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tags/tag3.xml" ContentType="application/vnd.openxmlformats-officedocument.presentationml.tags+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6"/>
    <p:sldMasterId id="2147483862" r:id="rId7"/>
    <p:sldMasterId id="2147483923" r:id="rId8"/>
    <p:sldMasterId id="2147483940" r:id="rId9"/>
    <p:sldMasterId id="2147483952" r:id="rId10"/>
    <p:sldMasterId id="2147483968" r:id="rId11"/>
    <p:sldMasterId id="2147483980" r:id="rId12"/>
    <p:sldMasterId id="2147484004" r:id="rId13"/>
    <p:sldMasterId id="2147484021" r:id="rId14"/>
  </p:sldMasterIdLst>
  <p:notesMasterIdLst>
    <p:notesMasterId r:id="rId68"/>
  </p:notesMasterIdLst>
  <p:sldIdLst>
    <p:sldId id="486" r:id="rId15"/>
    <p:sldId id="487" r:id="rId16"/>
    <p:sldId id="488" r:id="rId17"/>
    <p:sldId id="489" r:id="rId18"/>
    <p:sldId id="490" r:id="rId19"/>
    <p:sldId id="491" r:id="rId20"/>
    <p:sldId id="492" r:id="rId21"/>
    <p:sldId id="493" r:id="rId22"/>
    <p:sldId id="396" r:id="rId23"/>
    <p:sldId id="445" r:id="rId24"/>
    <p:sldId id="397" r:id="rId25"/>
    <p:sldId id="446" r:id="rId26"/>
    <p:sldId id="438" r:id="rId27"/>
    <p:sldId id="439" r:id="rId28"/>
    <p:sldId id="440" r:id="rId29"/>
    <p:sldId id="441" r:id="rId30"/>
    <p:sldId id="437" r:id="rId31"/>
    <p:sldId id="431" r:id="rId32"/>
    <p:sldId id="398" r:id="rId33"/>
    <p:sldId id="421" r:id="rId34"/>
    <p:sldId id="422" r:id="rId35"/>
    <p:sldId id="401" r:id="rId36"/>
    <p:sldId id="402" r:id="rId37"/>
    <p:sldId id="416" r:id="rId38"/>
    <p:sldId id="403" r:id="rId39"/>
    <p:sldId id="404" r:id="rId40"/>
    <p:sldId id="432" r:id="rId41"/>
    <p:sldId id="407" r:id="rId42"/>
    <p:sldId id="408" r:id="rId43"/>
    <p:sldId id="409" r:id="rId44"/>
    <p:sldId id="410" r:id="rId45"/>
    <p:sldId id="451" r:id="rId46"/>
    <p:sldId id="452" r:id="rId47"/>
    <p:sldId id="453" r:id="rId48"/>
    <p:sldId id="454" r:id="rId49"/>
    <p:sldId id="495" r:id="rId50"/>
    <p:sldId id="332" r:id="rId51"/>
    <p:sldId id="455" r:id="rId52"/>
    <p:sldId id="457" r:id="rId53"/>
    <p:sldId id="458" r:id="rId54"/>
    <p:sldId id="459" r:id="rId55"/>
    <p:sldId id="461" r:id="rId56"/>
    <p:sldId id="464" r:id="rId57"/>
    <p:sldId id="467" r:id="rId58"/>
    <p:sldId id="469" r:id="rId59"/>
    <p:sldId id="470" r:id="rId60"/>
    <p:sldId id="472" r:id="rId61"/>
    <p:sldId id="476" r:id="rId62"/>
    <p:sldId id="479" r:id="rId63"/>
    <p:sldId id="480" r:id="rId64"/>
    <p:sldId id="481" r:id="rId65"/>
    <p:sldId id="484" r:id="rId66"/>
    <p:sldId id="494" r:id="rId67"/>
  </p:sldIdLst>
  <p:sldSz cx="14082713" cy="10561638"/>
  <p:notesSz cx="6797675" cy="9926638"/>
  <p:defaultTextStyle>
    <a:defPPr>
      <a:defRPr lang="en-US"/>
    </a:defPPr>
    <a:lvl1pPr marL="0" algn="l" defTabSz="1557919" rtl="0" eaLnBrk="1" latinLnBrk="0" hangingPunct="1">
      <a:defRPr sz="31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27" userDrawn="1">
          <p15:clr>
            <a:srgbClr val="A4A3A4"/>
          </p15:clr>
        </p15:guide>
        <p15:guide id="2" pos="44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10A0"/>
    <a:srgbClr val="F2DDF7"/>
    <a:srgbClr val="00A0D2"/>
    <a:srgbClr val="702082"/>
    <a:srgbClr val="00C389"/>
    <a:srgbClr val="E8C6F0"/>
    <a:srgbClr val="EED4F4"/>
    <a:srgbClr val="D69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2" autoAdjust="0"/>
    <p:restoredTop sz="94921" autoAdjust="0"/>
  </p:normalViewPr>
  <p:slideViewPr>
    <p:cSldViewPr snapToGrid="0" showGuides="1">
      <p:cViewPr varScale="1">
        <p:scale>
          <a:sx n="60" d="100"/>
          <a:sy n="60" d="100"/>
        </p:scale>
        <p:origin x="1128" y="42"/>
      </p:cViewPr>
      <p:guideLst>
        <p:guide orient="horz" pos="3327"/>
        <p:guide pos="4436"/>
      </p:guideLst>
    </p:cSldViewPr>
  </p:slideViewPr>
  <p:notesTextViewPr>
    <p:cViewPr>
      <p:scale>
        <a:sx n="3" d="2"/>
        <a:sy n="3" d="2"/>
      </p:scale>
      <p:origin x="0" y="0"/>
    </p:cViewPr>
  </p:notesTextViewPr>
  <p:sorterViewPr>
    <p:cViewPr varScale="1">
      <p:scale>
        <a:sx n="1" d="1"/>
        <a:sy n="1" d="1"/>
      </p:scale>
      <p:origin x="0" y="-315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notesMaster" Target="notesMasters/notesMaster1.xml"/><Relationship Id="rId7" Type="http://schemas.openxmlformats.org/officeDocument/2006/relationships/slideMaster" Target="slideMasters/slideMaster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5.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presProps" Target="presProps.xml"/><Relationship Id="rId8" Type="http://schemas.openxmlformats.org/officeDocument/2006/relationships/slideMaster" Target="slideMasters/slideMaster3.xml"/><Relationship Id="rId51" Type="http://schemas.openxmlformats.org/officeDocument/2006/relationships/slide" Target="slides/slide3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oper2\Downloads\Salario%20Convenio%202015%20-%202018.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Luis\Documents\Mis%20documentos\Observatorio\Datos%20macroecon&#243;micos\Salarios%20e%20inflaci&#243;n%20para%20usar%20-%202018.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oleObject" Target="http://natct.internal.towerswatson.com/nonclients/GDSLATAMArgentina2016/Argentina/1%20-%20HCG%20-%20Documentos%20Generales/Encuestas/2018/8%20-%20Acciones%20Salariales%20Septiembre/Argentina/3%20-%20Deliver/An&#225;lisis/Graficos%20presentacion%20final.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http://natct.internal.towerswatson.com/nonclients/GDSLATAMArgentina2016/Argentina/1%20-%20HCG%20-%20Documentos%20Generales/Encuestas/2018/8%20-%20Acciones%20Salariales%20Septiembre/Argentina/3%20-%20Deliver/An&#225;lisis/Graficos%20presentacion%20final.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FILE-NA1-07\USERDATA1$\maria859\Desktop\Seminario\An&#225;lisis%20flash.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450939593664498E-2"/>
          <c:y val="0.155641980162114"/>
          <c:w val="0.93653009694918299"/>
          <c:h val="0.61393200783761404"/>
        </c:manualLayout>
      </c:layout>
      <c:lineChart>
        <c:grouping val="standard"/>
        <c:varyColors val="0"/>
        <c:ser>
          <c:idx val="0"/>
          <c:order val="0"/>
          <c:spPr>
            <a:ln w="38100"/>
          </c:spPr>
          <c:marker>
            <c:symbol val="none"/>
          </c:marker>
          <c:cat>
            <c:numRef>
              <c:f>Hoja1!$A$18:$A$89</c:f>
              <c:numCache>
                <c:formatCode>mmm\-yy</c:formatCode>
                <c:ptCount val="72"/>
                <c:pt idx="0">
                  <c:v>41091</c:v>
                </c:pt>
                <c:pt idx="1">
                  <c:v>41122</c:v>
                </c:pt>
                <c:pt idx="2">
                  <c:v>41153</c:v>
                </c:pt>
                <c:pt idx="3">
                  <c:v>41183</c:v>
                </c:pt>
                <c:pt idx="4">
                  <c:v>41214</c:v>
                </c:pt>
                <c:pt idx="5">
                  <c:v>41244</c:v>
                </c:pt>
                <c:pt idx="6">
                  <c:v>41275</c:v>
                </c:pt>
                <c:pt idx="7">
                  <c:v>41306</c:v>
                </c:pt>
                <c:pt idx="8">
                  <c:v>41334</c:v>
                </c:pt>
                <c:pt idx="9">
                  <c:v>41365</c:v>
                </c:pt>
                <c:pt idx="10">
                  <c:v>41395</c:v>
                </c:pt>
                <c:pt idx="11">
                  <c:v>41426</c:v>
                </c:pt>
                <c:pt idx="12">
                  <c:v>41456</c:v>
                </c:pt>
                <c:pt idx="13">
                  <c:v>41487</c:v>
                </c:pt>
                <c:pt idx="14">
                  <c:v>41518</c:v>
                </c:pt>
                <c:pt idx="15">
                  <c:v>41548</c:v>
                </c:pt>
                <c:pt idx="16">
                  <c:v>41579</c:v>
                </c:pt>
                <c:pt idx="17">
                  <c:v>41609</c:v>
                </c:pt>
                <c:pt idx="18">
                  <c:v>41640</c:v>
                </c:pt>
                <c:pt idx="19">
                  <c:v>41671</c:v>
                </c:pt>
                <c:pt idx="20">
                  <c:v>41699</c:v>
                </c:pt>
                <c:pt idx="21">
                  <c:v>41730</c:v>
                </c:pt>
                <c:pt idx="22">
                  <c:v>41760</c:v>
                </c:pt>
                <c:pt idx="23">
                  <c:v>41791</c:v>
                </c:pt>
                <c:pt idx="24">
                  <c:v>41821</c:v>
                </c:pt>
                <c:pt idx="25">
                  <c:v>41852</c:v>
                </c:pt>
                <c:pt idx="26">
                  <c:v>41883</c:v>
                </c:pt>
                <c:pt idx="27">
                  <c:v>41913</c:v>
                </c:pt>
                <c:pt idx="28">
                  <c:v>41944</c:v>
                </c:pt>
                <c:pt idx="29">
                  <c:v>41974</c:v>
                </c:pt>
                <c:pt idx="30">
                  <c:v>42005</c:v>
                </c:pt>
                <c:pt idx="31">
                  <c:v>42036</c:v>
                </c:pt>
                <c:pt idx="32">
                  <c:v>42064</c:v>
                </c:pt>
                <c:pt idx="33">
                  <c:v>42095</c:v>
                </c:pt>
                <c:pt idx="34">
                  <c:v>42125</c:v>
                </c:pt>
                <c:pt idx="35">
                  <c:v>42156</c:v>
                </c:pt>
                <c:pt idx="36">
                  <c:v>42186</c:v>
                </c:pt>
                <c:pt idx="37">
                  <c:v>42217</c:v>
                </c:pt>
                <c:pt idx="38">
                  <c:v>42248</c:v>
                </c:pt>
                <c:pt idx="39">
                  <c:v>42278</c:v>
                </c:pt>
                <c:pt idx="40">
                  <c:v>42309</c:v>
                </c:pt>
                <c:pt idx="41">
                  <c:v>42339</c:v>
                </c:pt>
                <c:pt idx="42">
                  <c:v>42370</c:v>
                </c:pt>
                <c:pt idx="43">
                  <c:v>42401</c:v>
                </c:pt>
                <c:pt idx="44">
                  <c:v>42430</c:v>
                </c:pt>
                <c:pt idx="45">
                  <c:v>42461</c:v>
                </c:pt>
                <c:pt idx="46">
                  <c:v>42491</c:v>
                </c:pt>
                <c:pt idx="47">
                  <c:v>42522</c:v>
                </c:pt>
                <c:pt idx="48">
                  <c:v>42552</c:v>
                </c:pt>
                <c:pt idx="49">
                  <c:v>42583</c:v>
                </c:pt>
                <c:pt idx="50">
                  <c:v>42614</c:v>
                </c:pt>
                <c:pt idx="51">
                  <c:v>42644</c:v>
                </c:pt>
                <c:pt idx="52">
                  <c:v>42675</c:v>
                </c:pt>
                <c:pt idx="53">
                  <c:v>42705</c:v>
                </c:pt>
                <c:pt idx="54">
                  <c:v>42736</c:v>
                </c:pt>
                <c:pt idx="55">
                  <c:v>42767</c:v>
                </c:pt>
                <c:pt idx="56">
                  <c:v>42795</c:v>
                </c:pt>
                <c:pt idx="57">
                  <c:v>42826</c:v>
                </c:pt>
                <c:pt idx="58">
                  <c:v>42856</c:v>
                </c:pt>
                <c:pt idx="59">
                  <c:v>42887</c:v>
                </c:pt>
                <c:pt idx="60">
                  <c:v>42917</c:v>
                </c:pt>
                <c:pt idx="61">
                  <c:v>42948</c:v>
                </c:pt>
                <c:pt idx="62">
                  <c:v>42979</c:v>
                </c:pt>
                <c:pt idx="63">
                  <c:v>43009</c:v>
                </c:pt>
                <c:pt idx="64">
                  <c:v>43040</c:v>
                </c:pt>
                <c:pt idx="65">
                  <c:v>43070</c:v>
                </c:pt>
                <c:pt idx="66">
                  <c:v>43101</c:v>
                </c:pt>
                <c:pt idx="67">
                  <c:v>43132</c:v>
                </c:pt>
                <c:pt idx="68">
                  <c:v>43160</c:v>
                </c:pt>
                <c:pt idx="69">
                  <c:v>43191</c:v>
                </c:pt>
                <c:pt idx="70">
                  <c:v>43221</c:v>
                </c:pt>
                <c:pt idx="71">
                  <c:v>43252</c:v>
                </c:pt>
              </c:numCache>
            </c:numRef>
          </c:cat>
          <c:val>
            <c:numRef>
              <c:f>Hoja1!$G$18:$G$89</c:f>
              <c:numCache>
                <c:formatCode>0.0</c:formatCode>
                <c:ptCount val="72"/>
                <c:pt idx="0">
                  <c:v>98.09308631777705</c:v>
                </c:pt>
                <c:pt idx="1">
                  <c:v>98.008750398525592</c:v>
                </c:pt>
                <c:pt idx="2">
                  <c:v>97.339250655573494</c:v>
                </c:pt>
                <c:pt idx="3">
                  <c:v>97.934691326876532</c:v>
                </c:pt>
                <c:pt idx="4">
                  <c:v>98.763516854719342</c:v>
                </c:pt>
                <c:pt idx="5">
                  <c:v>98.875320037070367</c:v>
                </c:pt>
                <c:pt idx="6">
                  <c:v>98.529287893623732</c:v>
                </c:pt>
                <c:pt idx="7">
                  <c:v>99.504247363741328</c:v>
                </c:pt>
                <c:pt idx="8">
                  <c:v>99.479571027180782</c:v>
                </c:pt>
                <c:pt idx="9">
                  <c:v>98.0617844918674</c:v>
                </c:pt>
                <c:pt idx="10">
                  <c:v>100.4526337900656</c:v>
                </c:pt>
                <c:pt idx="11">
                  <c:v>100.19616505950169</c:v>
                </c:pt>
                <c:pt idx="12">
                  <c:v>99.210706891389748</c:v>
                </c:pt>
                <c:pt idx="13">
                  <c:v>98.482694743684178</c:v>
                </c:pt>
                <c:pt idx="14">
                  <c:v>98.57002131290426</c:v>
                </c:pt>
                <c:pt idx="15">
                  <c:v>97.782346074361826</c:v>
                </c:pt>
                <c:pt idx="16">
                  <c:v>98.183784812212338</c:v>
                </c:pt>
                <c:pt idx="17">
                  <c:v>98.233061247651676</c:v>
                </c:pt>
                <c:pt idx="18">
                  <c:v>95.590631998445772</c:v>
                </c:pt>
                <c:pt idx="19">
                  <c:v>94.110473328784835</c:v>
                </c:pt>
                <c:pt idx="20">
                  <c:v>93.872057701267707</c:v>
                </c:pt>
                <c:pt idx="21">
                  <c:v>94.608140681786182</c:v>
                </c:pt>
                <c:pt idx="22">
                  <c:v>93.239435692751371</c:v>
                </c:pt>
                <c:pt idx="23">
                  <c:v>92.986275577940731</c:v>
                </c:pt>
                <c:pt idx="24">
                  <c:v>93.746384638079377</c:v>
                </c:pt>
                <c:pt idx="25">
                  <c:v>93.78795648247447</c:v>
                </c:pt>
                <c:pt idx="26">
                  <c:v>94.379644222187352</c:v>
                </c:pt>
                <c:pt idx="27">
                  <c:v>95.124760982731871</c:v>
                </c:pt>
                <c:pt idx="28">
                  <c:v>95.605136845187872</c:v>
                </c:pt>
                <c:pt idx="29">
                  <c:v>95.65691982585038</c:v>
                </c:pt>
                <c:pt idx="30">
                  <c:v>96.036276836168511</c:v>
                </c:pt>
                <c:pt idx="31">
                  <c:v>96.950754939790329</c:v>
                </c:pt>
                <c:pt idx="32">
                  <c:v>96.600738279506004</c:v>
                </c:pt>
                <c:pt idx="33">
                  <c:v>94.246300266287122</c:v>
                </c:pt>
                <c:pt idx="34">
                  <c:v>95.712807910703646</c:v>
                </c:pt>
                <c:pt idx="35">
                  <c:v>99.034321771918101</c:v>
                </c:pt>
                <c:pt idx="36">
                  <c:v>98.255178441550598</c:v>
                </c:pt>
                <c:pt idx="37">
                  <c:v>98.660105960754876</c:v>
                </c:pt>
                <c:pt idx="38">
                  <c:v>100</c:v>
                </c:pt>
                <c:pt idx="39">
                  <c:v>98.179854751126229</c:v>
                </c:pt>
                <c:pt idx="40">
                  <c:v>99.273563345954628</c:v>
                </c:pt>
                <c:pt idx="41">
                  <c:v>98.121623369828896</c:v>
                </c:pt>
                <c:pt idx="42">
                  <c:v>95.58920555875055</c:v>
                </c:pt>
                <c:pt idx="43">
                  <c:v>92.901910101065013</c:v>
                </c:pt>
                <c:pt idx="44">
                  <c:v>93.79023478618312</c:v>
                </c:pt>
                <c:pt idx="45">
                  <c:v>91.350467441781674</c:v>
                </c:pt>
                <c:pt idx="46">
                  <c:v>89.378548870428958</c:v>
                </c:pt>
                <c:pt idx="47">
                  <c:v>88.172910273043371</c:v>
                </c:pt>
                <c:pt idx="48">
                  <c:v>88.141400423870067</c:v>
                </c:pt>
                <c:pt idx="49">
                  <c:v>91.381084436907074</c:v>
                </c:pt>
                <c:pt idx="50">
                  <c:v>91.51995776466272</c:v>
                </c:pt>
                <c:pt idx="51">
                  <c:v>91.874283026995613</c:v>
                </c:pt>
                <c:pt idx="52">
                  <c:v>92.294462975348907</c:v>
                </c:pt>
                <c:pt idx="53">
                  <c:v>93.882942303175113</c:v>
                </c:pt>
                <c:pt idx="54">
                  <c:v>94.825399513140397</c:v>
                </c:pt>
                <c:pt idx="55">
                  <c:v>94.224858592749641</c:v>
                </c:pt>
                <c:pt idx="56">
                  <c:v>92.773491475876398</c:v>
                </c:pt>
                <c:pt idx="57">
                  <c:v>91.798600261891963</c:v>
                </c:pt>
                <c:pt idx="58">
                  <c:v>91.372630570327246</c:v>
                </c:pt>
                <c:pt idx="59">
                  <c:v>92.984337464156155</c:v>
                </c:pt>
                <c:pt idx="60">
                  <c:v>93.363519568717393</c:v>
                </c:pt>
                <c:pt idx="61">
                  <c:v>93.486744542388209</c:v>
                </c:pt>
                <c:pt idx="62">
                  <c:v>93.606212862085215</c:v>
                </c:pt>
                <c:pt idx="63">
                  <c:v>94.012188512181197</c:v>
                </c:pt>
                <c:pt idx="64">
                  <c:v>94.200666091967804</c:v>
                </c:pt>
                <c:pt idx="65">
                  <c:v>92.441353657523663</c:v>
                </c:pt>
                <c:pt idx="66">
                  <c:v>93.223217009583138</c:v>
                </c:pt>
                <c:pt idx="67">
                  <c:v>92.667296888537393</c:v>
                </c:pt>
                <c:pt idx="68">
                  <c:v>92.481684272016324</c:v>
                </c:pt>
                <c:pt idx="69">
                  <c:v>91.630759786756627</c:v>
                </c:pt>
                <c:pt idx="70">
                  <c:v>90.952768634026441</c:v>
                </c:pt>
                <c:pt idx="71">
                  <c:v>89.064491053131846</c:v>
                </c:pt>
              </c:numCache>
            </c:numRef>
          </c:val>
          <c:smooth val="0"/>
        </c:ser>
        <c:dLbls>
          <c:showLegendKey val="0"/>
          <c:showVal val="0"/>
          <c:showCatName val="0"/>
          <c:showSerName val="0"/>
          <c:showPercent val="0"/>
          <c:showBubbleSize val="0"/>
        </c:dLbls>
        <c:smooth val="0"/>
        <c:axId val="314454536"/>
        <c:axId val="314456888"/>
      </c:lineChart>
      <c:dateAx>
        <c:axId val="314454536"/>
        <c:scaling>
          <c:orientation val="minMax"/>
        </c:scaling>
        <c:delete val="0"/>
        <c:axPos val="b"/>
        <c:numFmt formatCode="mmm\-yy" sourceLinked="1"/>
        <c:majorTickMark val="out"/>
        <c:minorTickMark val="none"/>
        <c:tickLblPos val="nextTo"/>
        <c:txPr>
          <a:bodyPr/>
          <a:lstStyle/>
          <a:p>
            <a:pPr>
              <a:defRPr sz="1400"/>
            </a:pPr>
            <a:endParaRPr lang="es-AR"/>
          </a:p>
        </c:txPr>
        <c:crossAx val="314456888"/>
        <c:crosses val="autoZero"/>
        <c:auto val="1"/>
        <c:lblOffset val="100"/>
        <c:baseTimeUnit val="months"/>
        <c:majorUnit val="2"/>
        <c:majorTimeUnit val="months"/>
      </c:dateAx>
      <c:valAx>
        <c:axId val="314456888"/>
        <c:scaling>
          <c:orientation val="minMax"/>
        </c:scaling>
        <c:delete val="0"/>
        <c:axPos val="l"/>
        <c:majorGridlines/>
        <c:numFmt formatCode="0" sourceLinked="0"/>
        <c:majorTickMark val="out"/>
        <c:minorTickMark val="none"/>
        <c:tickLblPos val="nextTo"/>
        <c:txPr>
          <a:bodyPr/>
          <a:lstStyle/>
          <a:p>
            <a:pPr>
              <a:defRPr sz="1400"/>
            </a:pPr>
            <a:endParaRPr lang="es-AR"/>
          </a:p>
        </c:txPr>
        <c:crossAx val="314454536"/>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AR" b="1"/>
              <a:t>Salario Mínimo, Vital</a:t>
            </a:r>
            <a:r>
              <a:rPr lang="es-AR" b="1" baseline="0"/>
              <a:t> y Móvil, evolución en términos reales (2006 = 100)</a:t>
            </a:r>
            <a:endParaRPr lang="es-AR" b="1"/>
          </a:p>
        </c:rich>
      </c:tx>
      <c:overlay val="0"/>
      <c:spPr>
        <a:noFill/>
        <a:ln>
          <a:noFill/>
        </a:ln>
        <a:effectLst/>
      </c:spPr>
    </c:title>
    <c:autoTitleDeleted val="0"/>
    <c:plotArea>
      <c:layout>
        <c:manualLayout>
          <c:layoutTarget val="inner"/>
          <c:xMode val="edge"/>
          <c:yMode val="edge"/>
          <c:x val="4.8951762756423697E-2"/>
          <c:y val="8.0212533924651594E-2"/>
          <c:w val="0.936037962135426"/>
          <c:h val="0.74070213403671603"/>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'[Salarios e inflación para usar - 2018.xlsx]SMVM y SMD'!$P$192:$P$206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'[Salarios e inflación para usar - 2018.xlsx]SMVM y SMD'!$R$192:$R$206</c:f>
              <c:numCache>
                <c:formatCode>0.0</c:formatCode>
                <c:ptCount val="15"/>
                <c:pt idx="0">
                  <c:v>66.784884617451311</c:v>
                </c:pt>
                <c:pt idx="1">
                  <c:v>88.033395915347995</c:v>
                </c:pt>
                <c:pt idx="2">
                  <c:v>100</c:v>
                </c:pt>
                <c:pt idx="3">
                  <c:v>104.68807701231729</c:v>
                </c:pt>
                <c:pt idx="4">
                  <c:v>103.0744246760369</c:v>
                </c:pt>
                <c:pt idx="5">
                  <c:v>110.20923249174341</c:v>
                </c:pt>
                <c:pt idx="6">
                  <c:v>108.902492021518</c:v>
                </c:pt>
                <c:pt idx="7">
                  <c:v>111.7881457832607</c:v>
                </c:pt>
                <c:pt idx="8">
                  <c:v>107.93823175179109</c:v>
                </c:pt>
                <c:pt idx="9">
                  <c:v>107.73675035512009</c:v>
                </c:pt>
                <c:pt idx="10">
                  <c:v>99.496718621556752</c:v>
                </c:pt>
                <c:pt idx="11">
                  <c:v>103.07121603062519</c:v>
                </c:pt>
                <c:pt idx="12">
                  <c:v>97.045971746425693</c:v>
                </c:pt>
                <c:pt idx="13">
                  <c:v>95.441326494853655</c:v>
                </c:pt>
                <c:pt idx="14">
                  <c:v>85.178942711530425</c:v>
                </c:pt>
              </c:numCache>
            </c:numRef>
          </c:val>
          <c:smooth val="0"/>
        </c:ser>
        <c:dLbls>
          <c:showLegendKey val="0"/>
          <c:showVal val="0"/>
          <c:showCatName val="0"/>
          <c:showSerName val="0"/>
          <c:showPercent val="0"/>
          <c:showBubbleSize val="0"/>
        </c:dLbls>
        <c:smooth val="0"/>
        <c:axId val="314455712"/>
        <c:axId val="314453752"/>
      </c:lineChart>
      <c:catAx>
        <c:axId val="31445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crossAx val="314453752"/>
        <c:crosses val="autoZero"/>
        <c:auto val="1"/>
        <c:lblAlgn val="ctr"/>
        <c:lblOffset val="100"/>
        <c:noMultiLvlLbl val="0"/>
      </c:catAx>
      <c:valAx>
        <c:axId val="314453752"/>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crossAx val="314455712"/>
        <c:crosses val="autoZero"/>
        <c:crossBetween val="between"/>
      </c:valAx>
    </c:plotArea>
    <c:plotVisOnly val="1"/>
    <c:dispBlanksAs val="gap"/>
    <c:showDLblsOverMax val="0"/>
  </c:chart>
  <c:txPr>
    <a:bodyPr/>
    <a:lstStyle/>
    <a:p>
      <a:pPr>
        <a:defRPr/>
      </a:pPr>
      <a:endParaRPr lang="es-AR"/>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676723820737"/>
          <c:y val="2.7000490918016699E-2"/>
          <c:w val="0.66299976791182902"/>
          <c:h val="0.91821164997018001"/>
        </c:manualLayout>
      </c:layout>
      <c:barChart>
        <c:barDir val="bar"/>
        <c:grouping val="clustered"/>
        <c:varyColors val="0"/>
        <c:ser>
          <c:idx val="0"/>
          <c:order val="0"/>
          <c:tx>
            <c:strRef>
              <c:f>'Aprobado + Primer semestre'!$B$2</c:f>
              <c:strCache>
                <c:ptCount val="1"/>
                <c:pt idx="0">
                  <c:v>Aprobado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'Aprobado + Primer semestre'!$A$3:$A$19</c:f>
              <c:strCache>
                <c:ptCount val="8"/>
                <c:pt idx="0">
                  <c:v>Agropecuario</c:v>
                </c:pt>
                <c:pt idx="1">
                  <c:v>Alta Tecnología</c:v>
                </c:pt>
                <c:pt idx="2">
                  <c:v>Automotriz</c:v>
                </c:pt>
                <c:pt idx="3">
                  <c:v>Comunicaciones / Entretenimientos</c:v>
                </c:pt>
                <c:pt idx="4">
                  <c:v>Construcción</c:v>
                </c:pt>
                <c:pt idx="5">
                  <c:v>Consumo</c:v>
                </c:pt>
                <c:pt idx="6">
                  <c:v>Energía</c:v>
                </c:pt>
                <c:pt idx="7">
                  <c:v>Entidades Financieras</c:v>
                </c:pt>
              </c:strCache>
            </c:strRef>
          </c:cat>
          <c:val>
            <c:numRef>
              <c:f>'Aprobado + Primer semestre'!$B$3:$B$19</c:f>
              <c:numCache>
                <c:formatCode>0.0%</c:formatCode>
                <c:ptCount val="8"/>
                <c:pt idx="0">
                  <c:v>0.25</c:v>
                </c:pt>
                <c:pt idx="1">
                  <c:v>0.27400000000000002</c:v>
                </c:pt>
                <c:pt idx="2">
                  <c:v>0.28899999999999998</c:v>
                </c:pt>
                <c:pt idx="3">
                  <c:v>0.26</c:v>
                </c:pt>
                <c:pt idx="4">
                  <c:v>0.27250000000000002</c:v>
                </c:pt>
                <c:pt idx="5">
                  <c:v>0.25</c:v>
                </c:pt>
                <c:pt idx="6">
                  <c:v>0.25</c:v>
                </c:pt>
                <c:pt idx="7">
                  <c:v>0.28000000000000003</c:v>
                </c:pt>
              </c:numCache>
            </c:numRef>
          </c:val>
        </c:ser>
        <c:ser>
          <c:idx val="1"/>
          <c:order val="1"/>
          <c:tx>
            <c:strRef>
              <c:f>'Aprobado + Primer semestre'!$C$2</c:f>
              <c:strCache>
                <c:ptCount val="1"/>
                <c:pt idx="0">
                  <c:v>Presupuesto 2018 Aprobado + Bajo aprobación (probabilidad: alta y muy alta)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'Aprobado + Primer semestre'!$A$3:$A$19</c:f>
              <c:strCache>
                <c:ptCount val="8"/>
                <c:pt idx="0">
                  <c:v>Agropecuario</c:v>
                </c:pt>
                <c:pt idx="1">
                  <c:v>Alta Tecnología</c:v>
                </c:pt>
                <c:pt idx="2">
                  <c:v>Automotriz</c:v>
                </c:pt>
                <c:pt idx="3">
                  <c:v>Comunicaciones / Entretenimientos</c:v>
                </c:pt>
                <c:pt idx="4">
                  <c:v>Construcción</c:v>
                </c:pt>
                <c:pt idx="5">
                  <c:v>Consumo</c:v>
                </c:pt>
                <c:pt idx="6">
                  <c:v>Energía</c:v>
                </c:pt>
                <c:pt idx="7">
                  <c:v>Entidades Financieras</c:v>
                </c:pt>
              </c:strCache>
            </c:strRef>
          </c:cat>
          <c:val>
            <c:numRef>
              <c:f>'Aprobado + Primer semestre'!$C$3:$C$19</c:f>
              <c:numCache>
                <c:formatCode>0.0%</c:formatCode>
                <c:ptCount val="8"/>
                <c:pt idx="0">
                  <c:v>0.28999999999999998</c:v>
                </c:pt>
                <c:pt idx="1">
                  <c:v>0.3</c:v>
                </c:pt>
                <c:pt idx="2">
                  <c:v>0.307</c:v>
                </c:pt>
                <c:pt idx="3">
                  <c:v>0.29899999999999999</c:v>
                </c:pt>
                <c:pt idx="4">
                  <c:v>0.4</c:v>
                </c:pt>
                <c:pt idx="5">
                  <c:v>0.28999999999999998</c:v>
                </c:pt>
                <c:pt idx="6">
                  <c:v>0.33</c:v>
                </c:pt>
                <c:pt idx="7">
                  <c:v>0.28299999999999997</c:v>
                </c:pt>
              </c:numCache>
            </c:numRef>
          </c:val>
          <c:extLst/>
        </c:ser>
        <c:ser>
          <c:idx val="2"/>
          <c:order val="2"/>
          <c:tx>
            <c:strRef>
              <c:f>'Aprobado + Primer semestre'!$D$2</c:f>
              <c:strCache>
                <c:ptCount val="1"/>
                <c:pt idx="0">
                  <c:v>Primer Semestre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'Aprobado + Primer semestre'!$A$3:$A$19</c:f>
              <c:strCache>
                <c:ptCount val="8"/>
                <c:pt idx="0">
                  <c:v>Agropecuario</c:v>
                </c:pt>
                <c:pt idx="1">
                  <c:v>Alta Tecnología</c:v>
                </c:pt>
                <c:pt idx="2">
                  <c:v>Automotriz</c:v>
                </c:pt>
                <c:pt idx="3">
                  <c:v>Comunicaciones / Entretenimientos</c:v>
                </c:pt>
                <c:pt idx="4">
                  <c:v>Construcción</c:v>
                </c:pt>
                <c:pt idx="5">
                  <c:v>Consumo</c:v>
                </c:pt>
                <c:pt idx="6">
                  <c:v>Energía</c:v>
                </c:pt>
                <c:pt idx="7">
                  <c:v>Entidades Financieras</c:v>
                </c:pt>
              </c:strCache>
            </c:strRef>
          </c:cat>
          <c:val>
            <c:numRef>
              <c:f>'Aprobado + Primer semestre'!$D$3:$D$19</c:f>
              <c:numCache>
                <c:formatCode>0.0%</c:formatCode>
                <c:ptCount val="8"/>
                <c:pt idx="0">
                  <c:v>0.12</c:v>
                </c:pt>
                <c:pt idx="1">
                  <c:v>0.13700000000000001</c:v>
                </c:pt>
                <c:pt idx="2">
                  <c:v>0.13100000000000001</c:v>
                </c:pt>
                <c:pt idx="3">
                  <c:v>0.12</c:v>
                </c:pt>
                <c:pt idx="4">
                  <c:v>0.13600000000000001</c:v>
                </c:pt>
                <c:pt idx="5">
                  <c:v>0.13</c:v>
                </c:pt>
                <c:pt idx="6">
                  <c:v>0.12</c:v>
                </c:pt>
                <c:pt idx="7">
                  <c:v>0.15</c:v>
                </c:pt>
              </c:numCache>
            </c:numRef>
          </c:val>
          <c:extLst/>
        </c:ser>
        <c:dLbls>
          <c:dLblPos val="outEnd"/>
          <c:showLegendKey val="0"/>
          <c:showVal val="1"/>
          <c:showCatName val="0"/>
          <c:showSerName val="0"/>
          <c:showPercent val="0"/>
          <c:showBubbleSize val="0"/>
        </c:dLbls>
        <c:gapWidth val="67"/>
        <c:axId val="314456104"/>
        <c:axId val="363742664"/>
      </c:barChart>
      <c:catAx>
        <c:axId val="314456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crossAx val="363742664"/>
        <c:crosses val="autoZero"/>
        <c:auto val="1"/>
        <c:lblAlgn val="ctr"/>
        <c:lblOffset val="100"/>
        <c:noMultiLvlLbl val="0"/>
      </c:catAx>
      <c:valAx>
        <c:axId val="363742664"/>
        <c:scaling>
          <c:orientation val="minMax"/>
        </c:scaling>
        <c:delete val="1"/>
        <c:axPos val="t"/>
        <c:numFmt formatCode="0.0%" sourceLinked="1"/>
        <c:majorTickMark val="none"/>
        <c:minorTickMark val="none"/>
        <c:tickLblPos val="nextTo"/>
        <c:crossAx val="3144561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500" baseline="0">
          <a:solidFill>
            <a:schemeClr val="tx1"/>
          </a:solidFill>
          <a:latin typeface="Arial" panose="020B0604020202020204" pitchFamily="34" charset="0"/>
          <a:cs typeface="Arial" panose="020B0604020202020204" pitchFamily="34" charset="0"/>
        </a:defRPr>
      </a:pPr>
      <a:endParaRPr lang="es-A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676723820737"/>
          <c:y val="2.7000490918016699E-2"/>
          <c:w val="0.66299976791182902"/>
          <c:h val="0.91821164997018001"/>
        </c:manualLayout>
      </c:layout>
      <c:barChart>
        <c:barDir val="bar"/>
        <c:grouping val="clustered"/>
        <c:varyColors val="0"/>
        <c:ser>
          <c:idx val="0"/>
          <c:order val="0"/>
          <c:tx>
            <c:strRef>
              <c:f>'Aprobado + Primer semestre'!$B$2</c:f>
              <c:strCache>
                <c:ptCount val="1"/>
                <c:pt idx="0">
                  <c:v>Aprobado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'Aprobado + Primer semestre'!$A$3:$A$19</c:f>
              <c:strCache>
                <c:ptCount val="9"/>
                <c:pt idx="0">
                  <c:v>Farmacéutico</c:v>
                </c:pt>
                <c:pt idx="1">
                  <c:v>Hierro, Aluminio, Minero y Metalurgia</c:v>
                </c:pt>
                <c:pt idx="2">
                  <c:v>Logístico y Transporte</c:v>
                </c:pt>
                <c:pt idx="3">
                  <c:v>Obra Social / Prestadora Médica</c:v>
                </c:pt>
                <c:pt idx="4">
                  <c:v>Otros</c:v>
                </c:pt>
                <c:pt idx="5">
                  <c:v>Petrolero</c:v>
                </c:pt>
                <c:pt idx="6">
                  <c:v>Químico</c:v>
                </c:pt>
                <c:pt idx="7">
                  <c:v>Retail</c:v>
                </c:pt>
                <c:pt idx="8">
                  <c:v>Servicios</c:v>
                </c:pt>
              </c:strCache>
            </c:strRef>
          </c:cat>
          <c:val>
            <c:numRef>
              <c:f>'Aprobado + Primer semestre'!$B$3:$B$19</c:f>
              <c:numCache>
                <c:formatCode>0.0%</c:formatCode>
                <c:ptCount val="9"/>
                <c:pt idx="0">
                  <c:v>0.26</c:v>
                </c:pt>
                <c:pt idx="1">
                  <c:v>0.28000000000000003</c:v>
                </c:pt>
                <c:pt idx="2">
                  <c:v>0.24</c:v>
                </c:pt>
                <c:pt idx="3">
                  <c:v>0.27500000000000002</c:v>
                </c:pt>
                <c:pt idx="4">
                  <c:v>0.245</c:v>
                </c:pt>
                <c:pt idx="5">
                  <c:v>0.25</c:v>
                </c:pt>
                <c:pt idx="6">
                  <c:v>0.25950000000000001</c:v>
                </c:pt>
                <c:pt idx="7">
                  <c:v>0.2656</c:v>
                </c:pt>
                <c:pt idx="8">
                  <c:v>0.26</c:v>
                </c:pt>
              </c:numCache>
            </c:numRef>
          </c:val>
        </c:ser>
        <c:ser>
          <c:idx val="1"/>
          <c:order val="1"/>
          <c:tx>
            <c:strRef>
              <c:f>'Aprobado + Primer semestre'!$C$2</c:f>
              <c:strCache>
                <c:ptCount val="1"/>
                <c:pt idx="0">
                  <c:v>Presupuesto 2018 Aprobado + Bajo aprobación (probabilidad: alta y muy alta)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'Aprobado + Primer semestre'!$A$3:$A$19</c:f>
              <c:strCache>
                <c:ptCount val="9"/>
                <c:pt idx="0">
                  <c:v>Farmacéutico</c:v>
                </c:pt>
                <c:pt idx="1">
                  <c:v>Hierro, Aluminio, Minero y Metalurgia</c:v>
                </c:pt>
                <c:pt idx="2">
                  <c:v>Logístico y Transporte</c:v>
                </c:pt>
                <c:pt idx="3">
                  <c:v>Obra Social / Prestadora Médica</c:v>
                </c:pt>
                <c:pt idx="4">
                  <c:v>Otros</c:v>
                </c:pt>
                <c:pt idx="5">
                  <c:v>Petrolero</c:v>
                </c:pt>
                <c:pt idx="6">
                  <c:v>Químico</c:v>
                </c:pt>
                <c:pt idx="7">
                  <c:v>Retail</c:v>
                </c:pt>
                <c:pt idx="8">
                  <c:v>Servicios</c:v>
                </c:pt>
              </c:strCache>
            </c:strRef>
          </c:cat>
          <c:val>
            <c:numRef>
              <c:f>'Aprobado + Primer semestre'!$C$3:$C$19</c:f>
              <c:numCache>
                <c:formatCode>0.0%</c:formatCode>
                <c:ptCount val="9"/>
                <c:pt idx="0">
                  <c:v>0.31</c:v>
                </c:pt>
                <c:pt idx="1">
                  <c:v>0.3</c:v>
                </c:pt>
                <c:pt idx="2">
                  <c:v>0.33</c:v>
                </c:pt>
                <c:pt idx="3">
                  <c:v>0.307</c:v>
                </c:pt>
                <c:pt idx="4">
                  <c:v>0.3</c:v>
                </c:pt>
                <c:pt idx="5">
                  <c:v>0.32600000000000001</c:v>
                </c:pt>
                <c:pt idx="6">
                  <c:v>0.315</c:v>
                </c:pt>
                <c:pt idx="7">
                  <c:v>0.27</c:v>
                </c:pt>
                <c:pt idx="8">
                  <c:v>0.3</c:v>
                </c:pt>
              </c:numCache>
            </c:numRef>
          </c:val>
          <c:extLst/>
        </c:ser>
        <c:ser>
          <c:idx val="2"/>
          <c:order val="2"/>
          <c:tx>
            <c:strRef>
              <c:f>'Aprobado + Primer semestre'!$D$2</c:f>
              <c:strCache>
                <c:ptCount val="1"/>
                <c:pt idx="0">
                  <c:v>Primer Semestre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'Aprobado + Primer semestre'!$A$3:$A$19</c:f>
              <c:strCache>
                <c:ptCount val="9"/>
                <c:pt idx="0">
                  <c:v>Farmacéutico</c:v>
                </c:pt>
                <c:pt idx="1">
                  <c:v>Hierro, Aluminio, Minero y Metalurgia</c:v>
                </c:pt>
                <c:pt idx="2">
                  <c:v>Logístico y Transporte</c:v>
                </c:pt>
                <c:pt idx="3">
                  <c:v>Obra Social / Prestadora Médica</c:v>
                </c:pt>
                <c:pt idx="4">
                  <c:v>Otros</c:v>
                </c:pt>
                <c:pt idx="5">
                  <c:v>Petrolero</c:v>
                </c:pt>
                <c:pt idx="6">
                  <c:v>Químico</c:v>
                </c:pt>
                <c:pt idx="7">
                  <c:v>Retail</c:v>
                </c:pt>
                <c:pt idx="8">
                  <c:v>Servicios</c:v>
                </c:pt>
              </c:strCache>
            </c:strRef>
          </c:cat>
          <c:val>
            <c:numRef>
              <c:f>'Aprobado + Primer semestre'!$D$3:$D$19</c:f>
              <c:numCache>
                <c:formatCode>0.0%</c:formatCode>
                <c:ptCount val="9"/>
                <c:pt idx="0">
                  <c:v>0.15</c:v>
                </c:pt>
                <c:pt idx="1">
                  <c:v>0.14000000000000001</c:v>
                </c:pt>
                <c:pt idx="2">
                  <c:v>0.12</c:v>
                </c:pt>
                <c:pt idx="3">
                  <c:v>0.12770000000000001</c:v>
                </c:pt>
                <c:pt idx="4">
                  <c:v>0.14499999999999999</c:v>
                </c:pt>
                <c:pt idx="5">
                  <c:v>0.13</c:v>
                </c:pt>
                <c:pt idx="6">
                  <c:v>0.13250000000000001</c:v>
                </c:pt>
                <c:pt idx="7">
                  <c:v>0.12</c:v>
                </c:pt>
                <c:pt idx="8">
                  <c:v>0.14499999999999999</c:v>
                </c:pt>
              </c:numCache>
            </c:numRef>
          </c:val>
          <c:extLst/>
        </c:ser>
        <c:dLbls>
          <c:dLblPos val="outEnd"/>
          <c:showLegendKey val="0"/>
          <c:showVal val="1"/>
          <c:showCatName val="0"/>
          <c:showSerName val="0"/>
          <c:showPercent val="0"/>
          <c:showBubbleSize val="0"/>
        </c:dLbls>
        <c:gapWidth val="67"/>
        <c:axId val="363739528"/>
        <c:axId val="363741488"/>
      </c:barChart>
      <c:catAx>
        <c:axId val="363739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crossAx val="363741488"/>
        <c:crosses val="autoZero"/>
        <c:auto val="1"/>
        <c:lblAlgn val="ctr"/>
        <c:lblOffset val="100"/>
        <c:noMultiLvlLbl val="0"/>
      </c:catAx>
      <c:valAx>
        <c:axId val="363741488"/>
        <c:scaling>
          <c:orientation val="minMax"/>
        </c:scaling>
        <c:delete val="1"/>
        <c:axPos val="t"/>
        <c:numFmt formatCode="0.0%" sourceLinked="1"/>
        <c:majorTickMark val="none"/>
        <c:minorTickMark val="none"/>
        <c:tickLblPos val="nextTo"/>
        <c:crossAx val="3637395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500" b="0" i="0" baseline="0">
          <a:solidFill>
            <a:schemeClr val="tx1"/>
          </a:solidFill>
          <a:latin typeface="Arial" panose="020B0604020202020204" pitchFamily="34" charset="0"/>
          <a:cs typeface="Arial" panose="020B0604020202020204" pitchFamily="34" charset="0"/>
        </a:defRPr>
      </a:pPr>
      <a:endParaRPr lang="es-A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948646468978E-3"/>
          <c:y val="4.4104918156112803E-2"/>
          <c:w val="0.80556559982852904"/>
          <c:h val="0.80891953337880795"/>
        </c:manualLayout>
      </c:layout>
      <c:barChart>
        <c:barDir val="col"/>
        <c:grouping val="clustered"/>
        <c:varyColors val="0"/>
        <c:ser>
          <c:idx val="0"/>
          <c:order val="0"/>
          <c:tx>
            <c:strRef>
              <c:f>Sheet1!$B$1</c:f>
              <c:strCache>
                <c:ptCount val="1"/>
                <c:pt idx="0">
                  <c:v>A hoy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1"/>
                    </a:solidFill>
                    <a:latin typeface="Arial" panose="020B0604020202020204" pitchFamily="34" charset="0"/>
                    <a:ea typeface="+mn-ea"/>
                    <a:cs typeface="Arial" panose="020B0604020202020204" pitchFamily="34" charset="0"/>
                  </a:defRPr>
                </a:pPr>
                <a:endParaRPr lang="es-A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Por arriba del Plan</c:v>
                </c:pt>
                <c:pt idx="1">
                  <c:v>En Plan</c:v>
                </c:pt>
                <c:pt idx="2">
                  <c:v>Por debajo del Plan</c:v>
                </c:pt>
              </c:strCache>
            </c:strRef>
          </c:cat>
          <c:val>
            <c:numRef>
              <c:f>Sheet1!$B$2:$B$4</c:f>
              <c:numCache>
                <c:formatCode>0%</c:formatCode>
                <c:ptCount val="3"/>
                <c:pt idx="0">
                  <c:v>0.11</c:v>
                </c:pt>
                <c:pt idx="1">
                  <c:v>0.53</c:v>
                </c:pt>
                <c:pt idx="2">
                  <c:v>0.36</c:v>
                </c:pt>
              </c:numCache>
            </c:numRef>
          </c:val>
        </c:ser>
        <c:dLbls>
          <c:showLegendKey val="0"/>
          <c:showVal val="0"/>
          <c:showCatName val="0"/>
          <c:showSerName val="0"/>
          <c:showPercent val="0"/>
          <c:showBubbleSize val="0"/>
        </c:dLbls>
        <c:gapWidth val="219"/>
        <c:overlap val="-27"/>
        <c:axId val="363743840"/>
        <c:axId val="363740704"/>
      </c:barChart>
      <c:lineChart>
        <c:grouping val="standard"/>
        <c:varyColors val="0"/>
        <c:ser>
          <c:idx val="1"/>
          <c:order val="1"/>
          <c:tx>
            <c:strRef>
              <c:f>Sheet1!$C$1</c:f>
              <c:strCache>
                <c:ptCount val="1"/>
                <c:pt idx="0">
                  <c:v>A Diciembre</c:v>
                </c:pt>
              </c:strCache>
            </c:strRef>
          </c:tx>
          <c:spPr>
            <a:ln w="60325" cap="rnd">
              <a:solidFill>
                <a:schemeClr val="accent3"/>
              </a:solidFill>
              <a:prstDash val="sysDash"/>
              <a:round/>
            </a:ln>
            <a:effectLst/>
          </c:spPr>
          <c:marker>
            <c:symbol val="none"/>
          </c:marker>
          <c:dLbls>
            <c:dLbl>
              <c:idx val="0"/>
              <c:layout>
                <c:manualLayout>
                  <c:x val="-3.0490696136204601E-2"/>
                  <c:y val="4.2654407275028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2419629511915201E-2"/>
                  <c:y val="-3.582970211102370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3316414692391901E-2"/>
                  <c:y val="4.094823098402700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400" b="1" i="0" u="none" strike="noStrike" kern="1200" baseline="0">
                    <a:solidFill>
                      <a:schemeClr val="accent3"/>
                    </a:solidFill>
                    <a:latin typeface="Arial" panose="020B0604020202020204" pitchFamily="34" charset="0"/>
                    <a:ea typeface="+mn-ea"/>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Por arriba del Plan</c:v>
                </c:pt>
                <c:pt idx="1">
                  <c:v>En Plan</c:v>
                </c:pt>
                <c:pt idx="2">
                  <c:v>Por debajo del Plan</c:v>
                </c:pt>
              </c:strCache>
            </c:strRef>
          </c:cat>
          <c:val>
            <c:numRef>
              <c:f>Sheet1!$C$2:$C$4</c:f>
              <c:numCache>
                <c:formatCode>General</c:formatCode>
                <c:ptCount val="3"/>
              </c:numCache>
            </c:numRef>
          </c:val>
          <c:smooth val="0"/>
        </c:ser>
        <c:dLbls>
          <c:showLegendKey val="0"/>
          <c:showVal val="0"/>
          <c:showCatName val="0"/>
          <c:showSerName val="0"/>
          <c:showPercent val="0"/>
          <c:showBubbleSize val="0"/>
        </c:dLbls>
        <c:marker val="1"/>
        <c:smooth val="0"/>
        <c:axId val="363743840"/>
        <c:axId val="363740704"/>
      </c:lineChart>
      <c:catAx>
        <c:axId val="363743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crossAx val="363740704"/>
        <c:crosses val="autoZero"/>
        <c:auto val="1"/>
        <c:lblAlgn val="ctr"/>
        <c:lblOffset val="100"/>
        <c:noMultiLvlLbl val="0"/>
      </c:catAx>
      <c:valAx>
        <c:axId val="363740704"/>
        <c:scaling>
          <c:orientation val="minMax"/>
          <c:max val="0.6"/>
        </c:scaling>
        <c:delete val="1"/>
        <c:axPos val="l"/>
        <c:numFmt formatCode="0%" sourceLinked="1"/>
        <c:majorTickMark val="out"/>
        <c:minorTickMark val="none"/>
        <c:tickLblPos val="nextTo"/>
        <c:crossAx val="363743840"/>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s-A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366465547348"/>
          <c:y val="4.9718871292305601E-2"/>
          <c:w val="0.74599782457858799"/>
          <c:h val="0.80891953337880795"/>
        </c:manualLayout>
      </c:layout>
      <c:barChart>
        <c:barDir val="col"/>
        <c:grouping val="clustered"/>
        <c:varyColors val="0"/>
        <c:ser>
          <c:idx val="0"/>
          <c:order val="0"/>
          <c:tx>
            <c:strRef>
              <c:f>Sheet1!$B$1</c:f>
              <c:strCache>
                <c:ptCount val="1"/>
                <c:pt idx="0">
                  <c:v>A hoy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1"/>
                    </a:solidFill>
                    <a:latin typeface="Arial" panose="020B0604020202020204" pitchFamily="34" charset="0"/>
                    <a:ea typeface="+mn-ea"/>
                    <a:cs typeface="Arial" panose="020B0604020202020204" pitchFamily="34" charset="0"/>
                  </a:defRPr>
                </a:pPr>
                <a:endParaRPr lang="es-A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Por arriba del Plan</c:v>
                </c:pt>
                <c:pt idx="1">
                  <c:v>En Plan</c:v>
                </c:pt>
                <c:pt idx="2">
                  <c:v>Por debajo del Plan</c:v>
                </c:pt>
              </c:strCache>
            </c:strRef>
          </c:cat>
          <c:val>
            <c:numRef>
              <c:f>Sheet1!$B$2:$B$4</c:f>
              <c:numCache>
                <c:formatCode>General</c:formatCode>
                <c:ptCount val="3"/>
              </c:numCache>
            </c:numRef>
          </c:val>
        </c:ser>
        <c:ser>
          <c:idx val="1"/>
          <c:order val="1"/>
          <c:tx>
            <c:strRef>
              <c:f>Sheet1!$C$1</c:f>
              <c:strCache>
                <c:ptCount val="1"/>
                <c:pt idx="0">
                  <c:v>A Diciembre</c:v>
                </c:pt>
              </c:strCache>
            </c:strRef>
          </c:tx>
          <c:spPr>
            <a:solidFill>
              <a:schemeClr val="tx2"/>
            </a:solidFill>
            <a:ln w="60325">
              <a:noFill/>
              <a:prstDash val="sys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2"/>
                    </a:solidFill>
                    <a:latin typeface="Arial" panose="020B0604020202020204" pitchFamily="34" charset="0"/>
                    <a:ea typeface="+mn-ea"/>
                    <a:cs typeface="Arial" panose="020B0604020202020204" pitchFamily="34" charset="0"/>
                  </a:defRPr>
                </a:pPr>
                <a:endParaRPr lang="es-A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Por arriba del Plan</c:v>
                </c:pt>
                <c:pt idx="1">
                  <c:v>En Plan</c:v>
                </c:pt>
                <c:pt idx="2">
                  <c:v>Por debajo del Plan</c:v>
                </c:pt>
              </c:strCache>
            </c:strRef>
          </c:cat>
          <c:val>
            <c:numRef>
              <c:f>Sheet1!$C$2:$C$4</c:f>
              <c:numCache>
                <c:formatCode>0%</c:formatCode>
                <c:ptCount val="3"/>
                <c:pt idx="0">
                  <c:v>0.11</c:v>
                </c:pt>
                <c:pt idx="1">
                  <c:v>0.54</c:v>
                </c:pt>
                <c:pt idx="2">
                  <c:v>0.35</c:v>
                </c:pt>
              </c:numCache>
            </c:numRef>
          </c:val>
        </c:ser>
        <c:dLbls>
          <c:showLegendKey val="0"/>
          <c:showVal val="0"/>
          <c:showCatName val="0"/>
          <c:showSerName val="0"/>
          <c:showPercent val="0"/>
          <c:showBubbleSize val="0"/>
        </c:dLbls>
        <c:gapWidth val="219"/>
        <c:overlap val="-27"/>
        <c:axId val="363741096"/>
        <c:axId val="363743448"/>
      </c:barChart>
      <c:catAx>
        <c:axId val="363741096"/>
        <c:scaling>
          <c:orientation val="minMax"/>
        </c:scaling>
        <c:delete val="1"/>
        <c:axPos val="b"/>
        <c:numFmt formatCode="General" sourceLinked="1"/>
        <c:majorTickMark val="out"/>
        <c:minorTickMark val="none"/>
        <c:tickLblPos val="nextTo"/>
        <c:crossAx val="363743448"/>
        <c:crosses val="autoZero"/>
        <c:auto val="1"/>
        <c:lblAlgn val="ctr"/>
        <c:lblOffset val="100"/>
        <c:noMultiLvlLbl val="0"/>
      </c:catAx>
      <c:valAx>
        <c:axId val="363743448"/>
        <c:scaling>
          <c:orientation val="minMax"/>
        </c:scaling>
        <c:delete val="1"/>
        <c:axPos val="l"/>
        <c:numFmt formatCode="General" sourceLinked="1"/>
        <c:majorTickMark val="out"/>
        <c:minorTickMark val="none"/>
        <c:tickLblPos val="nextTo"/>
        <c:crossAx val="363741096"/>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s-A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719065001132601"/>
          <c:h val="0.85201394851010703"/>
        </c:manualLayout>
      </c:layout>
      <c:barChart>
        <c:barDir val="bar"/>
        <c:grouping val="percentStacked"/>
        <c:varyColors val="0"/>
        <c:ser>
          <c:idx val="0"/>
          <c:order val="0"/>
          <c:tx>
            <c:strRef>
              <c:f>Sheet1!$B$1</c:f>
              <c:strCache>
                <c:ptCount val="1"/>
                <c:pt idx="0">
                  <c:v>Menos del 70%</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0.13100000000000001</c:v>
                </c:pt>
              </c:numCache>
            </c:numRef>
          </c:val>
        </c:ser>
        <c:ser>
          <c:idx val="1"/>
          <c:order val="1"/>
          <c:tx>
            <c:strRef>
              <c:f>Sheet1!$C$1</c:f>
              <c:strCache>
                <c:ptCount val="1"/>
                <c:pt idx="0">
                  <c:v>Entre el 71% y el 80%</c:v>
                </c:pt>
              </c:strCache>
            </c:strRef>
          </c:tx>
          <c:spPr>
            <a:solidFill>
              <a:srgbClr val="70208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0.112</c:v>
                </c:pt>
              </c:numCache>
            </c:numRef>
          </c:val>
        </c:ser>
        <c:ser>
          <c:idx val="2"/>
          <c:order val="2"/>
          <c:tx>
            <c:strRef>
              <c:f>Sheet1!$D$1</c:f>
              <c:strCache>
                <c:ptCount val="1"/>
                <c:pt idx="0">
                  <c:v>Entre el 81% y el 90%</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0.124</c:v>
                </c:pt>
              </c:numCache>
            </c:numRef>
          </c:val>
        </c:ser>
        <c:ser>
          <c:idx val="3"/>
          <c:order val="3"/>
          <c:tx>
            <c:strRef>
              <c:f>Sheet1!$E$1</c:f>
              <c:strCache>
                <c:ptCount val="1"/>
                <c:pt idx="0">
                  <c:v>Entre el 91% y el 100%</c:v>
                </c:pt>
              </c:strCache>
            </c:strRef>
          </c:tx>
          <c:spPr>
            <a:solidFill>
              <a:srgbClr val="00A0D2"/>
            </a:solidFill>
            <a:ln>
              <a:noFill/>
            </a:ln>
            <a:effectLst/>
          </c:spPr>
          <c:invertIfNegative val="0"/>
          <c:dLbls>
            <c:dLbl>
              <c:idx val="0"/>
              <c:layout>
                <c:manualLayout>
                  <c:x val="1.02362528395372E-2"/>
                  <c:y val="-5.1988690208400997E-3"/>
                </c:manualLayout>
              </c:layout>
              <c:spPr>
                <a:solidFill>
                  <a:srgbClr val="00A0D2"/>
                </a:solidFill>
                <a:ln>
                  <a:noFill/>
                </a:ln>
                <a:effectLst/>
              </c:spPr>
              <c:txPr>
                <a:bodyPr rot="0" spcFirstLastPara="1" vertOverflow="ellipsis" vert="horz" wrap="square" anchor="ctr" anchorCtr="1"/>
                <a:lstStyle/>
                <a:p>
                  <a:pPr>
                    <a:defRPr sz="24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0.43099999999999999</c:v>
                </c:pt>
              </c:numCache>
            </c:numRef>
          </c:val>
        </c:ser>
        <c:ser>
          <c:idx val="4"/>
          <c:order val="4"/>
          <c:tx>
            <c:strRef>
              <c:f>Sheet1!$F$1</c:f>
              <c:strCache>
                <c:ptCount val="1"/>
                <c:pt idx="0">
                  <c:v>Entre el 101% y el 110%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0.157</c:v>
                </c:pt>
              </c:numCache>
            </c:numRef>
          </c:val>
        </c:ser>
        <c:ser>
          <c:idx val="5"/>
          <c:order val="5"/>
          <c:tx>
            <c:strRef>
              <c:f>Sheet1!$G$1</c:f>
              <c:strCache>
                <c:ptCount val="1"/>
                <c:pt idx="0">
                  <c:v>Entre el 111% y el 120%</c:v>
                </c:pt>
              </c:strCache>
            </c:strRef>
          </c:tx>
          <c:spPr>
            <a:solidFill>
              <a:srgbClr val="C110A0"/>
            </a:solidFill>
            <a:ln>
              <a:noFill/>
            </a:ln>
            <a:effectLst/>
          </c:spPr>
          <c:invertIfNegative val="0"/>
          <c:dLbls>
            <c:dLbl>
              <c:idx val="0"/>
              <c:layout>
                <c:manualLayout>
                  <c:x val="-1.23451937258923E-3"/>
                  <c:y val="3.95543873337534E-3"/>
                </c:manualLayout>
              </c:layout>
              <c:spPr>
                <a:noFill/>
                <a:ln>
                  <a:noFill/>
                </a:ln>
                <a:effectLst/>
              </c:spPr>
              <c:txPr>
                <a:bodyPr rot="0" spcFirstLastPara="1" vertOverflow="ellipsis" vert="horz" wrap="square" anchor="ctr" anchorCtr="1"/>
                <a:lstStyle/>
                <a:p>
                  <a:pPr>
                    <a:defRPr sz="1950" b="1" i="0" u="none" strike="noStrike" kern="1200" baseline="0">
                      <a:solidFill>
                        <a:schemeClr val="bg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extLst>
                <c:ext xmlns:c15="http://schemas.microsoft.com/office/drawing/2012/chart" uri="{CE6537A1-D6FC-4f65-9D91-7224C49458BB}">
                  <c15:layout>
                    <c:manualLayout>
                      <c:w val="3.8104150346383266E-2"/>
                      <c:h val="8.8586327428713196E-2"/>
                    </c:manualLayout>
                  </c15:layout>
                </c:ext>
              </c:extLst>
            </c:dLbl>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2.5999999999999999E-2</c:v>
                </c:pt>
              </c:numCache>
            </c:numRef>
          </c:val>
        </c:ser>
        <c:ser>
          <c:idx val="6"/>
          <c:order val="6"/>
          <c:tx>
            <c:strRef>
              <c:f>Sheet1!$H$1</c:f>
              <c:strCache>
                <c:ptCount val="1"/>
                <c:pt idx="0">
                  <c:v>Más del 121%</c:v>
                </c:pt>
              </c:strCache>
            </c:strRef>
          </c:tx>
          <c:spPr>
            <a:solidFill>
              <a:srgbClr val="3B3D40"/>
            </a:solidFill>
            <a:ln>
              <a:noFill/>
            </a:ln>
            <a:effectLst/>
          </c:spPr>
          <c:invertIfNegative val="0"/>
          <c:dLbls>
            <c:dLbl>
              <c:idx val="0"/>
              <c:layout>
                <c:manualLayout>
                  <c:x val="-1.1089542290930001E-3"/>
                  <c:y val="0.2599994840323360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Sheet1!$H$2</c:f>
              <c:numCache>
                <c:formatCode>0%</c:formatCode>
                <c:ptCount val="1"/>
                <c:pt idx="0">
                  <c:v>1.9E-2</c:v>
                </c:pt>
              </c:numCache>
            </c:numRef>
          </c:val>
        </c:ser>
        <c:dLbls>
          <c:dLblPos val="ctr"/>
          <c:showLegendKey val="0"/>
          <c:showVal val="1"/>
          <c:showCatName val="0"/>
          <c:showSerName val="0"/>
          <c:showPercent val="0"/>
          <c:showBubbleSize val="0"/>
        </c:dLbls>
        <c:gapWidth val="150"/>
        <c:overlap val="100"/>
        <c:axId val="363744232"/>
        <c:axId val="363744624"/>
      </c:barChart>
      <c:catAx>
        <c:axId val="363744232"/>
        <c:scaling>
          <c:orientation val="minMax"/>
        </c:scaling>
        <c:delete val="1"/>
        <c:axPos val="l"/>
        <c:numFmt formatCode="General" sourceLinked="1"/>
        <c:majorTickMark val="out"/>
        <c:minorTickMark val="none"/>
        <c:tickLblPos val="nextTo"/>
        <c:crossAx val="363744624"/>
        <c:crosses val="autoZero"/>
        <c:auto val="1"/>
        <c:lblAlgn val="ctr"/>
        <c:lblOffset val="100"/>
        <c:noMultiLvlLbl val="0"/>
      </c:catAx>
      <c:valAx>
        <c:axId val="363744624"/>
        <c:scaling>
          <c:orientation val="minMax"/>
        </c:scaling>
        <c:delete val="1"/>
        <c:axPos val="b"/>
        <c:numFmt formatCode="0%" sourceLinked="1"/>
        <c:majorTickMark val="out"/>
        <c:minorTickMark val="none"/>
        <c:tickLblPos val="nextTo"/>
        <c:crossAx val="363744232"/>
        <c:crosses val="autoZero"/>
        <c:crossBetween val="between"/>
      </c:valAx>
      <c:spPr>
        <a:noFill/>
        <a:ln>
          <a:noFill/>
        </a:ln>
        <a:effectLst/>
      </c:spPr>
    </c:plotArea>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s-A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'bono por industria'!$M$391</c:f>
              <c:strCache>
                <c:ptCount val="1"/>
                <c:pt idx="0">
                  <c:v>Menos del 70%</c:v>
                </c:pt>
              </c:strCache>
            </c:strRef>
          </c:tx>
          <c:spPr>
            <a:solidFill>
              <a:schemeClr val="accent6"/>
            </a:solidFill>
            <a:ln>
              <a:noFill/>
            </a:ln>
            <a:effectLst/>
          </c:spPr>
          <c:invertIfNegative val="0"/>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'bono por industria'!$L$392:$L$408</c:f>
              <c:strCache>
                <c:ptCount val="17"/>
                <c:pt idx="0">
                  <c:v>Agropecuaria</c:v>
                </c:pt>
                <c:pt idx="1">
                  <c:v>Alta Tecnología</c:v>
                </c:pt>
                <c:pt idx="2">
                  <c:v>Automotriz</c:v>
                </c:pt>
                <c:pt idx="3">
                  <c:v>Comunicaciones / Entretenimientos</c:v>
                </c:pt>
                <c:pt idx="4">
                  <c:v>Construcción</c:v>
                </c:pt>
                <c:pt idx="5">
                  <c:v>Consumo</c:v>
                </c:pt>
                <c:pt idx="6">
                  <c:v>Energía</c:v>
                </c:pt>
                <c:pt idx="7">
                  <c:v>Entidades Financieras</c:v>
                </c:pt>
                <c:pt idx="8">
                  <c:v>Farmacéutica</c:v>
                </c:pt>
                <c:pt idx="9">
                  <c:v>Hierro, Aluminio, Minero y Metalurgia</c:v>
                </c:pt>
                <c:pt idx="10">
                  <c:v>Logística y Transporte</c:v>
                </c:pt>
                <c:pt idx="11">
                  <c:v>Obra Social / Prestadora Médica</c:v>
                </c:pt>
                <c:pt idx="12">
                  <c:v>Otros</c:v>
                </c:pt>
                <c:pt idx="13">
                  <c:v>Petrolera</c:v>
                </c:pt>
                <c:pt idx="14">
                  <c:v>Química</c:v>
                </c:pt>
                <c:pt idx="15">
                  <c:v>Retail</c:v>
                </c:pt>
                <c:pt idx="16">
                  <c:v>Servicios</c:v>
                </c:pt>
              </c:strCache>
            </c:strRef>
          </c:cat>
          <c:val>
            <c:numRef>
              <c:f>'bono por industria'!$M$392:$M$408</c:f>
              <c:numCache>
                <c:formatCode>0%</c:formatCode>
                <c:ptCount val="17"/>
                <c:pt idx="0">
                  <c:v>0.105263157894737</c:v>
                </c:pt>
                <c:pt idx="1">
                  <c:v>0.107142857142857</c:v>
                </c:pt>
                <c:pt idx="2">
                  <c:v>0.30769230769230799</c:v>
                </c:pt>
                <c:pt idx="3">
                  <c:v>0</c:v>
                </c:pt>
                <c:pt idx="4">
                  <c:v>0</c:v>
                </c:pt>
                <c:pt idx="5">
                  <c:v>0.27272727272727298</c:v>
                </c:pt>
                <c:pt idx="6">
                  <c:v>0</c:v>
                </c:pt>
                <c:pt idx="7">
                  <c:v>0</c:v>
                </c:pt>
                <c:pt idx="8">
                  <c:v>3.5714285714285698E-2</c:v>
                </c:pt>
                <c:pt idx="9">
                  <c:v>0.1</c:v>
                </c:pt>
                <c:pt idx="10">
                  <c:v>0.25</c:v>
                </c:pt>
                <c:pt idx="11">
                  <c:v>0.25</c:v>
                </c:pt>
                <c:pt idx="12">
                  <c:v>0.14285714285714299</c:v>
                </c:pt>
                <c:pt idx="13">
                  <c:v>0</c:v>
                </c:pt>
                <c:pt idx="14">
                  <c:v>0.30769230769230799</c:v>
                </c:pt>
                <c:pt idx="15">
                  <c:v>0.375</c:v>
                </c:pt>
                <c:pt idx="16">
                  <c:v>4.3478260869565202E-2</c:v>
                </c:pt>
              </c:numCache>
            </c:numRef>
          </c:val>
        </c:ser>
        <c:ser>
          <c:idx val="1"/>
          <c:order val="1"/>
          <c:tx>
            <c:strRef>
              <c:f>'bono por industria'!$N$391</c:f>
              <c:strCache>
                <c:ptCount val="1"/>
                <c:pt idx="0">
                  <c:v>Entre el 71% y el 80%</c:v>
                </c:pt>
              </c:strCache>
            </c:strRef>
          </c:tx>
          <c:spPr>
            <a:solidFill>
              <a:schemeClr val="accent1"/>
            </a:solidFill>
            <a:ln>
              <a:noFill/>
            </a:ln>
            <a:effectLst/>
          </c:spPr>
          <c:invertIfNegative val="0"/>
          <c:dLbls>
            <c:dLbl>
              <c:idx val="3"/>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'bono por industria'!$L$392:$L$408</c:f>
              <c:strCache>
                <c:ptCount val="17"/>
                <c:pt idx="0">
                  <c:v>Agropecuaria</c:v>
                </c:pt>
                <c:pt idx="1">
                  <c:v>Alta Tecnología</c:v>
                </c:pt>
                <c:pt idx="2">
                  <c:v>Automotriz</c:v>
                </c:pt>
                <c:pt idx="3">
                  <c:v>Comunicaciones / Entretenimientos</c:v>
                </c:pt>
                <c:pt idx="4">
                  <c:v>Construcción</c:v>
                </c:pt>
                <c:pt idx="5">
                  <c:v>Consumo</c:v>
                </c:pt>
                <c:pt idx="6">
                  <c:v>Energía</c:v>
                </c:pt>
                <c:pt idx="7">
                  <c:v>Entidades Financieras</c:v>
                </c:pt>
                <c:pt idx="8">
                  <c:v>Farmacéutica</c:v>
                </c:pt>
                <c:pt idx="9">
                  <c:v>Hierro, Aluminio, Minero y Metalurgia</c:v>
                </c:pt>
                <c:pt idx="10">
                  <c:v>Logística y Transporte</c:v>
                </c:pt>
                <c:pt idx="11">
                  <c:v>Obra Social / Prestadora Médica</c:v>
                </c:pt>
                <c:pt idx="12">
                  <c:v>Otros</c:v>
                </c:pt>
                <c:pt idx="13">
                  <c:v>Petrolera</c:v>
                </c:pt>
                <c:pt idx="14">
                  <c:v>Química</c:v>
                </c:pt>
                <c:pt idx="15">
                  <c:v>Retail</c:v>
                </c:pt>
                <c:pt idx="16">
                  <c:v>Servicios</c:v>
                </c:pt>
              </c:strCache>
            </c:strRef>
          </c:cat>
          <c:val>
            <c:numRef>
              <c:f>'bono por industria'!$N$392:$N$408</c:f>
              <c:numCache>
                <c:formatCode>0%</c:formatCode>
                <c:ptCount val="17"/>
                <c:pt idx="0">
                  <c:v>0.105263157894737</c:v>
                </c:pt>
                <c:pt idx="1">
                  <c:v>0.107142857142857</c:v>
                </c:pt>
                <c:pt idx="2">
                  <c:v>0.15384615384615399</c:v>
                </c:pt>
                <c:pt idx="3">
                  <c:v>0</c:v>
                </c:pt>
                <c:pt idx="4">
                  <c:v>0.33333333333333298</c:v>
                </c:pt>
                <c:pt idx="5">
                  <c:v>0.12121212121212099</c:v>
                </c:pt>
                <c:pt idx="6">
                  <c:v>0.28571428571428598</c:v>
                </c:pt>
                <c:pt idx="7">
                  <c:v>0.133333333333333</c:v>
                </c:pt>
                <c:pt idx="8">
                  <c:v>3.5714285714285698E-2</c:v>
                </c:pt>
                <c:pt idx="9">
                  <c:v>0.1</c:v>
                </c:pt>
                <c:pt idx="10">
                  <c:v>0</c:v>
                </c:pt>
                <c:pt idx="11">
                  <c:v>0.25</c:v>
                </c:pt>
                <c:pt idx="12">
                  <c:v>0.14285714285714299</c:v>
                </c:pt>
                <c:pt idx="13">
                  <c:v>0</c:v>
                </c:pt>
                <c:pt idx="14">
                  <c:v>7.69230769230769E-2</c:v>
                </c:pt>
                <c:pt idx="15">
                  <c:v>0.25</c:v>
                </c:pt>
                <c:pt idx="16">
                  <c:v>0.13043478260869601</c:v>
                </c:pt>
              </c:numCache>
            </c:numRef>
          </c:val>
        </c:ser>
        <c:ser>
          <c:idx val="2"/>
          <c:order val="2"/>
          <c:tx>
            <c:strRef>
              <c:f>'bono por industria'!$O$391</c:f>
              <c:strCache>
                <c:ptCount val="1"/>
                <c:pt idx="0">
                  <c:v>Entre el 81% y el 90%</c:v>
                </c:pt>
              </c:strCache>
            </c:strRef>
          </c:tx>
          <c:spPr>
            <a:solidFill>
              <a:schemeClr val="accent2"/>
            </a:solidFill>
            <a:ln>
              <a:noFill/>
            </a:ln>
            <a:effectLst/>
          </c:spPr>
          <c:invertIfNegative val="0"/>
          <c:dPt>
            <c:idx val="16"/>
            <c:invertIfNegative val="0"/>
            <c:bubble3D val="0"/>
            <c:spPr>
              <a:solidFill>
                <a:schemeClr val="accent2"/>
              </a:solidFill>
              <a:ln>
                <a:noFill/>
              </a:ln>
              <a:effectLst>
                <a:softEdge rad="0"/>
              </a:effectLst>
            </c:spPr>
          </c:dPt>
          <c:dLbls>
            <c:dLbl>
              <c:idx val="4"/>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'bono por industria'!$L$392:$L$408</c:f>
              <c:strCache>
                <c:ptCount val="17"/>
                <c:pt idx="0">
                  <c:v>Agropecuaria</c:v>
                </c:pt>
                <c:pt idx="1">
                  <c:v>Alta Tecnología</c:v>
                </c:pt>
                <c:pt idx="2">
                  <c:v>Automotriz</c:v>
                </c:pt>
                <c:pt idx="3">
                  <c:v>Comunicaciones / Entretenimientos</c:v>
                </c:pt>
                <c:pt idx="4">
                  <c:v>Construcción</c:v>
                </c:pt>
                <c:pt idx="5">
                  <c:v>Consumo</c:v>
                </c:pt>
                <c:pt idx="6">
                  <c:v>Energía</c:v>
                </c:pt>
                <c:pt idx="7">
                  <c:v>Entidades Financieras</c:v>
                </c:pt>
                <c:pt idx="8">
                  <c:v>Farmacéutica</c:v>
                </c:pt>
                <c:pt idx="9">
                  <c:v>Hierro, Aluminio, Minero y Metalurgia</c:v>
                </c:pt>
                <c:pt idx="10">
                  <c:v>Logística y Transporte</c:v>
                </c:pt>
                <c:pt idx="11">
                  <c:v>Obra Social / Prestadora Médica</c:v>
                </c:pt>
                <c:pt idx="12">
                  <c:v>Otros</c:v>
                </c:pt>
                <c:pt idx="13">
                  <c:v>Petrolera</c:v>
                </c:pt>
                <c:pt idx="14">
                  <c:v>Química</c:v>
                </c:pt>
                <c:pt idx="15">
                  <c:v>Retail</c:v>
                </c:pt>
                <c:pt idx="16">
                  <c:v>Servicios</c:v>
                </c:pt>
              </c:strCache>
            </c:strRef>
          </c:cat>
          <c:val>
            <c:numRef>
              <c:f>'bono por industria'!$O$392:$O$408</c:f>
              <c:numCache>
                <c:formatCode>0%</c:formatCode>
                <c:ptCount val="17"/>
                <c:pt idx="0">
                  <c:v>5.2631578947368397E-2</c:v>
                </c:pt>
                <c:pt idx="1">
                  <c:v>7.1428571428571397E-2</c:v>
                </c:pt>
                <c:pt idx="2">
                  <c:v>0.15384615384615399</c:v>
                </c:pt>
                <c:pt idx="3">
                  <c:v>0.14285714285714299</c:v>
                </c:pt>
                <c:pt idx="4">
                  <c:v>0</c:v>
                </c:pt>
                <c:pt idx="5">
                  <c:v>9.0909090909090898E-2</c:v>
                </c:pt>
                <c:pt idx="6">
                  <c:v>0.28571428571428598</c:v>
                </c:pt>
                <c:pt idx="7">
                  <c:v>6.6666666666666693E-2</c:v>
                </c:pt>
                <c:pt idx="8">
                  <c:v>3.5714285714285698E-2</c:v>
                </c:pt>
                <c:pt idx="9">
                  <c:v>0.3</c:v>
                </c:pt>
                <c:pt idx="10">
                  <c:v>0</c:v>
                </c:pt>
                <c:pt idx="11">
                  <c:v>0.25</c:v>
                </c:pt>
                <c:pt idx="12">
                  <c:v>0.214285714285714</c:v>
                </c:pt>
                <c:pt idx="13">
                  <c:v>0.1</c:v>
                </c:pt>
                <c:pt idx="14">
                  <c:v>7.69230769230769E-2</c:v>
                </c:pt>
                <c:pt idx="15">
                  <c:v>0.25</c:v>
                </c:pt>
                <c:pt idx="16">
                  <c:v>0.30434782608695699</c:v>
                </c:pt>
              </c:numCache>
            </c:numRef>
          </c:val>
        </c:ser>
        <c:ser>
          <c:idx val="3"/>
          <c:order val="3"/>
          <c:tx>
            <c:strRef>
              <c:f>'bono por industria'!$P$391</c:f>
              <c:strCache>
                <c:ptCount val="1"/>
                <c:pt idx="0">
                  <c:v>Entre el 91% y el 100%</c:v>
                </c:pt>
              </c:strCache>
            </c:strRef>
          </c:tx>
          <c:spPr>
            <a:solidFill>
              <a:srgbClr val="00A0D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'bono por industria'!$L$392:$L$408</c:f>
              <c:strCache>
                <c:ptCount val="17"/>
                <c:pt idx="0">
                  <c:v>Agropecuaria</c:v>
                </c:pt>
                <c:pt idx="1">
                  <c:v>Alta Tecnología</c:v>
                </c:pt>
                <c:pt idx="2">
                  <c:v>Automotriz</c:v>
                </c:pt>
                <c:pt idx="3">
                  <c:v>Comunicaciones / Entretenimientos</c:v>
                </c:pt>
                <c:pt idx="4">
                  <c:v>Construcción</c:v>
                </c:pt>
                <c:pt idx="5">
                  <c:v>Consumo</c:v>
                </c:pt>
                <c:pt idx="6">
                  <c:v>Energía</c:v>
                </c:pt>
                <c:pt idx="7">
                  <c:v>Entidades Financieras</c:v>
                </c:pt>
                <c:pt idx="8">
                  <c:v>Farmacéutica</c:v>
                </c:pt>
                <c:pt idx="9">
                  <c:v>Hierro, Aluminio, Minero y Metalurgia</c:v>
                </c:pt>
                <c:pt idx="10">
                  <c:v>Logística y Transporte</c:v>
                </c:pt>
                <c:pt idx="11">
                  <c:v>Obra Social / Prestadora Médica</c:v>
                </c:pt>
                <c:pt idx="12">
                  <c:v>Otros</c:v>
                </c:pt>
                <c:pt idx="13">
                  <c:v>Petrolera</c:v>
                </c:pt>
                <c:pt idx="14">
                  <c:v>Química</c:v>
                </c:pt>
                <c:pt idx="15">
                  <c:v>Retail</c:v>
                </c:pt>
                <c:pt idx="16">
                  <c:v>Servicios</c:v>
                </c:pt>
              </c:strCache>
            </c:strRef>
          </c:cat>
          <c:val>
            <c:numRef>
              <c:f>'bono por industria'!$P$392:$P$408</c:f>
              <c:numCache>
                <c:formatCode>0%</c:formatCode>
                <c:ptCount val="17"/>
                <c:pt idx="0">
                  <c:v>0.57894736842105299</c:v>
                </c:pt>
                <c:pt idx="1">
                  <c:v>0.46428571428571402</c:v>
                </c:pt>
                <c:pt idx="2">
                  <c:v>0.230769230769231</c:v>
                </c:pt>
                <c:pt idx="3">
                  <c:v>0.71428571428571397</c:v>
                </c:pt>
                <c:pt idx="4">
                  <c:v>0.33333333333333298</c:v>
                </c:pt>
                <c:pt idx="5">
                  <c:v>0.45454545454545398</c:v>
                </c:pt>
                <c:pt idx="6">
                  <c:v>0.28571428571428598</c:v>
                </c:pt>
                <c:pt idx="7">
                  <c:v>0.66666666666666696</c:v>
                </c:pt>
                <c:pt idx="8">
                  <c:v>0.46428571428571402</c:v>
                </c:pt>
                <c:pt idx="9">
                  <c:v>0.3</c:v>
                </c:pt>
                <c:pt idx="10">
                  <c:v>0.25</c:v>
                </c:pt>
                <c:pt idx="11">
                  <c:v>0.25</c:v>
                </c:pt>
                <c:pt idx="12">
                  <c:v>0.42857142857142899</c:v>
                </c:pt>
                <c:pt idx="13">
                  <c:v>0.5</c:v>
                </c:pt>
                <c:pt idx="14">
                  <c:v>0.230769230769231</c:v>
                </c:pt>
                <c:pt idx="15">
                  <c:v>0.125</c:v>
                </c:pt>
                <c:pt idx="16">
                  <c:v>0.39130434782608697</c:v>
                </c:pt>
              </c:numCache>
            </c:numRef>
          </c:val>
        </c:ser>
        <c:ser>
          <c:idx val="4"/>
          <c:order val="4"/>
          <c:tx>
            <c:strRef>
              <c:f>'bono por industria'!$Q$391</c:f>
              <c:strCache>
                <c:ptCount val="1"/>
                <c:pt idx="0">
                  <c:v>Entre el 101% y el 110%</c:v>
                </c:pt>
              </c:strCache>
            </c:strRef>
          </c:tx>
          <c:spPr>
            <a:solidFill>
              <a:schemeClr val="accent5"/>
            </a:solidFill>
            <a:ln>
              <a:noFill/>
            </a:ln>
            <a:effectLst/>
          </c:spPr>
          <c:invertIfNegative val="0"/>
          <c:dLbls>
            <c:dLbl>
              <c:idx val="4"/>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5"/>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'bono por industria'!$L$392:$L$408</c:f>
              <c:strCache>
                <c:ptCount val="17"/>
                <c:pt idx="0">
                  <c:v>Agropecuaria</c:v>
                </c:pt>
                <c:pt idx="1">
                  <c:v>Alta Tecnología</c:v>
                </c:pt>
                <c:pt idx="2">
                  <c:v>Automotriz</c:v>
                </c:pt>
                <c:pt idx="3">
                  <c:v>Comunicaciones / Entretenimientos</c:v>
                </c:pt>
                <c:pt idx="4">
                  <c:v>Construcción</c:v>
                </c:pt>
                <c:pt idx="5">
                  <c:v>Consumo</c:v>
                </c:pt>
                <c:pt idx="6">
                  <c:v>Energía</c:v>
                </c:pt>
                <c:pt idx="7">
                  <c:v>Entidades Financieras</c:v>
                </c:pt>
                <c:pt idx="8">
                  <c:v>Farmacéutica</c:v>
                </c:pt>
                <c:pt idx="9">
                  <c:v>Hierro, Aluminio, Minero y Metalurgia</c:v>
                </c:pt>
                <c:pt idx="10">
                  <c:v>Logística y Transporte</c:v>
                </c:pt>
                <c:pt idx="11">
                  <c:v>Obra Social / Prestadora Médica</c:v>
                </c:pt>
                <c:pt idx="12">
                  <c:v>Otros</c:v>
                </c:pt>
                <c:pt idx="13">
                  <c:v>Petrolera</c:v>
                </c:pt>
                <c:pt idx="14">
                  <c:v>Química</c:v>
                </c:pt>
                <c:pt idx="15">
                  <c:v>Retail</c:v>
                </c:pt>
                <c:pt idx="16">
                  <c:v>Servicios</c:v>
                </c:pt>
              </c:strCache>
            </c:strRef>
          </c:cat>
          <c:val>
            <c:numRef>
              <c:f>'bono por industria'!$Q$392:$Q$408</c:f>
              <c:numCache>
                <c:formatCode>0%</c:formatCode>
                <c:ptCount val="17"/>
                <c:pt idx="0">
                  <c:v>0.157894736842105</c:v>
                </c:pt>
                <c:pt idx="1">
                  <c:v>0.23214285714285701</c:v>
                </c:pt>
                <c:pt idx="2">
                  <c:v>7.69230769230769E-2</c:v>
                </c:pt>
                <c:pt idx="3">
                  <c:v>0.14285714285714299</c:v>
                </c:pt>
                <c:pt idx="4">
                  <c:v>0</c:v>
                </c:pt>
                <c:pt idx="5">
                  <c:v>3.03030303030303E-2</c:v>
                </c:pt>
                <c:pt idx="6">
                  <c:v>0</c:v>
                </c:pt>
                <c:pt idx="7">
                  <c:v>0.133333333333333</c:v>
                </c:pt>
                <c:pt idx="8">
                  <c:v>0.32142857142857201</c:v>
                </c:pt>
                <c:pt idx="9">
                  <c:v>0.1</c:v>
                </c:pt>
                <c:pt idx="10">
                  <c:v>0.5</c:v>
                </c:pt>
                <c:pt idx="11">
                  <c:v>0</c:v>
                </c:pt>
                <c:pt idx="12">
                  <c:v>7.1428571428571397E-2</c:v>
                </c:pt>
                <c:pt idx="13">
                  <c:v>0.3</c:v>
                </c:pt>
                <c:pt idx="14">
                  <c:v>0.30769230769230799</c:v>
                </c:pt>
                <c:pt idx="15">
                  <c:v>0</c:v>
                </c:pt>
                <c:pt idx="16">
                  <c:v>4.3478260869565202E-2</c:v>
                </c:pt>
              </c:numCache>
            </c:numRef>
          </c:val>
        </c:ser>
        <c:ser>
          <c:idx val="5"/>
          <c:order val="5"/>
          <c:tx>
            <c:strRef>
              <c:f>'bono por industria'!$R$391</c:f>
              <c:strCache>
                <c:ptCount val="1"/>
                <c:pt idx="0">
                  <c:v>Entre el 111% y el 120%</c:v>
                </c:pt>
              </c:strCache>
            </c:strRef>
          </c:tx>
          <c:spPr>
            <a:solidFill>
              <a:schemeClr val="accent3"/>
            </a:solidFill>
            <a:ln>
              <a:noFill/>
            </a:ln>
            <a:effectLst/>
          </c:spPr>
          <c:invertIfNegative val="0"/>
          <c:dLbls>
            <c:dLbl>
              <c:idx val="0"/>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spPr>
              <a:solidFill>
                <a:schemeClr val="accent4"/>
              </a:solid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'bono por industria'!$L$392:$L$408</c:f>
              <c:strCache>
                <c:ptCount val="17"/>
                <c:pt idx="0">
                  <c:v>Agropecuaria</c:v>
                </c:pt>
                <c:pt idx="1">
                  <c:v>Alta Tecnología</c:v>
                </c:pt>
                <c:pt idx="2">
                  <c:v>Automotriz</c:v>
                </c:pt>
                <c:pt idx="3">
                  <c:v>Comunicaciones / Entretenimientos</c:v>
                </c:pt>
                <c:pt idx="4">
                  <c:v>Construcción</c:v>
                </c:pt>
                <c:pt idx="5">
                  <c:v>Consumo</c:v>
                </c:pt>
                <c:pt idx="6">
                  <c:v>Energía</c:v>
                </c:pt>
                <c:pt idx="7">
                  <c:v>Entidades Financieras</c:v>
                </c:pt>
                <c:pt idx="8">
                  <c:v>Farmacéutica</c:v>
                </c:pt>
                <c:pt idx="9">
                  <c:v>Hierro, Aluminio, Minero y Metalurgia</c:v>
                </c:pt>
                <c:pt idx="10">
                  <c:v>Logística y Transporte</c:v>
                </c:pt>
                <c:pt idx="11">
                  <c:v>Obra Social / Prestadora Médica</c:v>
                </c:pt>
                <c:pt idx="12">
                  <c:v>Otros</c:v>
                </c:pt>
                <c:pt idx="13">
                  <c:v>Petrolera</c:v>
                </c:pt>
                <c:pt idx="14">
                  <c:v>Química</c:v>
                </c:pt>
                <c:pt idx="15">
                  <c:v>Retail</c:v>
                </c:pt>
                <c:pt idx="16">
                  <c:v>Servicios</c:v>
                </c:pt>
              </c:strCache>
            </c:strRef>
          </c:cat>
          <c:val>
            <c:numRef>
              <c:f>'bono por industria'!$R$392:$R$408</c:f>
              <c:numCache>
                <c:formatCode>0%</c:formatCode>
                <c:ptCount val="17"/>
                <c:pt idx="0">
                  <c:v>0</c:v>
                </c:pt>
                <c:pt idx="1">
                  <c:v>1.7857142857142901E-2</c:v>
                </c:pt>
                <c:pt idx="2">
                  <c:v>0</c:v>
                </c:pt>
                <c:pt idx="3">
                  <c:v>0</c:v>
                </c:pt>
                <c:pt idx="4">
                  <c:v>0</c:v>
                </c:pt>
                <c:pt idx="5">
                  <c:v>3.03030303030303E-2</c:v>
                </c:pt>
                <c:pt idx="6">
                  <c:v>0.14285714285714299</c:v>
                </c:pt>
                <c:pt idx="7">
                  <c:v>0</c:v>
                </c:pt>
                <c:pt idx="8">
                  <c:v>3.5714285714285698E-2</c:v>
                </c:pt>
                <c:pt idx="9">
                  <c:v>0.1</c:v>
                </c:pt>
                <c:pt idx="10">
                  <c:v>0</c:v>
                </c:pt>
                <c:pt idx="11">
                  <c:v>0</c:v>
                </c:pt>
                <c:pt idx="12">
                  <c:v>0</c:v>
                </c:pt>
                <c:pt idx="13">
                  <c:v>0.1</c:v>
                </c:pt>
                <c:pt idx="14">
                  <c:v>0</c:v>
                </c:pt>
                <c:pt idx="15">
                  <c:v>0</c:v>
                </c:pt>
                <c:pt idx="16">
                  <c:v>4.3478260869565202E-2</c:v>
                </c:pt>
              </c:numCache>
            </c:numRef>
          </c:val>
        </c:ser>
        <c:ser>
          <c:idx val="6"/>
          <c:order val="6"/>
          <c:tx>
            <c:strRef>
              <c:f>'bono por industria'!$S$391</c:f>
              <c:strCache>
                <c:ptCount val="1"/>
                <c:pt idx="0">
                  <c:v>Más del 121%</c:v>
                </c:pt>
              </c:strCache>
            </c:strRef>
          </c:tx>
          <c:spPr>
            <a:solidFill>
              <a:schemeClr val="accent1">
                <a:lumMod val="60000"/>
              </a:schemeClr>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'bono por industria'!$L$392:$L$408</c:f>
              <c:strCache>
                <c:ptCount val="17"/>
                <c:pt idx="0">
                  <c:v>Agropecuaria</c:v>
                </c:pt>
                <c:pt idx="1">
                  <c:v>Alta Tecnología</c:v>
                </c:pt>
                <c:pt idx="2">
                  <c:v>Automotriz</c:v>
                </c:pt>
                <c:pt idx="3">
                  <c:v>Comunicaciones / Entretenimientos</c:v>
                </c:pt>
                <c:pt idx="4">
                  <c:v>Construcción</c:v>
                </c:pt>
                <c:pt idx="5">
                  <c:v>Consumo</c:v>
                </c:pt>
                <c:pt idx="6">
                  <c:v>Energía</c:v>
                </c:pt>
                <c:pt idx="7">
                  <c:v>Entidades Financieras</c:v>
                </c:pt>
                <c:pt idx="8">
                  <c:v>Farmacéutica</c:v>
                </c:pt>
                <c:pt idx="9">
                  <c:v>Hierro, Aluminio, Minero y Metalurgia</c:v>
                </c:pt>
                <c:pt idx="10">
                  <c:v>Logística y Transporte</c:v>
                </c:pt>
                <c:pt idx="11">
                  <c:v>Obra Social / Prestadora Médica</c:v>
                </c:pt>
                <c:pt idx="12">
                  <c:v>Otros</c:v>
                </c:pt>
                <c:pt idx="13">
                  <c:v>Petrolera</c:v>
                </c:pt>
                <c:pt idx="14">
                  <c:v>Química</c:v>
                </c:pt>
                <c:pt idx="15">
                  <c:v>Retail</c:v>
                </c:pt>
                <c:pt idx="16">
                  <c:v>Servicios</c:v>
                </c:pt>
              </c:strCache>
            </c:strRef>
          </c:cat>
          <c:val>
            <c:numRef>
              <c:f>'bono por industria'!$S$392:$S$408</c:f>
              <c:numCache>
                <c:formatCode>0%</c:formatCode>
                <c:ptCount val="17"/>
                <c:pt idx="0">
                  <c:v>0</c:v>
                </c:pt>
                <c:pt idx="1">
                  <c:v>0</c:v>
                </c:pt>
                <c:pt idx="2">
                  <c:v>7.69230769230769E-2</c:v>
                </c:pt>
                <c:pt idx="3">
                  <c:v>0</c:v>
                </c:pt>
                <c:pt idx="4">
                  <c:v>0.33333333333333298</c:v>
                </c:pt>
                <c:pt idx="5">
                  <c:v>0</c:v>
                </c:pt>
                <c:pt idx="6">
                  <c:v>0</c:v>
                </c:pt>
                <c:pt idx="7">
                  <c:v>0</c:v>
                </c:pt>
                <c:pt idx="8">
                  <c:v>7.1428571428571397E-2</c:v>
                </c:pt>
                <c:pt idx="9">
                  <c:v>0</c:v>
                </c:pt>
                <c:pt idx="10">
                  <c:v>0</c:v>
                </c:pt>
                <c:pt idx="11">
                  <c:v>0</c:v>
                </c:pt>
                <c:pt idx="12">
                  <c:v>0</c:v>
                </c:pt>
                <c:pt idx="13">
                  <c:v>0</c:v>
                </c:pt>
                <c:pt idx="14">
                  <c:v>0</c:v>
                </c:pt>
                <c:pt idx="15">
                  <c:v>0</c:v>
                </c:pt>
                <c:pt idx="16">
                  <c:v>4.3478260869565202E-2</c:v>
                </c:pt>
              </c:numCache>
            </c:numRef>
          </c:val>
        </c:ser>
        <c:dLbls>
          <c:dLblPos val="ctr"/>
          <c:showLegendKey val="0"/>
          <c:showVal val="1"/>
          <c:showCatName val="0"/>
          <c:showSerName val="0"/>
          <c:showPercent val="0"/>
          <c:showBubbleSize val="0"/>
        </c:dLbls>
        <c:gapWidth val="11"/>
        <c:overlap val="100"/>
        <c:axId val="363737568"/>
        <c:axId val="363738352"/>
      </c:barChart>
      <c:catAx>
        <c:axId val="3637375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crossAx val="363738352"/>
        <c:crosses val="autoZero"/>
        <c:auto val="1"/>
        <c:lblAlgn val="ctr"/>
        <c:lblOffset val="100"/>
        <c:noMultiLvlLbl val="0"/>
      </c:catAx>
      <c:valAx>
        <c:axId val="363738352"/>
        <c:scaling>
          <c:orientation val="minMax"/>
          <c:max val="1"/>
        </c:scaling>
        <c:delete val="1"/>
        <c:axPos val="t"/>
        <c:numFmt formatCode="0%" sourceLinked="1"/>
        <c:majorTickMark val="none"/>
        <c:minorTickMark val="none"/>
        <c:tickLblPos val="nextTo"/>
        <c:crossAx val="363737568"/>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0.05057</cdr:x>
      <cdr:y>0.02514</cdr:y>
    </cdr:from>
    <cdr:to>
      <cdr:x>0.98609</cdr:x>
      <cdr:y>0.13733</cdr:y>
    </cdr:to>
    <cdr:sp macro="" textlink="">
      <cdr:nvSpPr>
        <cdr:cNvPr id="2" name="1 CuadroTexto"/>
        <cdr:cNvSpPr txBox="1"/>
      </cdr:nvSpPr>
      <cdr:spPr>
        <a:xfrm xmlns:a="http://schemas.openxmlformats.org/drawingml/2006/main">
          <a:off x="470370" y="152869"/>
          <a:ext cx="8701852" cy="6820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S" sz="1800" b="1" dirty="0" smtClean="0"/>
            <a:t>Salario real de los asalariados registrados del sector</a:t>
          </a:r>
          <a:r>
            <a:rPr lang="es-ES" sz="1800" b="1" baseline="0" dirty="0" smtClean="0"/>
            <a:t> privado: julio 2012 - junio 2018 </a:t>
          </a:r>
        </a:p>
        <a:p xmlns:a="http://schemas.openxmlformats.org/drawingml/2006/main">
          <a:pPr algn="ctr"/>
          <a:r>
            <a:rPr lang="es-ES" sz="1800" b="1" baseline="0" dirty="0" smtClean="0"/>
            <a:t>(septiembre 2015 = 100)</a:t>
          </a:r>
          <a:endParaRPr lang="es-ES" sz="1800" b="1" dirty="0"/>
        </a:p>
      </cdr:txBody>
    </cdr:sp>
  </cdr:relSizeAnchor>
  <cdr:relSizeAnchor xmlns:cdr="http://schemas.openxmlformats.org/drawingml/2006/chartDrawing">
    <cdr:from>
      <cdr:x>0.04298</cdr:x>
      <cdr:y>0.92302</cdr:y>
    </cdr:from>
    <cdr:to>
      <cdr:x>0.97977</cdr:x>
      <cdr:y>0.99033</cdr:y>
    </cdr:to>
    <cdr:sp macro="" textlink="">
      <cdr:nvSpPr>
        <cdr:cNvPr id="3" name="2 CuadroTexto"/>
        <cdr:cNvSpPr txBox="1"/>
      </cdr:nvSpPr>
      <cdr:spPr>
        <a:xfrm xmlns:a="http://schemas.openxmlformats.org/drawingml/2006/main">
          <a:off x="399782" y="5611536"/>
          <a:ext cx="8713621" cy="4092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200" dirty="0"/>
            <a:t>Fuente: Observatorio</a:t>
          </a:r>
          <a:r>
            <a:rPr lang="es-ES" sz="1200" baseline="0" dirty="0"/>
            <a:t> del Derecho Social de la CTA Autónoma con datos del Ministerio de Trabajo de la Nación (OEDE) e IPC CABA</a:t>
          </a:r>
          <a:endParaRPr lang="es-E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0.04316</cdr:x>
      <cdr:y>0.90943</cdr:y>
    </cdr:from>
    <cdr:to>
      <cdr:x>0.98027</cdr:x>
      <cdr:y>0.98491</cdr:y>
    </cdr:to>
    <cdr:sp macro="" textlink="">
      <cdr:nvSpPr>
        <cdr:cNvPr id="2" name="TextBox 1"/>
        <cdr:cNvSpPr txBox="1"/>
      </cdr:nvSpPr>
      <cdr:spPr>
        <a:xfrm xmlns:a="http://schemas.openxmlformats.org/drawingml/2006/main">
          <a:off x="401657" y="5531386"/>
          <a:ext cx="8721686" cy="4590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AR" sz="1100" dirty="0"/>
            <a:t>Fuente: Observatorio del Derecho Social</a:t>
          </a:r>
          <a:r>
            <a:rPr lang="es-AR" sz="1100" baseline="0" dirty="0"/>
            <a:t> de la Central de Trabajadores de la Argentina (CTA Autónoma) con datos del Ministerio de Trabajo de la Nación, IPC - INDEC, IPC 9 provincias, IPC - CABA, y Relevamiento de Expectativas de Mercado - BCRA</a:t>
          </a:r>
          <a:endParaRPr lang="es-A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AE7CBF-B6D7-4EC9-BB98-4A67C8876178}" type="datetimeFigureOut">
              <a:rPr lang="en-US" smtClean="0"/>
              <a:t>10/25/2018</a:t>
            </a:fld>
            <a:endParaRPr lang="en-US"/>
          </a:p>
        </p:txBody>
      </p:sp>
      <p:sp>
        <p:nvSpPr>
          <p:cNvPr id="4" name="Marcador de imagen d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D959E83-9BAA-4D6F-A501-F6AB9234A7F0}" type="slidenum">
              <a:rPr lang="en-US" smtClean="0"/>
              <a:t>‹Nº›</a:t>
            </a:fld>
            <a:endParaRPr lang="en-US"/>
          </a:p>
        </p:txBody>
      </p:sp>
    </p:spTree>
    <p:extLst>
      <p:ext uri="{BB962C8B-B14F-4D97-AF65-F5344CB8AC3E}">
        <p14:creationId xmlns:p14="http://schemas.microsoft.com/office/powerpoint/2010/main" val="2139487296"/>
      </p:ext>
    </p:extLst>
  </p:cSld>
  <p:clrMap bg1="lt1" tx1="dk1" bg2="lt2" tx2="dk2" accent1="accent1" accent2="accent2" accent3="accent3" accent4="accent4" accent5="accent5" accent6="accent6" hlink="hlink" folHlink="folHlink"/>
  <p:notesStyle>
    <a:lvl1pPr marL="0" algn="l" defTabSz="913631" rtl="0" eaLnBrk="1" latinLnBrk="0" hangingPunct="1">
      <a:defRPr sz="1200" kern="1200">
        <a:solidFill>
          <a:schemeClr val="tx1"/>
        </a:solidFill>
        <a:latin typeface="+mn-lt"/>
        <a:ea typeface="+mn-ea"/>
        <a:cs typeface="+mn-cs"/>
      </a:defRPr>
    </a:lvl1pPr>
    <a:lvl2pPr marL="456816" algn="l" defTabSz="913631" rtl="0" eaLnBrk="1" latinLnBrk="0" hangingPunct="1">
      <a:defRPr sz="1200" kern="1200">
        <a:solidFill>
          <a:schemeClr val="tx1"/>
        </a:solidFill>
        <a:latin typeface="+mn-lt"/>
        <a:ea typeface="+mn-ea"/>
        <a:cs typeface="+mn-cs"/>
      </a:defRPr>
    </a:lvl2pPr>
    <a:lvl3pPr marL="913631" algn="l" defTabSz="913631" rtl="0" eaLnBrk="1" latinLnBrk="0" hangingPunct="1">
      <a:defRPr sz="1200" kern="1200">
        <a:solidFill>
          <a:schemeClr val="tx1"/>
        </a:solidFill>
        <a:latin typeface="+mn-lt"/>
        <a:ea typeface="+mn-ea"/>
        <a:cs typeface="+mn-cs"/>
      </a:defRPr>
    </a:lvl3pPr>
    <a:lvl4pPr marL="1370440" algn="l" defTabSz="913631" rtl="0" eaLnBrk="1" latinLnBrk="0" hangingPunct="1">
      <a:defRPr sz="1200" kern="1200">
        <a:solidFill>
          <a:schemeClr val="tx1"/>
        </a:solidFill>
        <a:latin typeface="+mn-lt"/>
        <a:ea typeface="+mn-ea"/>
        <a:cs typeface="+mn-cs"/>
      </a:defRPr>
    </a:lvl4pPr>
    <a:lvl5pPr marL="1827260" algn="l" defTabSz="913631" rtl="0" eaLnBrk="1" latinLnBrk="0" hangingPunct="1">
      <a:defRPr sz="1200" kern="1200">
        <a:solidFill>
          <a:schemeClr val="tx1"/>
        </a:solidFill>
        <a:latin typeface="+mn-lt"/>
        <a:ea typeface="+mn-ea"/>
        <a:cs typeface="+mn-cs"/>
      </a:defRPr>
    </a:lvl5pPr>
    <a:lvl6pPr marL="2284069" algn="l" defTabSz="913631" rtl="0" eaLnBrk="1" latinLnBrk="0" hangingPunct="1">
      <a:defRPr sz="1200" kern="1200">
        <a:solidFill>
          <a:schemeClr val="tx1"/>
        </a:solidFill>
        <a:latin typeface="+mn-lt"/>
        <a:ea typeface="+mn-ea"/>
        <a:cs typeface="+mn-cs"/>
      </a:defRPr>
    </a:lvl6pPr>
    <a:lvl7pPr marL="2740885" algn="l" defTabSz="913631" rtl="0" eaLnBrk="1" latinLnBrk="0" hangingPunct="1">
      <a:defRPr sz="1200" kern="1200">
        <a:solidFill>
          <a:schemeClr val="tx1"/>
        </a:solidFill>
        <a:latin typeface="+mn-lt"/>
        <a:ea typeface="+mn-ea"/>
        <a:cs typeface="+mn-cs"/>
      </a:defRPr>
    </a:lvl7pPr>
    <a:lvl8pPr marL="3197699" algn="l" defTabSz="913631" rtl="0" eaLnBrk="1" latinLnBrk="0" hangingPunct="1">
      <a:defRPr sz="1200" kern="1200">
        <a:solidFill>
          <a:schemeClr val="tx1"/>
        </a:solidFill>
        <a:latin typeface="+mn-lt"/>
        <a:ea typeface="+mn-ea"/>
        <a:cs typeface="+mn-cs"/>
      </a:defRPr>
    </a:lvl8pPr>
    <a:lvl9pPr marL="3654516" algn="l" defTabSz="9136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a:xfrm>
            <a:off x="785195" y="744578"/>
            <a:ext cx="5227286" cy="3722885"/>
          </a:xfrm>
          <a:ln/>
        </p:spPr>
      </p:sp>
      <p:sp>
        <p:nvSpPr>
          <p:cNvPr id="10243"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AR"/>
          </a:p>
        </p:txBody>
      </p:sp>
      <p:sp>
        <p:nvSpPr>
          <p:cNvPr id="10244"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u="sng" baseline="-25000">
                <a:solidFill>
                  <a:schemeClr val="tx1"/>
                </a:solidFill>
                <a:latin typeface="Arial" charset="0"/>
                <a:ea typeface="ＭＳ Ｐゴシック" charset="0"/>
                <a:cs typeface="Arial" charset="0"/>
              </a:defRPr>
            </a:lvl1pPr>
            <a:lvl2pPr marL="739310" indent="-284350">
              <a:defRPr sz="2100" u="sng" baseline="-25000">
                <a:solidFill>
                  <a:schemeClr val="tx1"/>
                </a:solidFill>
                <a:latin typeface="Arial" charset="0"/>
                <a:ea typeface="Arial" charset="0"/>
                <a:cs typeface="Arial" charset="0"/>
              </a:defRPr>
            </a:lvl2pPr>
            <a:lvl3pPr marL="1137399" indent="-227480">
              <a:defRPr sz="2100" u="sng" baseline="-25000">
                <a:solidFill>
                  <a:schemeClr val="tx1"/>
                </a:solidFill>
                <a:latin typeface="Arial" charset="0"/>
                <a:ea typeface="Arial" charset="0"/>
                <a:cs typeface="Arial" charset="0"/>
              </a:defRPr>
            </a:lvl3pPr>
            <a:lvl4pPr marL="1592359" indent="-227480">
              <a:defRPr sz="2100" u="sng" baseline="-25000">
                <a:solidFill>
                  <a:schemeClr val="tx1"/>
                </a:solidFill>
                <a:latin typeface="Arial" charset="0"/>
                <a:ea typeface="Arial" charset="0"/>
                <a:cs typeface="Arial" charset="0"/>
              </a:defRPr>
            </a:lvl4pPr>
            <a:lvl5pPr marL="2047319" indent="-227480">
              <a:defRPr sz="2100" u="sng" baseline="-25000">
                <a:solidFill>
                  <a:schemeClr val="tx1"/>
                </a:solidFill>
                <a:latin typeface="Arial" charset="0"/>
                <a:ea typeface="Arial" charset="0"/>
                <a:cs typeface="Arial" charset="0"/>
              </a:defRPr>
            </a:lvl5pPr>
            <a:lvl6pPr marL="2502278" indent="-227480" eaLnBrk="0" fontAlgn="base" hangingPunct="0">
              <a:spcBef>
                <a:spcPct val="0"/>
              </a:spcBef>
              <a:spcAft>
                <a:spcPct val="0"/>
              </a:spcAft>
              <a:defRPr sz="2100" u="sng" baseline="-25000">
                <a:solidFill>
                  <a:schemeClr val="tx1"/>
                </a:solidFill>
                <a:latin typeface="Arial" charset="0"/>
                <a:ea typeface="Arial" charset="0"/>
                <a:cs typeface="Arial" charset="0"/>
              </a:defRPr>
            </a:lvl6pPr>
            <a:lvl7pPr marL="2957238" indent="-227480" eaLnBrk="0" fontAlgn="base" hangingPunct="0">
              <a:spcBef>
                <a:spcPct val="0"/>
              </a:spcBef>
              <a:spcAft>
                <a:spcPct val="0"/>
              </a:spcAft>
              <a:defRPr sz="2100" u="sng" baseline="-25000">
                <a:solidFill>
                  <a:schemeClr val="tx1"/>
                </a:solidFill>
                <a:latin typeface="Arial" charset="0"/>
                <a:ea typeface="Arial" charset="0"/>
                <a:cs typeface="Arial" charset="0"/>
              </a:defRPr>
            </a:lvl7pPr>
            <a:lvl8pPr marL="3412198" indent="-227480" eaLnBrk="0" fontAlgn="base" hangingPunct="0">
              <a:spcBef>
                <a:spcPct val="0"/>
              </a:spcBef>
              <a:spcAft>
                <a:spcPct val="0"/>
              </a:spcAft>
              <a:defRPr sz="2100" u="sng" baseline="-25000">
                <a:solidFill>
                  <a:schemeClr val="tx1"/>
                </a:solidFill>
                <a:latin typeface="Arial" charset="0"/>
                <a:ea typeface="Arial" charset="0"/>
                <a:cs typeface="Arial" charset="0"/>
              </a:defRPr>
            </a:lvl8pPr>
            <a:lvl9pPr marL="3867158" indent="-227480" eaLnBrk="0" fontAlgn="base" hangingPunct="0">
              <a:spcBef>
                <a:spcPct val="0"/>
              </a:spcBef>
              <a:spcAft>
                <a:spcPct val="0"/>
              </a:spcAft>
              <a:defRPr sz="2100" u="sng" baseline="-25000">
                <a:solidFill>
                  <a:schemeClr val="tx1"/>
                </a:solidFill>
                <a:latin typeface="Arial" charset="0"/>
                <a:ea typeface="Arial" charset="0"/>
                <a:cs typeface="Arial" charset="0"/>
              </a:defRPr>
            </a:lvl9pPr>
          </a:lstStyle>
          <a:p>
            <a:fld id="{B09B5921-C381-0846-A246-6F32C962CDA3}" type="slidenum">
              <a:rPr lang="es-ES" sz="1200" u="none" baseline="0">
                <a:solidFill>
                  <a:prstClr val="black"/>
                </a:solidFill>
              </a:rPr>
              <a:pPr/>
              <a:t>2</a:t>
            </a:fld>
            <a:endParaRPr lang="es-ES" sz="1200" u="none" baseline="0">
              <a:solidFill>
                <a:prstClr val="black"/>
              </a:solidFill>
            </a:endParaRPr>
          </a:p>
        </p:txBody>
      </p:sp>
    </p:spTree>
    <p:extLst>
      <p:ext uri="{BB962C8B-B14F-4D97-AF65-F5344CB8AC3E}">
        <p14:creationId xmlns:p14="http://schemas.microsoft.com/office/powerpoint/2010/main" val="1355519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11</a:t>
            </a:fld>
            <a:endParaRPr lang="es-AR" dirty="0">
              <a:solidFill>
                <a:prstClr val="black"/>
              </a:solidFill>
            </a:endParaRPr>
          </a:p>
        </p:txBody>
      </p:sp>
    </p:spTree>
    <p:extLst>
      <p:ext uri="{BB962C8B-B14F-4D97-AF65-F5344CB8AC3E}">
        <p14:creationId xmlns:p14="http://schemas.microsoft.com/office/powerpoint/2010/main" val="3107436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12</a:t>
            </a:fld>
            <a:endParaRPr lang="es-AR" dirty="0">
              <a:solidFill>
                <a:prstClr val="black"/>
              </a:solidFill>
            </a:endParaRPr>
          </a:p>
        </p:txBody>
      </p:sp>
    </p:spTree>
    <p:extLst>
      <p:ext uri="{BB962C8B-B14F-4D97-AF65-F5344CB8AC3E}">
        <p14:creationId xmlns:p14="http://schemas.microsoft.com/office/powerpoint/2010/main" val="256809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13</a:t>
            </a:fld>
            <a:endParaRPr lang="es-AR" dirty="0">
              <a:solidFill>
                <a:prstClr val="black"/>
              </a:solidFill>
            </a:endParaRPr>
          </a:p>
        </p:txBody>
      </p:sp>
    </p:spTree>
    <p:extLst>
      <p:ext uri="{BB962C8B-B14F-4D97-AF65-F5344CB8AC3E}">
        <p14:creationId xmlns:p14="http://schemas.microsoft.com/office/powerpoint/2010/main" val="4279170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14</a:t>
            </a:fld>
            <a:endParaRPr lang="es-AR" dirty="0">
              <a:solidFill>
                <a:prstClr val="black"/>
              </a:solidFill>
            </a:endParaRPr>
          </a:p>
        </p:txBody>
      </p:sp>
    </p:spTree>
    <p:extLst>
      <p:ext uri="{BB962C8B-B14F-4D97-AF65-F5344CB8AC3E}">
        <p14:creationId xmlns:p14="http://schemas.microsoft.com/office/powerpoint/2010/main" val="844837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15</a:t>
            </a:fld>
            <a:endParaRPr lang="es-AR" dirty="0">
              <a:solidFill>
                <a:prstClr val="black"/>
              </a:solidFill>
            </a:endParaRPr>
          </a:p>
        </p:txBody>
      </p:sp>
    </p:spTree>
    <p:extLst>
      <p:ext uri="{BB962C8B-B14F-4D97-AF65-F5344CB8AC3E}">
        <p14:creationId xmlns:p14="http://schemas.microsoft.com/office/powerpoint/2010/main" val="2833359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16</a:t>
            </a:fld>
            <a:endParaRPr lang="es-AR" dirty="0">
              <a:solidFill>
                <a:prstClr val="black"/>
              </a:solidFill>
            </a:endParaRPr>
          </a:p>
        </p:txBody>
      </p:sp>
    </p:spTree>
    <p:extLst>
      <p:ext uri="{BB962C8B-B14F-4D97-AF65-F5344CB8AC3E}">
        <p14:creationId xmlns:p14="http://schemas.microsoft.com/office/powerpoint/2010/main" val="1851018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17</a:t>
            </a:fld>
            <a:endParaRPr lang="es-AR" dirty="0">
              <a:solidFill>
                <a:prstClr val="black"/>
              </a:solidFill>
            </a:endParaRPr>
          </a:p>
        </p:txBody>
      </p:sp>
    </p:spTree>
    <p:extLst>
      <p:ext uri="{BB962C8B-B14F-4D97-AF65-F5344CB8AC3E}">
        <p14:creationId xmlns:p14="http://schemas.microsoft.com/office/powerpoint/2010/main" val="41900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18</a:t>
            </a:fld>
            <a:endParaRPr lang="es-AR" dirty="0">
              <a:solidFill>
                <a:prstClr val="black"/>
              </a:solidFill>
            </a:endParaRPr>
          </a:p>
        </p:txBody>
      </p:sp>
    </p:spTree>
    <p:extLst>
      <p:ext uri="{BB962C8B-B14F-4D97-AF65-F5344CB8AC3E}">
        <p14:creationId xmlns:p14="http://schemas.microsoft.com/office/powerpoint/2010/main" val="3657525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19</a:t>
            </a:fld>
            <a:endParaRPr lang="es-AR" dirty="0">
              <a:solidFill>
                <a:prstClr val="black"/>
              </a:solidFill>
            </a:endParaRPr>
          </a:p>
        </p:txBody>
      </p:sp>
    </p:spTree>
    <p:extLst>
      <p:ext uri="{BB962C8B-B14F-4D97-AF65-F5344CB8AC3E}">
        <p14:creationId xmlns:p14="http://schemas.microsoft.com/office/powerpoint/2010/main" val="3597824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20</a:t>
            </a:fld>
            <a:endParaRPr lang="es-AR" dirty="0">
              <a:solidFill>
                <a:prstClr val="black"/>
              </a:solidFill>
            </a:endParaRPr>
          </a:p>
        </p:txBody>
      </p:sp>
    </p:spTree>
    <p:extLst>
      <p:ext uri="{BB962C8B-B14F-4D97-AF65-F5344CB8AC3E}">
        <p14:creationId xmlns:p14="http://schemas.microsoft.com/office/powerpoint/2010/main" val="94987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a:xfrm>
            <a:off x="785195" y="744578"/>
            <a:ext cx="5227286" cy="3722885"/>
          </a:xfrm>
          <a:ln/>
        </p:spPr>
      </p:sp>
      <p:sp>
        <p:nvSpPr>
          <p:cNvPr id="11267"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AR"/>
          </a:p>
        </p:txBody>
      </p:sp>
      <p:sp>
        <p:nvSpPr>
          <p:cNvPr id="11268"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u="sng" baseline="-25000">
                <a:solidFill>
                  <a:schemeClr val="tx1"/>
                </a:solidFill>
                <a:latin typeface="Arial" charset="0"/>
                <a:ea typeface="ＭＳ Ｐゴシック" charset="0"/>
                <a:cs typeface="Arial" charset="0"/>
              </a:defRPr>
            </a:lvl1pPr>
            <a:lvl2pPr marL="739310" indent="-284350">
              <a:defRPr sz="2100" u="sng" baseline="-25000">
                <a:solidFill>
                  <a:schemeClr val="tx1"/>
                </a:solidFill>
                <a:latin typeface="Arial" charset="0"/>
                <a:ea typeface="Arial" charset="0"/>
                <a:cs typeface="Arial" charset="0"/>
              </a:defRPr>
            </a:lvl2pPr>
            <a:lvl3pPr marL="1137399" indent="-227480">
              <a:defRPr sz="2100" u="sng" baseline="-25000">
                <a:solidFill>
                  <a:schemeClr val="tx1"/>
                </a:solidFill>
                <a:latin typeface="Arial" charset="0"/>
                <a:ea typeface="Arial" charset="0"/>
                <a:cs typeface="Arial" charset="0"/>
              </a:defRPr>
            </a:lvl3pPr>
            <a:lvl4pPr marL="1592359" indent="-227480">
              <a:defRPr sz="2100" u="sng" baseline="-25000">
                <a:solidFill>
                  <a:schemeClr val="tx1"/>
                </a:solidFill>
                <a:latin typeface="Arial" charset="0"/>
                <a:ea typeface="Arial" charset="0"/>
                <a:cs typeface="Arial" charset="0"/>
              </a:defRPr>
            </a:lvl4pPr>
            <a:lvl5pPr marL="2047319" indent="-227480">
              <a:defRPr sz="2100" u="sng" baseline="-25000">
                <a:solidFill>
                  <a:schemeClr val="tx1"/>
                </a:solidFill>
                <a:latin typeface="Arial" charset="0"/>
                <a:ea typeface="Arial" charset="0"/>
                <a:cs typeface="Arial" charset="0"/>
              </a:defRPr>
            </a:lvl5pPr>
            <a:lvl6pPr marL="2502278" indent="-227480" eaLnBrk="0" fontAlgn="base" hangingPunct="0">
              <a:spcBef>
                <a:spcPct val="0"/>
              </a:spcBef>
              <a:spcAft>
                <a:spcPct val="0"/>
              </a:spcAft>
              <a:defRPr sz="2100" u="sng" baseline="-25000">
                <a:solidFill>
                  <a:schemeClr val="tx1"/>
                </a:solidFill>
                <a:latin typeface="Arial" charset="0"/>
                <a:ea typeface="Arial" charset="0"/>
                <a:cs typeface="Arial" charset="0"/>
              </a:defRPr>
            </a:lvl6pPr>
            <a:lvl7pPr marL="2957238" indent="-227480" eaLnBrk="0" fontAlgn="base" hangingPunct="0">
              <a:spcBef>
                <a:spcPct val="0"/>
              </a:spcBef>
              <a:spcAft>
                <a:spcPct val="0"/>
              </a:spcAft>
              <a:defRPr sz="2100" u="sng" baseline="-25000">
                <a:solidFill>
                  <a:schemeClr val="tx1"/>
                </a:solidFill>
                <a:latin typeface="Arial" charset="0"/>
                <a:ea typeface="Arial" charset="0"/>
                <a:cs typeface="Arial" charset="0"/>
              </a:defRPr>
            </a:lvl7pPr>
            <a:lvl8pPr marL="3412198" indent="-227480" eaLnBrk="0" fontAlgn="base" hangingPunct="0">
              <a:spcBef>
                <a:spcPct val="0"/>
              </a:spcBef>
              <a:spcAft>
                <a:spcPct val="0"/>
              </a:spcAft>
              <a:defRPr sz="2100" u="sng" baseline="-25000">
                <a:solidFill>
                  <a:schemeClr val="tx1"/>
                </a:solidFill>
                <a:latin typeface="Arial" charset="0"/>
                <a:ea typeface="Arial" charset="0"/>
                <a:cs typeface="Arial" charset="0"/>
              </a:defRPr>
            </a:lvl8pPr>
            <a:lvl9pPr marL="3867158" indent="-227480" eaLnBrk="0" fontAlgn="base" hangingPunct="0">
              <a:spcBef>
                <a:spcPct val="0"/>
              </a:spcBef>
              <a:spcAft>
                <a:spcPct val="0"/>
              </a:spcAft>
              <a:defRPr sz="2100" u="sng" baseline="-25000">
                <a:solidFill>
                  <a:schemeClr val="tx1"/>
                </a:solidFill>
                <a:latin typeface="Arial" charset="0"/>
                <a:ea typeface="Arial" charset="0"/>
                <a:cs typeface="Arial" charset="0"/>
              </a:defRPr>
            </a:lvl9pPr>
          </a:lstStyle>
          <a:p>
            <a:fld id="{08EA8D6B-01AE-1F42-A847-736674916B05}" type="slidenum">
              <a:rPr lang="es-ES" sz="1200" u="none" baseline="0">
                <a:solidFill>
                  <a:prstClr val="black"/>
                </a:solidFill>
              </a:rPr>
              <a:pPr/>
              <a:t>3</a:t>
            </a:fld>
            <a:endParaRPr lang="es-ES" sz="1200" u="none" baseline="0">
              <a:solidFill>
                <a:prstClr val="black"/>
              </a:solidFill>
            </a:endParaRPr>
          </a:p>
        </p:txBody>
      </p:sp>
    </p:spTree>
    <p:extLst>
      <p:ext uri="{BB962C8B-B14F-4D97-AF65-F5344CB8AC3E}">
        <p14:creationId xmlns:p14="http://schemas.microsoft.com/office/powerpoint/2010/main" val="1701279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21</a:t>
            </a:fld>
            <a:endParaRPr lang="es-AR" dirty="0">
              <a:solidFill>
                <a:prstClr val="black"/>
              </a:solidFill>
            </a:endParaRPr>
          </a:p>
        </p:txBody>
      </p:sp>
    </p:spTree>
    <p:extLst>
      <p:ext uri="{BB962C8B-B14F-4D97-AF65-F5344CB8AC3E}">
        <p14:creationId xmlns:p14="http://schemas.microsoft.com/office/powerpoint/2010/main" val="3746886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22</a:t>
            </a:fld>
            <a:endParaRPr lang="es-AR" dirty="0">
              <a:solidFill>
                <a:prstClr val="black"/>
              </a:solidFill>
            </a:endParaRPr>
          </a:p>
        </p:txBody>
      </p:sp>
    </p:spTree>
    <p:extLst>
      <p:ext uri="{BB962C8B-B14F-4D97-AF65-F5344CB8AC3E}">
        <p14:creationId xmlns:p14="http://schemas.microsoft.com/office/powerpoint/2010/main" val="3533310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23</a:t>
            </a:fld>
            <a:endParaRPr lang="es-AR" dirty="0">
              <a:solidFill>
                <a:prstClr val="black"/>
              </a:solidFill>
            </a:endParaRPr>
          </a:p>
        </p:txBody>
      </p:sp>
    </p:spTree>
    <p:extLst>
      <p:ext uri="{BB962C8B-B14F-4D97-AF65-F5344CB8AC3E}">
        <p14:creationId xmlns:p14="http://schemas.microsoft.com/office/powerpoint/2010/main" val="3136081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24</a:t>
            </a:fld>
            <a:endParaRPr lang="es-AR" dirty="0">
              <a:solidFill>
                <a:prstClr val="black"/>
              </a:solidFill>
            </a:endParaRPr>
          </a:p>
        </p:txBody>
      </p:sp>
    </p:spTree>
    <p:extLst>
      <p:ext uri="{BB962C8B-B14F-4D97-AF65-F5344CB8AC3E}">
        <p14:creationId xmlns:p14="http://schemas.microsoft.com/office/powerpoint/2010/main" val="210352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25</a:t>
            </a:fld>
            <a:endParaRPr lang="es-AR" dirty="0">
              <a:solidFill>
                <a:prstClr val="black"/>
              </a:solidFill>
            </a:endParaRPr>
          </a:p>
        </p:txBody>
      </p:sp>
    </p:spTree>
    <p:extLst>
      <p:ext uri="{BB962C8B-B14F-4D97-AF65-F5344CB8AC3E}">
        <p14:creationId xmlns:p14="http://schemas.microsoft.com/office/powerpoint/2010/main" val="2783755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26</a:t>
            </a:fld>
            <a:endParaRPr lang="es-AR" dirty="0">
              <a:solidFill>
                <a:prstClr val="black"/>
              </a:solidFill>
            </a:endParaRPr>
          </a:p>
        </p:txBody>
      </p:sp>
    </p:spTree>
    <p:extLst>
      <p:ext uri="{BB962C8B-B14F-4D97-AF65-F5344CB8AC3E}">
        <p14:creationId xmlns:p14="http://schemas.microsoft.com/office/powerpoint/2010/main" val="3997195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27</a:t>
            </a:fld>
            <a:endParaRPr lang="es-AR" dirty="0">
              <a:solidFill>
                <a:prstClr val="black"/>
              </a:solidFill>
            </a:endParaRPr>
          </a:p>
        </p:txBody>
      </p:sp>
    </p:spTree>
    <p:extLst>
      <p:ext uri="{BB962C8B-B14F-4D97-AF65-F5344CB8AC3E}">
        <p14:creationId xmlns:p14="http://schemas.microsoft.com/office/powerpoint/2010/main" val="2057785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59E83-9BAA-4D6F-A501-F6AB9234A7F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475339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s-ES" sz="1050" dirty="0" smtClean="0"/>
              <a:t>menos de 80% creció en un 5 puntos //  menos del 90% bajo 8 puntos...</a:t>
            </a:r>
          </a:p>
          <a:p>
            <a:r>
              <a:rPr lang="es-ES" sz="1050" dirty="0" smtClean="0"/>
              <a:t>en 2018 crece las empresas que pagan entre 91 y 100% (en 7 puntos)</a:t>
            </a:r>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29</a:t>
            </a:fld>
            <a:endParaRPr lang="es-AR" dirty="0">
              <a:solidFill>
                <a:prstClr val="black"/>
              </a:solidFill>
            </a:endParaRPr>
          </a:p>
        </p:txBody>
      </p:sp>
    </p:spTree>
    <p:extLst>
      <p:ext uri="{BB962C8B-B14F-4D97-AF65-F5344CB8AC3E}">
        <p14:creationId xmlns:p14="http://schemas.microsoft.com/office/powerpoint/2010/main" val="2076694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30</a:t>
            </a:fld>
            <a:endParaRPr lang="es-AR" dirty="0">
              <a:solidFill>
                <a:prstClr val="black"/>
              </a:solidFill>
            </a:endParaRPr>
          </a:p>
        </p:txBody>
      </p:sp>
    </p:spTree>
    <p:extLst>
      <p:ext uri="{BB962C8B-B14F-4D97-AF65-F5344CB8AC3E}">
        <p14:creationId xmlns:p14="http://schemas.microsoft.com/office/powerpoint/2010/main" val="389547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a:xfrm>
            <a:off x="917575" y="744538"/>
            <a:ext cx="4962525" cy="3722687"/>
          </a:xfrm>
          <a:ln/>
        </p:spPr>
      </p:sp>
      <p:sp>
        <p:nvSpPr>
          <p:cNvPr id="12291"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AR"/>
          </a:p>
        </p:txBody>
      </p:sp>
      <p:sp>
        <p:nvSpPr>
          <p:cNvPr id="12292"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u="sng" baseline="-25000">
                <a:solidFill>
                  <a:schemeClr val="tx1"/>
                </a:solidFill>
                <a:latin typeface="Arial" charset="0"/>
                <a:ea typeface="ＭＳ Ｐゴシック" charset="0"/>
                <a:cs typeface="Arial" charset="0"/>
              </a:defRPr>
            </a:lvl1pPr>
            <a:lvl2pPr marL="739310" indent="-284350">
              <a:defRPr sz="2100" u="sng" baseline="-25000">
                <a:solidFill>
                  <a:schemeClr val="tx1"/>
                </a:solidFill>
                <a:latin typeface="Arial" charset="0"/>
                <a:ea typeface="Arial" charset="0"/>
                <a:cs typeface="Arial" charset="0"/>
              </a:defRPr>
            </a:lvl2pPr>
            <a:lvl3pPr marL="1137399" indent="-227480">
              <a:defRPr sz="2100" u="sng" baseline="-25000">
                <a:solidFill>
                  <a:schemeClr val="tx1"/>
                </a:solidFill>
                <a:latin typeface="Arial" charset="0"/>
                <a:ea typeface="Arial" charset="0"/>
                <a:cs typeface="Arial" charset="0"/>
              </a:defRPr>
            </a:lvl3pPr>
            <a:lvl4pPr marL="1592359" indent="-227480">
              <a:defRPr sz="2100" u="sng" baseline="-25000">
                <a:solidFill>
                  <a:schemeClr val="tx1"/>
                </a:solidFill>
                <a:latin typeface="Arial" charset="0"/>
                <a:ea typeface="Arial" charset="0"/>
                <a:cs typeface="Arial" charset="0"/>
              </a:defRPr>
            </a:lvl4pPr>
            <a:lvl5pPr marL="2047319" indent="-227480">
              <a:defRPr sz="2100" u="sng" baseline="-25000">
                <a:solidFill>
                  <a:schemeClr val="tx1"/>
                </a:solidFill>
                <a:latin typeface="Arial" charset="0"/>
                <a:ea typeface="Arial" charset="0"/>
                <a:cs typeface="Arial" charset="0"/>
              </a:defRPr>
            </a:lvl5pPr>
            <a:lvl6pPr marL="2502278" indent="-227480" eaLnBrk="0" fontAlgn="base" hangingPunct="0">
              <a:spcBef>
                <a:spcPct val="0"/>
              </a:spcBef>
              <a:spcAft>
                <a:spcPct val="0"/>
              </a:spcAft>
              <a:defRPr sz="2100" u="sng" baseline="-25000">
                <a:solidFill>
                  <a:schemeClr val="tx1"/>
                </a:solidFill>
                <a:latin typeface="Arial" charset="0"/>
                <a:ea typeface="Arial" charset="0"/>
                <a:cs typeface="Arial" charset="0"/>
              </a:defRPr>
            </a:lvl6pPr>
            <a:lvl7pPr marL="2957238" indent="-227480" eaLnBrk="0" fontAlgn="base" hangingPunct="0">
              <a:spcBef>
                <a:spcPct val="0"/>
              </a:spcBef>
              <a:spcAft>
                <a:spcPct val="0"/>
              </a:spcAft>
              <a:defRPr sz="2100" u="sng" baseline="-25000">
                <a:solidFill>
                  <a:schemeClr val="tx1"/>
                </a:solidFill>
                <a:latin typeface="Arial" charset="0"/>
                <a:ea typeface="Arial" charset="0"/>
                <a:cs typeface="Arial" charset="0"/>
              </a:defRPr>
            </a:lvl7pPr>
            <a:lvl8pPr marL="3412198" indent="-227480" eaLnBrk="0" fontAlgn="base" hangingPunct="0">
              <a:spcBef>
                <a:spcPct val="0"/>
              </a:spcBef>
              <a:spcAft>
                <a:spcPct val="0"/>
              </a:spcAft>
              <a:defRPr sz="2100" u="sng" baseline="-25000">
                <a:solidFill>
                  <a:schemeClr val="tx1"/>
                </a:solidFill>
                <a:latin typeface="Arial" charset="0"/>
                <a:ea typeface="Arial" charset="0"/>
                <a:cs typeface="Arial" charset="0"/>
              </a:defRPr>
            </a:lvl8pPr>
            <a:lvl9pPr marL="3867158" indent="-227480" eaLnBrk="0" fontAlgn="base" hangingPunct="0">
              <a:spcBef>
                <a:spcPct val="0"/>
              </a:spcBef>
              <a:spcAft>
                <a:spcPct val="0"/>
              </a:spcAft>
              <a:defRPr sz="2100" u="sng" baseline="-25000">
                <a:solidFill>
                  <a:schemeClr val="tx1"/>
                </a:solidFill>
                <a:latin typeface="Arial" charset="0"/>
                <a:ea typeface="Arial" charset="0"/>
                <a:cs typeface="Arial" charset="0"/>
              </a:defRPr>
            </a:lvl9pPr>
          </a:lstStyle>
          <a:p>
            <a:fld id="{F52142F6-0BF9-474F-B78F-49A8C9891662}" type="slidenum">
              <a:rPr lang="es-ES" sz="1200" u="none" baseline="0">
                <a:solidFill>
                  <a:prstClr val="black"/>
                </a:solidFill>
              </a:rPr>
              <a:pPr/>
              <a:t>4</a:t>
            </a:fld>
            <a:endParaRPr lang="es-ES" sz="1200" u="none" baseline="0">
              <a:solidFill>
                <a:prstClr val="black"/>
              </a:solidFill>
            </a:endParaRPr>
          </a:p>
        </p:txBody>
      </p:sp>
    </p:spTree>
    <p:extLst>
      <p:ext uri="{BB962C8B-B14F-4D97-AF65-F5344CB8AC3E}">
        <p14:creationId xmlns:p14="http://schemas.microsoft.com/office/powerpoint/2010/main" val="3021801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31</a:t>
            </a:fld>
            <a:endParaRPr lang="es-AR" dirty="0">
              <a:solidFill>
                <a:prstClr val="black"/>
              </a:solidFill>
            </a:endParaRPr>
          </a:p>
        </p:txBody>
      </p:sp>
    </p:spTree>
    <p:extLst>
      <p:ext uri="{BB962C8B-B14F-4D97-AF65-F5344CB8AC3E}">
        <p14:creationId xmlns:p14="http://schemas.microsoft.com/office/powerpoint/2010/main" val="113837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32</a:t>
            </a:fld>
            <a:endParaRPr lang="es-AR" dirty="0">
              <a:solidFill>
                <a:prstClr val="black"/>
              </a:solidFill>
            </a:endParaRPr>
          </a:p>
        </p:txBody>
      </p:sp>
    </p:spTree>
    <p:extLst>
      <p:ext uri="{BB962C8B-B14F-4D97-AF65-F5344CB8AC3E}">
        <p14:creationId xmlns:p14="http://schemas.microsoft.com/office/powerpoint/2010/main" val="2925333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33</a:t>
            </a:fld>
            <a:endParaRPr lang="es-AR" dirty="0">
              <a:solidFill>
                <a:prstClr val="black"/>
              </a:solidFill>
            </a:endParaRPr>
          </a:p>
        </p:txBody>
      </p:sp>
    </p:spTree>
    <p:extLst>
      <p:ext uri="{BB962C8B-B14F-4D97-AF65-F5344CB8AC3E}">
        <p14:creationId xmlns:p14="http://schemas.microsoft.com/office/powerpoint/2010/main" val="4101260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34</a:t>
            </a:fld>
            <a:endParaRPr lang="es-AR" dirty="0">
              <a:solidFill>
                <a:prstClr val="black"/>
              </a:solidFill>
            </a:endParaRPr>
          </a:p>
        </p:txBody>
      </p:sp>
    </p:spTree>
    <p:extLst>
      <p:ext uri="{BB962C8B-B14F-4D97-AF65-F5344CB8AC3E}">
        <p14:creationId xmlns:p14="http://schemas.microsoft.com/office/powerpoint/2010/main" val="3316089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35</a:t>
            </a:fld>
            <a:endParaRPr lang="es-AR" dirty="0">
              <a:solidFill>
                <a:prstClr val="black"/>
              </a:solidFill>
            </a:endParaRPr>
          </a:p>
        </p:txBody>
      </p:sp>
    </p:spTree>
    <p:extLst>
      <p:ext uri="{BB962C8B-B14F-4D97-AF65-F5344CB8AC3E}">
        <p14:creationId xmlns:p14="http://schemas.microsoft.com/office/powerpoint/2010/main" val="3221291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36</a:t>
            </a:fld>
            <a:endParaRPr lang="es-AR" dirty="0">
              <a:solidFill>
                <a:prstClr val="black"/>
              </a:solidFill>
            </a:endParaRPr>
          </a:p>
        </p:txBody>
      </p:sp>
    </p:spTree>
    <p:extLst>
      <p:ext uri="{BB962C8B-B14F-4D97-AF65-F5344CB8AC3E}">
        <p14:creationId xmlns:p14="http://schemas.microsoft.com/office/powerpoint/2010/main" val="2300122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59E83-9BAA-4D6F-A501-F6AB9234A7F0}" type="slidenum">
              <a:rPr lang="en-US" smtClean="0"/>
              <a:t>37</a:t>
            </a:fld>
            <a:endParaRPr lang="en-US"/>
          </a:p>
        </p:txBody>
      </p:sp>
    </p:spTree>
    <p:extLst>
      <p:ext uri="{BB962C8B-B14F-4D97-AF65-F5344CB8AC3E}">
        <p14:creationId xmlns:p14="http://schemas.microsoft.com/office/powerpoint/2010/main" val="1460909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Marcador de imagen de diapositiva 1"/>
          <p:cNvSpPr>
            <a:spLocks noGrp="1" noRot="1" noChangeAspect="1"/>
          </p:cNvSpPr>
          <p:nvPr>
            <p:ph type="sldImg"/>
          </p:nvPr>
        </p:nvSpPr>
        <p:spPr>
          <a:xfrm>
            <a:off x="1165225" y="1241425"/>
            <a:ext cx="4467225" cy="3349625"/>
          </a:xfrm>
          <a:ln/>
        </p:spPr>
      </p:sp>
      <p:sp>
        <p:nvSpPr>
          <p:cNvPr id="104450" name="Marcador de notas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ES" dirty="0">
                <a:ea typeface="MS PGothic" charset="0"/>
              </a:rPr>
              <a:t>Mundo VUCA volátil, incierto, complejo y ambiguo</a:t>
            </a:r>
          </a:p>
          <a:p>
            <a:r>
              <a:rPr lang="es-ES" dirty="0">
                <a:ea typeface="MS PGothic" charset="0"/>
              </a:rPr>
              <a:t>Volátil: cambia permanentemente </a:t>
            </a:r>
          </a:p>
          <a:p>
            <a:r>
              <a:rPr lang="es-ES" dirty="0">
                <a:ea typeface="MS PGothic" charset="0"/>
              </a:rPr>
              <a:t>Incierto: la autoridad está en crisis, no hay certezas</a:t>
            </a:r>
          </a:p>
          <a:p>
            <a:r>
              <a:rPr lang="es-ES" dirty="0">
                <a:ea typeface="MS PGothic" charset="0"/>
              </a:rPr>
              <a:t>Complejidad: múltiples variables</a:t>
            </a:r>
          </a:p>
          <a:p>
            <a:r>
              <a:rPr lang="es-ES" dirty="0">
                <a:ea typeface="MS PGothic" charset="0"/>
              </a:rPr>
              <a:t>Ambiguo: cambios </a:t>
            </a:r>
            <a:r>
              <a:rPr lang="es-ES" dirty="0" smtClean="0">
                <a:ea typeface="MS PGothic" charset="0"/>
              </a:rPr>
              <a:t>imprevisibles</a:t>
            </a:r>
          </a:p>
          <a:p>
            <a:endParaRPr lang="es-ES" dirty="0" smtClean="0">
              <a:ea typeface="MS PGothic" charset="0"/>
            </a:endParaRPr>
          </a:p>
          <a:p>
            <a:r>
              <a:rPr lang="es-ES" dirty="0" smtClean="0">
                <a:ea typeface="MS PGothic" charset="0"/>
              </a:rPr>
              <a:t>Acrónimo</a:t>
            </a:r>
            <a:r>
              <a:rPr lang="es-ES" baseline="0" dirty="0" smtClean="0">
                <a:ea typeface="MS PGothic" charset="0"/>
              </a:rPr>
              <a:t> creado por el US </a:t>
            </a:r>
            <a:r>
              <a:rPr lang="es-ES" baseline="0" dirty="0" err="1" smtClean="0">
                <a:ea typeface="MS PGothic" charset="0"/>
              </a:rPr>
              <a:t>Army</a:t>
            </a:r>
            <a:r>
              <a:rPr lang="es-ES" baseline="0" dirty="0" smtClean="0">
                <a:ea typeface="MS PGothic" charset="0"/>
              </a:rPr>
              <a:t> </a:t>
            </a:r>
            <a:r>
              <a:rPr lang="es-ES" baseline="0" dirty="0" err="1" smtClean="0">
                <a:ea typeface="MS PGothic" charset="0"/>
              </a:rPr>
              <a:t>War</a:t>
            </a:r>
            <a:r>
              <a:rPr lang="es-ES" baseline="0" dirty="0" smtClean="0">
                <a:ea typeface="MS PGothic" charset="0"/>
              </a:rPr>
              <a:t> </a:t>
            </a:r>
            <a:r>
              <a:rPr lang="es-ES" baseline="0" dirty="0" err="1" smtClean="0">
                <a:ea typeface="MS PGothic" charset="0"/>
              </a:rPr>
              <a:t>College</a:t>
            </a:r>
            <a:r>
              <a:rPr lang="es-ES" baseline="0" dirty="0" smtClean="0">
                <a:ea typeface="MS PGothic" charset="0"/>
              </a:rPr>
              <a:t> / al fin de la guerra fría. Es utilizado en el campo de la estrategia empresarial</a:t>
            </a:r>
            <a:endParaRPr lang="es-ES" dirty="0" smtClean="0">
              <a:ea typeface="MS PGothic" charset="0"/>
            </a:endParaRPr>
          </a:p>
          <a:p>
            <a:endParaRPr lang="es-ES" dirty="0" smtClean="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ea typeface="MS PGothic" charset="0"/>
            </a:endParaRPr>
          </a:p>
          <a:p>
            <a:endParaRPr lang="es-ES" dirty="0">
              <a:ea typeface="MS PGothic" charset="0"/>
            </a:endParaRPr>
          </a:p>
        </p:txBody>
      </p:sp>
      <p:sp>
        <p:nvSpPr>
          <p:cNvPr id="104451" name="Marcador de número de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a:solidFill>
                  <a:schemeClr val="tx1"/>
                </a:solidFill>
                <a:latin typeface="Times" charset="0"/>
                <a:ea typeface="MS PGothic" charset="0"/>
                <a:cs typeface="MS PGothic" charset="0"/>
              </a:defRPr>
            </a:lvl1pPr>
            <a:lvl2pPr marL="702756" indent="-270291">
              <a:defRPr sz="2100">
                <a:solidFill>
                  <a:schemeClr val="tx1"/>
                </a:solidFill>
                <a:latin typeface="Times" charset="0"/>
                <a:ea typeface="MS PGothic" charset="0"/>
                <a:cs typeface="MS PGothic" charset="0"/>
              </a:defRPr>
            </a:lvl2pPr>
            <a:lvl3pPr marL="1081164" indent="-216233">
              <a:defRPr sz="2100">
                <a:solidFill>
                  <a:schemeClr val="tx1"/>
                </a:solidFill>
                <a:latin typeface="Times" charset="0"/>
                <a:ea typeface="MS PGothic" charset="0"/>
                <a:cs typeface="MS PGothic" charset="0"/>
              </a:defRPr>
            </a:lvl3pPr>
            <a:lvl4pPr marL="1513629" indent="-216233">
              <a:defRPr sz="2100">
                <a:solidFill>
                  <a:schemeClr val="tx1"/>
                </a:solidFill>
                <a:latin typeface="Times" charset="0"/>
                <a:ea typeface="MS PGothic" charset="0"/>
                <a:cs typeface="MS PGothic" charset="0"/>
              </a:defRPr>
            </a:lvl4pPr>
            <a:lvl5pPr marL="1946095" indent="-216233">
              <a:defRPr sz="2100">
                <a:solidFill>
                  <a:schemeClr val="tx1"/>
                </a:solidFill>
                <a:latin typeface="Times" charset="0"/>
                <a:ea typeface="MS PGothic" charset="0"/>
                <a:cs typeface="MS PGothic" charset="0"/>
              </a:defRPr>
            </a:lvl5pPr>
            <a:lvl6pPr marL="2378560" indent="-216233" eaLnBrk="0" fontAlgn="base" hangingPunct="0">
              <a:spcBef>
                <a:spcPct val="0"/>
              </a:spcBef>
              <a:spcAft>
                <a:spcPct val="0"/>
              </a:spcAft>
              <a:defRPr sz="2100">
                <a:solidFill>
                  <a:schemeClr val="tx1"/>
                </a:solidFill>
                <a:latin typeface="Times" charset="0"/>
                <a:ea typeface="MS PGothic" charset="0"/>
                <a:cs typeface="MS PGothic" charset="0"/>
              </a:defRPr>
            </a:lvl6pPr>
            <a:lvl7pPr marL="2811026" indent="-216233" eaLnBrk="0" fontAlgn="base" hangingPunct="0">
              <a:spcBef>
                <a:spcPct val="0"/>
              </a:spcBef>
              <a:spcAft>
                <a:spcPct val="0"/>
              </a:spcAft>
              <a:defRPr sz="2100">
                <a:solidFill>
                  <a:schemeClr val="tx1"/>
                </a:solidFill>
                <a:latin typeface="Times" charset="0"/>
                <a:ea typeface="MS PGothic" charset="0"/>
                <a:cs typeface="MS PGothic" charset="0"/>
              </a:defRPr>
            </a:lvl7pPr>
            <a:lvl8pPr marL="3243491" indent="-216233" eaLnBrk="0" fontAlgn="base" hangingPunct="0">
              <a:spcBef>
                <a:spcPct val="0"/>
              </a:spcBef>
              <a:spcAft>
                <a:spcPct val="0"/>
              </a:spcAft>
              <a:defRPr sz="2100">
                <a:solidFill>
                  <a:schemeClr val="tx1"/>
                </a:solidFill>
                <a:latin typeface="Times" charset="0"/>
                <a:ea typeface="MS PGothic" charset="0"/>
                <a:cs typeface="MS PGothic" charset="0"/>
              </a:defRPr>
            </a:lvl8pPr>
            <a:lvl9pPr marL="3675957" indent="-216233" eaLnBrk="0" fontAlgn="base" hangingPunct="0">
              <a:spcBef>
                <a:spcPct val="0"/>
              </a:spcBef>
              <a:spcAft>
                <a:spcPct val="0"/>
              </a:spcAft>
              <a:defRPr sz="2100">
                <a:solidFill>
                  <a:schemeClr val="tx1"/>
                </a:solidFill>
                <a:latin typeface="Times" charset="0"/>
                <a:ea typeface="MS PGothic" charset="0"/>
                <a:cs typeface="MS PGothic" charset="0"/>
              </a:defRPr>
            </a:lvl9pPr>
          </a:lstStyle>
          <a:p>
            <a:fld id="{15FFB029-F570-694C-A57A-64FD8BEA5806}" type="slidenum">
              <a:rPr lang="es-ES" sz="1100">
                <a:solidFill>
                  <a:prstClr val="black"/>
                </a:solidFill>
              </a:rPr>
              <a:pPr/>
              <a:t>40</a:t>
            </a:fld>
            <a:endParaRPr lang="es-ES" sz="1100">
              <a:solidFill>
                <a:prstClr val="black"/>
              </a:solidFill>
            </a:endParaRPr>
          </a:p>
        </p:txBody>
      </p:sp>
    </p:spTree>
    <p:extLst>
      <p:ext uri="{BB962C8B-B14F-4D97-AF65-F5344CB8AC3E}">
        <p14:creationId xmlns:p14="http://schemas.microsoft.com/office/powerpoint/2010/main" val="848481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Marcador de imagen de diapositiva 1"/>
          <p:cNvSpPr>
            <a:spLocks noGrp="1" noRot="1" noChangeAspect="1"/>
          </p:cNvSpPr>
          <p:nvPr>
            <p:ph type="sldImg"/>
          </p:nvPr>
        </p:nvSpPr>
        <p:spPr>
          <a:xfrm>
            <a:off x="1165225" y="1241425"/>
            <a:ext cx="4467225" cy="3349625"/>
          </a:xfrm>
          <a:ln/>
        </p:spPr>
      </p:sp>
      <p:sp>
        <p:nvSpPr>
          <p:cNvPr id="106498" name="Marcador de notas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ES" dirty="0">
                <a:ea typeface="MS PGothic" charset="0"/>
              </a:rPr>
              <a:t>Mundo VUCA volátil, incierto, complejo y ambiguo</a:t>
            </a:r>
          </a:p>
          <a:p>
            <a:r>
              <a:rPr lang="es-ES" dirty="0">
                <a:ea typeface="MS PGothic" charset="0"/>
              </a:rPr>
              <a:t>Volátil: cambia permanentemente </a:t>
            </a:r>
          </a:p>
          <a:p>
            <a:r>
              <a:rPr lang="es-ES" dirty="0">
                <a:ea typeface="MS PGothic" charset="0"/>
              </a:rPr>
              <a:t>Incierto: la autoridad está en crisis, no hay certezas</a:t>
            </a:r>
          </a:p>
          <a:p>
            <a:r>
              <a:rPr lang="es-ES" dirty="0">
                <a:ea typeface="MS PGothic" charset="0"/>
              </a:rPr>
              <a:t>Complejidad: múltiples variables</a:t>
            </a:r>
          </a:p>
          <a:p>
            <a:r>
              <a:rPr lang="es-ES" dirty="0">
                <a:ea typeface="MS PGothic" charset="0"/>
              </a:rPr>
              <a:t>Ambiguo: cambios imprevisibles</a:t>
            </a:r>
          </a:p>
          <a:p>
            <a:endParaRPr lang="es-ES" dirty="0">
              <a:ea typeface="MS PGothic" charset="0"/>
            </a:endParaRPr>
          </a:p>
          <a:p>
            <a:endParaRPr lang="es-ES" dirty="0">
              <a:ea typeface="MS PGothic" charset="0"/>
            </a:endParaRPr>
          </a:p>
        </p:txBody>
      </p:sp>
      <p:sp>
        <p:nvSpPr>
          <p:cNvPr id="106499" name="Marcador de número de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a:solidFill>
                  <a:schemeClr val="tx1"/>
                </a:solidFill>
                <a:latin typeface="Times" charset="0"/>
                <a:ea typeface="MS PGothic" charset="0"/>
                <a:cs typeface="MS PGothic" charset="0"/>
              </a:defRPr>
            </a:lvl1pPr>
            <a:lvl2pPr marL="702756" indent="-270291">
              <a:defRPr sz="2100">
                <a:solidFill>
                  <a:schemeClr val="tx1"/>
                </a:solidFill>
                <a:latin typeface="Times" charset="0"/>
                <a:ea typeface="MS PGothic" charset="0"/>
                <a:cs typeface="MS PGothic" charset="0"/>
              </a:defRPr>
            </a:lvl2pPr>
            <a:lvl3pPr marL="1081164" indent="-216233">
              <a:defRPr sz="2100">
                <a:solidFill>
                  <a:schemeClr val="tx1"/>
                </a:solidFill>
                <a:latin typeface="Times" charset="0"/>
                <a:ea typeface="MS PGothic" charset="0"/>
                <a:cs typeface="MS PGothic" charset="0"/>
              </a:defRPr>
            </a:lvl3pPr>
            <a:lvl4pPr marL="1513629" indent="-216233">
              <a:defRPr sz="2100">
                <a:solidFill>
                  <a:schemeClr val="tx1"/>
                </a:solidFill>
                <a:latin typeface="Times" charset="0"/>
                <a:ea typeface="MS PGothic" charset="0"/>
                <a:cs typeface="MS PGothic" charset="0"/>
              </a:defRPr>
            </a:lvl4pPr>
            <a:lvl5pPr marL="1946095" indent="-216233">
              <a:defRPr sz="2100">
                <a:solidFill>
                  <a:schemeClr val="tx1"/>
                </a:solidFill>
                <a:latin typeface="Times" charset="0"/>
                <a:ea typeface="MS PGothic" charset="0"/>
                <a:cs typeface="MS PGothic" charset="0"/>
              </a:defRPr>
            </a:lvl5pPr>
            <a:lvl6pPr marL="2378560" indent="-216233" eaLnBrk="0" fontAlgn="base" hangingPunct="0">
              <a:spcBef>
                <a:spcPct val="0"/>
              </a:spcBef>
              <a:spcAft>
                <a:spcPct val="0"/>
              </a:spcAft>
              <a:defRPr sz="2100">
                <a:solidFill>
                  <a:schemeClr val="tx1"/>
                </a:solidFill>
                <a:latin typeface="Times" charset="0"/>
                <a:ea typeface="MS PGothic" charset="0"/>
                <a:cs typeface="MS PGothic" charset="0"/>
              </a:defRPr>
            </a:lvl6pPr>
            <a:lvl7pPr marL="2811026" indent="-216233" eaLnBrk="0" fontAlgn="base" hangingPunct="0">
              <a:spcBef>
                <a:spcPct val="0"/>
              </a:spcBef>
              <a:spcAft>
                <a:spcPct val="0"/>
              </a:spcAft>
              <a:defRPr sz="2100">
                <a:solidFill>
                  <a:schemeClr val="tx1"/>
                </a:solidFill>
                <a:latin typeface="Times" charset="0"/>
                <a:ea typeface="MS PGothic" charset="0"/>
                <a:cs typeface="MS PGothic" charset="0"/>
              </a:defRPr>
            </a:lvl7pPr>
            <a:lvl8pPr marL="3243491" indent="-216233" eaLnBrk="0" fontAlgn="base" hangingPunct="0">
              <a:spcBef>
                <a:spcPct val="0"/>
              </a:spcBef>
              <a:spcAft>
                <a:spcPct val="0"/>
              </a:spcAft>
              <a:defRPr sz="2100">
                <a:solidFill>
                  <a:schemeClr val="tx1"/>
                </a:solidFill>
                <a:latin typeface="Times" charset="0"/>
                <a:ea typeface="MS PGothic" charset="0"/>
                <a:cs typeface="MS PGothic" charset="0"/>
              </a:defRPr>
            </a:lvl8pPr>
            <a:lvl9pPr marL="3675957" indent="-216233" eaLnBrk="0" fontAlgn="base" hangingPunct="0">
              <a:spcBef>
                <a:spcPct val="0"/>
              </a:spcBef>
              <a:spcAft>
                <a:spcPct val="0"/>
              </a:spcAft>
              <a:defRPr sz="2100">
                <a:solidFill>
                  <a:schemeClr val="tx1"/>
                </a:solidFill>
                <a:latin typeface="Times" charset="0"/>
                <a:ea typeface="MS PGothic" charset="0"/>
                <a:cs typeface="MS PGothic" charset="0"/>
              </a:defRPr>
            </a:lvl9pPr>
          </a:lstStyle>
          <a:p>
            <a:fld id="{F9007423-11D8-C04A-B7B0-F8BD33AFFD9A}" type="slidenum">
              <a:rPr lang="es-ES" sz="1100">
                <a:solidFill>
                  <a:prstClr val="black"/>
                </a:solidFill>
              </a:rPr>
              <a:pPr/>
              <a:t>41</a:t>
            </a:fld>
            <a:endParaRPr lang="es-ES" sz="1100">
              <a:solidFill>
                <a:prstClr val="black"/>
              </a:solidFill>
            </a:endParaRPr>
          </a:p>
        </p:txBody>
      </p:sp>
    </p:spTree>
    <p:extLst>
      <p:ext uri="{BB962C8B-B14F-4D97-AF65-F5344CB8AC3E}">
        <p14:creationId xmlns:p14="http://schemas.microsoft.com/office/powerpoint/2010/main" val="2127740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Marcador de imagen de diapositiva 1"/>
          <p:cNvSpPr>
            <a:spLocks noGrp="1" noRot="1" noChangeAspect="1"/>
          </p:cNvSpPr>
          <p:nvPr>
            <p:ph type="sldImg"/>
          </p:nvPr>
        </p:nvSpPr>
        <p:spPr>
          <a:xfrm>
            <a:off x="1165225" y="1241425"/>
            <a:ext cx="4467225" cy="3349625"/>
          </a:xfrm>
          <a:ln/>
        </p:spPr>
      </p:sp>
      <p:sp>
        <p:nvSpPr>
          <p:cNvPr id="108546" name="Marcador de notas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ES">
                <a:solidFill>
                  <a:schemeClr val="bg1"/>
                </a:solidFill>
                <a:ea typeface="MS PGothic" charset="0"/>
              </a:rPr>
              <a:t>rápido</a:t>
            </a:r>
          </a:p>
          <a:p>
            <a:r>
              <a:rPr lang="es-ES">
                <a:solidFill>
                  <a:schemeClr val="bg1"/>
                </a:solidFill>
                <a:ea typeface="MS PGothic" charset="0"/>
              </a:rPr>
              <a:t>Incierto</a:t>
            </a:r>
          </a:p>
          <a:p>
            <a:r>
              <a:rPr lang="es-ES">
                <a:solidFill>
                  <a:schemeClr val="bg1"/>
                </a:solidFill>
                <a:ea typeface="MS PGothic" charset="0"/>
              </a:rPr>
              <a:t>Social</a:t>
            </a:r>
          </a:p>
          <a:p>
            <a:r>
              <a:rPr lang="es-ES">
                <a:solidFill>
                  <a:schemeClr val="bg1"/>
                </a:solidFill>
                <a:ea typeface="MS PGothic" charset="0"/>
              </a:rPr>
              <a:t>experiencial</a:t>
            </a:r>
          </a:p>
        </p:txBody>
      </p:sp>
      <p:sp>
        <p:nvSpPr>
          <p:cNvPr id="108547" name="Marcador de número de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a:solidFill>
                  <a:schemeClr val="tx1"/>
                </a:solidFill>
                <a:latin typeface="Times" charset="0"/>
                <a:ea typeface="MS PGothic" charset="0"/>
                <a:cs typeface="MS PGothic" charset="0"/>
              </a:defRPr>
            </a:lvl1pPr>
            <a:lvl2pPr marL="702756" indent="-270291">
              <a:defRPr sz="2100">
                <a:solidFill>
                  <a:schemeClr val="tx1"/>
                </a:solidFill>
                <a:latin typeface="Times" charset="0"/>
                <a:ea typeface="MS PGothic" charset="0"/>
                <a:cs typeface="MS PGothic" charset="0"/>
              </a:defRPr>
            </a:lvl2pPr>
            <a:lvl3pPr marL="1081164" indent="-216233">
              <a:defRPr sz="2100">
                <a:solidFill>
                  <a:schemeClr val="tx1"/>
                </a:solidFill>
                <a:latin typeface="Times" charset="0"/>
                <a:ea typeface="MS PGothic" charset="0"/>
                <a:cs typeface="MS PGothic" charset="0"/>
              </a:defRPr>
            </a:lvl3pPr>
            <a:lvl4pPr marL="1513629" indent="-216233">
              <a:defRPr sz="2100">
                <a:solidFill>
                  <a:schemeClr val="tx1"/>
                </a:solidFill>
                <a:latin typeface="Times" charset="0"/>
                <a:ea typeface="MS PGothic" charset="0"/>
                <a:cs typeface="MS PGothic" charset="0"/>
              </a:defRPr>
            </a:lvl4pPr>
            <a:lvl5pPr marL="1946095" indent="-216233">
              <a:defRPr sz="2100">
                <a:solidFill>
                  <a:schemeClr val="tx1"/>
                </a:solidFill>
                <a:latin typeface="Times" charset="0"/>
                <a:ea typeface="MS PGothic" charset="0"/>
                <a:cs typeface="MS PGothic" charset="0"/>
              </a:defRPr>
            </a:lvl5pPr>
            <a:lvl6pPr marL="2378560" indent="-216233" eaLnBrk="0" fontAlgn="base" hangingPunct="0">
              <a:spcBef>
                <a:spcPct val="0"/>
              </a:spcBef>
              <a:spcAft>
                <a:spcPct val="0"/>
              </a:spcAft>
              <a:defRPr sz="2100">
                <a:solidFill>
                  <a:schemeClr val="tx1"/>
                </a:solidFill>
                <a:latin typeface="Times" charset="0"/>
                <a:ea typeface="MS PGothic" charset="0"/>
                <a:cs typeface="MS PGothic" charset="0"/>
              </a:defRPr>
            </a:lvl6pPr>
            <a:lvl7pPr marL="2811026" indent="-216233" eaLnBrk="0" fontAlgn="base" hangingPunct="0">
              <a:spcBef>
                <a:spcPct val="0"/>
              </a:spcBef>
              <a:spcAft>
                <a:spcPct val="0"/>
              </a:spcAft>
              <a:defRPr sz="2100">
                <a:solidFill>
                  <a:schemeClr val="tx1"/>
                </a:solidFill>
                <a:latin typeface="Times" charset="0"/>
                <a:ea typeface="MS PGothic" charset="0"/>
                <a:cs typeface="MS PGothic" charset="0"/>
              </a:defRPr>
            </a:lvl7pPr>
            <a:lvl8pPr marL="3243491" indent="-216233" eaLnBrk="0" fontAlgn="base" hangingPunct="0">
              <a:spcBef>
                <a:spcPct val="0"/>
              </a:spcBef>
              <a:spcAft>
                <a:spcPct val="0"/>
              </a:spcAft>
              <a:defRPr sz="2100">
                <a:solidFill>
                  <a:schemeClr val="tx1"/>
                </a:solidFill>
                <a:latin typeface="Times" charset="0"/>
                <a:ea typeface="MS PGothic" charset="0"/>
                <a:cs typeface="MS PGothic" charset="0"/>
              </a:defRPr>
            </a:lvl8pPr>
            <a:lvl9pPr marL="3675957" indent="-216233" eaLnBrk="0" fontAlgn="base" hangingPunct="0">
              <a:spcBef>
                <a:spcPct val="0"/>
              </a:spcBef>
              <a:spcAft>
                <a:spcPct val="0"/>
              </a:spcAft>
              <a:defRPr sz="2100">
                <a:solidFill>
                  <a:schemeClr val="tx1"/>
                </a:solidFill>
                <a:latin typeface="Times" charset="0"/>
                <a:ea typeface="MS PGothic" charset="0"/>
                <a:cs typeface="MS PGothic" charset="0"/>
              </a:defRPr>
            </a:lvl9pPr>
          </a:lstStyle>
          <a:p>
            <a:fld id="{7C59BDBC-59DD-9C4C-8520-69AE211C2D26}" type="slidenum">
              <a:rPr lang="es-ES" sz="1100">
                <a:solidFill>
                  <a:prstClr val="black"/>
                </a:solidFill>
              </a:rPr>
              <a:pPr/>
              <a:t>42</a:t>
            </a:fld>
            <a:endParaRPr lang="es-ES" sz="1100">
              <a:solidFill>
                <a:prstClr val="black"/>
              </a:solidFill>
            </a:endParaRPr>
          </a:p>
        </p:txBody>
      </p:sp>
    </p:spTree>
    <p:extLst>
      <p:ext uri="{BB962C8B-B14F-4D97-AF65-F5344CB8AC3E}">
        <p14:creationId xmlns:p14="http://schemas.microsoft.com/office/powerpoint/2010/main" val="2165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xfrm>
            <a:off x="917575" y="744538"/>
            <a:ext cx="4962525" cy="3722687"/>
          </a:xfrm>
          <a:ln/>
        </p:spPr>
      </p:sp>
      <p:sp>
        <p:nvSpPr>
          <p:cNvPr id="13315"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AR"/>
          </a:p>
        </p:txBody>
      </p:sp>
      <p:sp>
        <p:nvSpPr>
          <p:cNvPr id="13316"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u="sng" baseline="-25000">
                <a:solidFill>
                  <a:schemeClr val="tx1"/>
                </a:solidFill>
                <a:latin typeface="Arial" charset="0"/>
                <a:ea typeface="ＭＳ Ｐゴシック" charset="0"/>
                <a:cs typeface="Arial" charset="0"/>
              </a:defRPr>
            </a:lvl1pPr>
            <a:lvl2pPr marL="739310" indent="-284350">
              <a:defRPr sz="2100" u="sng" baseline="-25000">
                <a:solidFill>
                  <a:schemeClr val="tx1"/>
                </a:solidFill>
                <a:latin typeface="Arial" charset="0"/>
                <a:ea typeface="Arial" charset="0"/>
                <a:cs typeface="Arial" charset="0"/>
              </a:defRPr>
            </a:lvl2pPr>
            <a:lvl3pPr marL="1137399" indent="-227480">
              <a:defRPr sz="2100" u="sng" baseline="-25000">
                <a:solidFill>
                  <a:schemeClr val="tx1"/>
                </a:solidFill>
                <a:latin typeface="Arial" charset="0"/>
                <a:ea typeface="Arial" charset="0"/>
                <a:cs typeface="Arial" charset="0"/>
              </a:defRPr>
            </a:lvl3pPr>
            <a:lvl4pPr marL="1592359" indent="-227480">
              <a:defRPr sz="2100" u="sng" baseline="-25000">
                <a:solidFill>
                  <a:schemeClr val="tx1"/>
                </a:solidFill>
                <a:latin typeface="Arial" charset="0"/>
                <a:ea typeface="Arial" charset="0"/>
                <a:cs typeface="Arial" charset="0"/>
              </a:defRPr>
            </a:lvl4pPr>
            <a:lvl5pPr marL="2047319" indent="-227480">
              <a:defRPr sz="2100" u="sng" baseline="-25000">
                <a:solidFill>
                  <a:schemeClr val="tx1"/>
                </a:solidFill>
                <a:latin typeface="Arial" charset="0"/>
                <a:ea typeface="Arial" charset="0"/>
                <a:cs typeface="Arial" charset="0"/>
              </a:defRPr>
            </a:lvl5pPr>
            <a:lvl6pPr marL="2502278" indent="-227480" eaLnBrk="0" fontAlgn="base" hangingPunct="0">
              <a:spcBef>
                <a:spcPct val="0"/>
              </a:spcBef>
              <a:spcAft>
                <a:spcPct val="0"/>
              </a:spcAft>
              <a:defRPr sz="2100" u="sng" baseline="-25000">
                <a:solidFill>
                  <a:schemeClr val="tx1"/>
                </a:solidFill>
                <a:latin typeface="Arial" charset="0"/>
                <a:ea typeface="Arial" charset="0"/>
                <a:cs typeface="Arial" charset="0"/>
              </a:defRPr>
            </a:lvl6pPr>
            <a:lvl7pPr marL="2957238" indent="-227480" eaLnBrk="0" fontAlgn="base" hangingPunct="0">
              <a:spcBef>
                <a:spcPct val="0"/>
              </a:spcBef>
              <a:spcAft>
                <a:spcPct val="0"/>
              </a:spcAft>
              <a:defRPr sz="2100" u="sng" baseline="-25000">
                <a:solidFill>
                  <a:schemeClr val="tx1"/>
                </a:solidFill>
                <a:latin typeface="Arial" charset="0"/>
                <a:ea typeface="Arial" charset="0"/>
                <a:cs typeface="Arial" charset="0"/>
              </a:defRPr>
            </a:lvl7pPr>
            <a:lvl8pPr marL="3412198" indent="-227480" eaLnBrk="0" fontAlgn="base" hangingPunct="0">
              <a:spcBef>
                <a:spcPct val="0"/>
              </a:spcBef>
              <a:spcAft>
                <a:spcPct val="0"/>
              </a:spcAft>
              <a:defRPr sz="2100" u="sng" baseline="-25000">
                <a:solidFill>
                  <a:schemeClr val="tx1"/>
                </a:solidFill>
                <a:latin typeface="Arial" charset="0"/>
                <a:ea typeface="Arial" charset="0"/>
                <a:cs typeface="Arial" charset="0"/>
              </a:defRPr>
            </a:lvl8pPr>
            <a:lvl9pPr marL="3867158" indent="-227480" eaLnBrk="0" fontAlgn="base" hangingPunct="0">
              <a:spcBef>
                <a:spcPct val="0"/>
              </a:spcBef>
              <a:spcAft>
                <a:spcPct val="0"/>
              </a:spcAft>
              <a:defRPr sz="2100" u="sng" baseline="-25000">
                <a:solidFill>
                  <a:schemeClr val="tx1"/>
                </a:solidFill>
                <a:latin typeface="Arial" charset="0"/>
                <a:ea typeface="Arial" charset="0"/>
                <a:cs typeface="Arial" charset="0"/>
              </a:defRPr>
            </a:lvl9pPr>
          </a:lstStyle>
          <a:p>
            <a:fld id="{4043F1D0-2825-BE4E-8534-B9A4D6FB34A2}" type="slidenum">
              <a:rPr lang="es-ES" sz="1200" u="none" baseline="0">
                <a:solidFill>
                  <a:prstClr val="black"/>
                </a:solidFill>
              </a:rPr>
              <a:pPr/>
              <a:t>5</a:t>
            </a:fld>
            <a:endParaRPr lang="es-ES" sz="1200" u="none" baseline="0">
              <a:solidFill>
                <a:prstClr val="black"/>
              </a:solidFill>
            </a:endParaRPr>
          </a:p>
        </p:txBody>
      </p:sp>
    </p:spTree>
    <p:extLst>
      <p:ext uri="{BB962C8B-B14F-4D97-AF65-F5344CB8AC3E}">
        <p14:creationId xmlns:p14="http://schemas.microsoft.com/office/powerpoint/2010/main" val="43473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r>
              <a:rPr lang="es-ES" dirty="0" smtClean="0"/>
              <a:t>Escasez de talento</a:t>
            </a:r>
          </a:p>
          <a:p>
            <a:r>
              <a:rPr lang="es-ES" dirty="0" smtClean="0"/>
              <a:t>Identificación</a:t>
            </a:r>
          </a:p>
          <a:p>
            <a:r>
              <a:rPr lang="es-ES" dirty="0" smtClean="0"/>
              <a:t>Atracción</a:t>
            </a:r>
          </a:p>
          <a:p>
            <a:r>
              <a:rPr lang="es-ES" dirty="0" smtClean="0"/>
              <a:t>Fidelización</a:t>
            </a:r>
          </a:p>
          <a:p>
            <a:endParaRPr lang="es-ES" dirty="0"/>
          </a:p>
        </p:txBody>
      </p:sp>
      <p:sp>
        <p:nvSpPr>
          <p:cNvPr id="4" name="Marcador de número de diapositiva 3"/>
          <p:cNvSpPr>
            <a:spLocks noGrp="1"/>
          </p:cNvSpPr>
          <p:nvPr>
            <p:ph type="sldNum" sz="quarter" idx="10"/>
          </p:nvPr>
        </p:nvSpPr>
        <p:spPr/>
        <p:txBody>
          <a:bodyPr/>
          <a:lstStyle/>
          <a:p>
            <a:pPr>
              <a:defRPr/>
            </a:pPr>
            <a:fld id="{62288CE3-E6FD-6342-AF8E-274AB558B1F9}" type="slidenum">
              <a:rPr lang="es-ES">
                <a:solidFill>
                  <a:prstClr val="black"/>
                </a:solidFill>
                <a:latin typeface="Calibri"/>
              </a:rPr>
              <a:pPr>
                <a:defRPr/>
              </a:pPr>
              <a:t>44</a:t>
            </a:fld>
            <a:endParaRPr lang="es-ES">
              <a:solidFill>
                <a:prstClr val="black"/>
              </a:solidFill>
              <a:latin typeface="Calibri"/>
            </a:endParaRPr>
          </a:p>
        </p:txBody>
      </p:sp>
    </p:spTree>
    <p:extLst>
      <p:ext uri="{BB962C8B-B14F-4D97-AF65-F5344CB8AC3E}">
        <p14:creationId xmlns:p14="http://schemas.microsoft.com/office/powerpoint/2010/main" val="632347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17575" y="744538"/>
            <a:ext cx="4962525" cy="3722687"/>
          </a:xfrm>
        </p:spPr>
      </p:sp>
      <p:sp>
        <p:nvSpPr>
          <p:cNvPr id="3" name="Marcador de notas 2"/>
          <p:cNvSpPr>
            <a:spLocks noGrp="1"/>
          </p:cNvSpPr>
          <p:nvPr>
            <p:ph type="body" idx="1"/>
          </p:nvPr>
        </p:nvSpPr>
        <p:spPr/>
        <p:txBody>
          <a:bodyPr/>
          <a:lstStyle/>
          <a:p>
            <a:pPr>
              <a:defRPr/>
            </a:pPr>
            <a:r>
              <a:rPr lang="es-AR" sz="1200" dirty="0" smtClean="0">
                <a:latin typeface="+mn-lt"/>
                <a:ea typeface="+mn-ea"/>
                <a:cs typeface="+mn-cs"/>
              </a:rPr>
              <a:t>los empleados estrella van perdiendo su interés y su pasión por el trabajo</a:t>
            </a:r>
            <a:r>
              <a:rPr lang="es-ES_tradnl" dirty="0" smtClean="0"/>
              <a:t> </a:t>
            </a:r>
          </a:p>
          <a:p>
            <a:pPr>
              <a:defRPr/>
            </a:pPr>
            <a:r>
              <a:rPr lang="es-AR" sz="1200" dirty="0" smtClean="0">
                <a:latin typeface="+mn-lt"/>
                <a:ea typeface="+mn-ea"/>
                <a:cs typeface="+mn-cs"/>
              </a:rPr>
              <a:t>las empresas y los jefes tienen que entender que sus acciones contribuyen a esta pérdida de interés por parte de los trabajadores.</a:t>
            </a:r>
            <a:r>
              <a:rPr lang="es-ES_tradnl" dirty="0" smtClean="0"/>
              <a:t> </a:t>
            </a:r>
            <a:endParaRPr lang="es-ES" dirty="0"/>
          </a:p>
        </p:txBody>
      </p:sp>
      <p:sp>
        <p:nvSpPr>
          <p:cNvPr id="4" name="Marcador de número de diapositiva 3"/>
          <p:cNvSpPr>
            <a:spLocks noGrp="1"/>
          </p:cNvSpPr>
          <p:nvPr>
            <p:ph type="sldNum" sz="quarter" idx="5"/>
          </p:nvPr>
        </p:nvSpPr>
        <p:spPr/>
        <p:txBody>
          <a:bodyPr/>
          <a:lstStyle/>
          <a:p>
            <a:pPr>
              <a:defRPr/>
            </a:pPr>
            <a:fld id="{9D5D75EC-5A99-DA49-B776-0DA8158C2EA3}" type="slidenum">
              <a:rPr lang="es-ES">
                <a:solidFill>
                  <a:prstClr val="black"/>
                </a:solidFill>
                <a:latin typeface="Calibri"/>
              </a:rPr>
              <a:pPr>
                <a:defRPr/>
              </a:pPr>
              <a:t>45</a:t>
            </a:fld>
            <a:endParaRPr lang="es-ES">
              <a:solidFill>
                <a:prstClr val="black"/>
              </a:solidFill>
              <a:latin typeface="Calibri"/>
            </a:endParaRPr>
          </a:p>
        </p:txBody>
      </p:sp>
    </p:spTree>
    <p:extLst>
      <p:ext uri="{BB962C8B-B14F-4D97-AF65-F5344CB8AC3E}">
        <p14:creationId xmlns:p14="http://schemas.microsoft.com/office/powerpoint/2010/main" val="3638315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AR" dirty="0" smtClean="0">
                <a:ea typeface="+mn-ea"/>
                <a:cs typeface="+mn-cs"/>
              </a:rPr>
              <a:t>Se acentuará la velocidad de desaparición del “trabajo para toda la vida” que tantos estragos ha ocasionado.</a:t>
            </a:r>
          </a:p>
          <a:p>
            <a:endParaRPr lang="es-ES" dirty="0"/>
          </a:p>
        </p:txBody>
      </p:sp>
      <p:sp>
        <p:nvSpPr>
          <p:cNvPr id="4" name="Marcador de número de diapositiva 3"/>
          <p:cNvSpPr>
            <a:spLocks noGrp="1"/>
          </p:cNvSpPr>
          <p:nvPr>
            <p:ph type="sldNum" sz="quarter" idx="10"/>
          </p:nvPr>
        </p:nvSpPr>
        <p:spPr/>
        <p:txBody>
          <a:bodyPr/>
          <a:lstStyle/>
          <a:p>
            <a:fld id="{F9F284D8-D30A-BB40-998C-4B2684AB7016}" type="slidenum">
              <a:rPr lang="es-ES" smtClean="0">
                <a:solidFill>
                  <a:prstClr val="black"/>
                </a:solidFill>
                <a:latin typeface="Calibri"/>
              </a:rPr>
              <a:pPr/>
              <a:t>46</a:t>
            </a:fld>
            <a:endParaRPr lang="es-ES">
              <a:solidFill>
                <a:prstClr val="black"/>
              </a:solidFill>
              <a:latin typeface="Calibri"/>
            </a:endParaRPr>
          </a:p>
        </p:txBody>
      </p:sp>
    </p:spTree>
    <p:extLst>
      <p:ext uri="{BB962C8B-B14F-4D97-AF65-F5344CB8AC3E}">
        <p14:creationId xmlns:p14="http://schemas.microsoft.com/office/powerpoint/2010/main" val="2832949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F9F284D8-D30A-BB40-998C-4B2684AB7016}" type="slidenum">
              <a:rPr lang="es-ES" smtClean="0">
                <a:solidFill>
                  <a:prstClr val="black"/>
                </a:solidFill>
                <a:latin typeface="Calibri"/>
              </a:rPr>
              <a:pPr/>
              <a:t>48</a:t>
            </a:fld>
            <a:endParaRPr lang="es-ES">
              <a:solidFill>
                <a:prstClr val="black"/>
              </a:solidFill>
              <a:latin typeface="Calibri"/>
            </a:endParaRPr>
          </a:p>
        </p:txBody>
      </p:sp>
    </p:spTree>
    <p:extLst>
      <p:ext uri="{BB962C8B-B14F-4D97-AF65-F5344CB8AC3E}">
        <p14:creationId xmlns:p14="http://schemas.microsoft.com/office/powerpoint/2010/main" val="29985445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latin typeface="Calibri"/>
              </a:rPr>
              <a:pPr/>
              <a:t>49</a:t>
            </a:fld>
            <a:endParaRPr lang="es-AR" dirty="0">
              <a:solidFill>
                <a:prstClr val="black"/>
              </a:solidFill>
              <a:latin typeface="Calibri"/>
            </a:endParaRPr>
          </a:p>
        </p:txBody>
      </p:sp>
    </p:spTree>
    <p:extLst>
      <p:ext uri="{BB962C8B-B14F-4D97-AF65-F5344CB8AC3E}">
        <p14:creationId xmlns:p14="http://schemas.microsoft.com/office/powerpoint/2010/main" val="4094351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latin typeface="Calibri"/>
              </a:rPr>
              <a:pPr/>
              <a:t>50</a:t>
            </a:fld>
            <a:endParaRPr lang="es-AR" dirty="0">
              <a:solidFill>
                <a:prstClr val="black"/>
              </a:solidFill>
              <a:latin typeface="Calibri"/>
            </a:endParaRPr>
          </a:p>
        </p:txBody>
      </p:sp>
    </p:spTree>
    <p:extLst>
      <p:ext uri="{BB962C8B-B14F-4D97-AF65-F5344CB8AC3E}">
        <p14:creationId xmlns:p14="http://schemas.microsoft.com/office/powerpoint/2010/main" val="377207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a:xfrm>
            <a:off x="785195" y="744578"/>
            <a:ext cx="5227286" cy="3722885"/>
          </a:xfrm>
          <a:ln/>
        </p:spPr>
      </p:sp>
      <p:sp>
        <p:nvSpPr>
          <p:cNvPr id="14339"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AR"/>
          </a:p>
        </p:txBody>
      </p:sp>
      <p:sp>
        <p:nvSpPr>
          <p:cNvPr id="14340"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u="sng" baseline="-25000">
                <a:solidFill>
                  <a:schemeClr val="tx1"/>
                </a:solidFill>
                <a:latin typeface="Arial" charset="0"/>
                <a:ea typeface="ＭＳ Ｐゴシック" charset="0"/>
                <a:cs typeface="Arial" charset="0"/>
              </a:defRPr>
            </a:lvl1pPr>
            <a:lvl2pPr marL="739310" indent="-284350">
              <a:defRPr sz="2100" u="sng" baseline="-25000">
                <a:solidFill>
                  <a:schemeClr val="tx1"/>
                </a:solidFill>
                <a:latin typeface="Arial" charset="0"/>
                <a:ea typeface="Arial" charset="0"/>
                <a:cs typeface="Arial" charset="0"/>
              </a:defRPr>
            </a:lvl2pPr>
            <a:lvl3pPr marL="1137399" indent="-227480">
              <a:defRPr sz="2100" u="sng" baseline="-25000">
                <a:solidFill>
                  <a:schemeClr val="tx1"/>
                </a:solidFill>
                <a:latin typeface="Arial" charset="0"/>
                <a:ea typeface="Arial" charset="0"/>
                <a:cs typeface="Arial" charset="0"/>
              </a:defRPr>
            </a:lvl3pPr>
            <a:lvl4pPr marL="1592359" indent="-227480">
              <a:defRPr sz="2100" u="sng" baseline="-25000">
                <a:solidFill>
                  <a:schemeClr val="tx1"/>
                </a:solidFill>
                <a:latin typeface="Arial" charset="0"/>
                <a:ea typeface="Arial" charset="0"/>
                <a:cs typeface="Arial" charset="0"/>
              </a:defRPr>
            </a:lvl4pPr>
            <a:lvl5pPr marL="2047319" indent="-227480">
              <a:defRPr sz="2100" u="sng" baseline="-25000">
                <a:solidFill>
                  <a:schemeClr val="tx1"/>
                </a:solidFill>
                <a:latin typeface="Arial" charset="0"/>
                <a:ea typeface="Arial" charset="0"/>
                <a:cs typeface="Arial" charset="0"/>
              </a:defRPr>
            </a:lvl5pPr>
            <a:lvl6pPr marL="2502278" indent="-227480" eaLnBrk="0" fontAlgn="base" hangingPunct="0">
              <a:spcBef>
                <a:spcPct val="0"/>
              </a:spcBef>
              <a:spcAft>
                <a:spcPct val="0"/>
              </a:spcAft>
              <a:defRPr sz="2100" u="sng" baseline="-25000">
                <a:solidFill>
                  <a:schemeClr val="tx1"/>
                </a:solidFill>
                <a:latin typeface="Arial" charset="0"/>
                <a:ea typeface="Arial" charset="0"/>
                <a:cs typeface="Arial" charset="0"/>
              </a:defRPr>
            </a:lvl6pPr>
            <a:lvl7pPr marL="2957238" indent="-227480" eaLnBrk="0" fontAlgn="base" hangingPunct="0">
              <a:spcBef>
                <a:spcPct val="0"/>
              </a:spcBef>
              <a:spcAft>
                <a:spcPct val="0"/>
              </a:spcAft>
              <a:defRPr sz="2100" u="sng" baseline="-25000">
                <a:solidFill>
                  <a:schemeClr val="tx1"/>
                </a:solidFill>
                <a:latin typeface="Arial" charset="0"/>
                <a:ea typeface="Arial" charset="0"/>
                <a:cs typeface="Arial" charset="0"/>
              </a:defRPr>
            </a:lvl7pPr>
            <a:lvl8pPr marL="3412198" indent="-227480" eaLnBrk="0" fontAlgn="base" hangingPunct="0">
              <a:spcBef>
                <a:spcPct val="0"/>
              </a:spcBef>
              <a:spcAft>
                <a:spcPct val="0"/>
              </a:spcAft>
              <a:defRPr sz="2100" u="sng" baseline="-25000">
                <a:solidFill>
                  <a:schemeClr val="tx1"/>
                </a:solidFill>
                <a:latin typeface="Arial" charset="0"/>
                <a:ea typeface="Arial" charset="0"/>
                <a:cs typeface="Arial" charset="0"/>
              </a:defRPr>
            </a:lvl8pPr>
            <a:lvl9pPr marL="3867158" indent="-227480" eaLnBrk="0" fontAlgn="base" hangingPunct="0">
              <a:spcBef>
                <a:spcPct val="0"/>
              </a:spcBef>
              <a:spcAft>
                <a:spcPct val="0"/>
              </a:spcAft>
              <a:defRPr sz="2100" u="sng" baseline="-25000">
                <a:solidFill>
                  <a:schemeClr val="tx1"/>
                </a:solidFill>
                <a:latin typeface="Arial" charset="0"/>
                <a:ea typeface="Arial" charset="0"/>
                <a:cs typeface="Arial" charset="0"/>
              </a:defRPr>
            </a:lvl9pPr>
          </a:lstStyle>
          <a:p>
            <a:fld id="{458315AC-994D-D34E-AD7A-106130BD5DA0}" type="slidenum">
              <a:rPr lang="es-ES" sz="1200" u="none" baseline="0">
                <a:solidFill>
                  <a:prstClr val="black"/>
                </a:solidFill>
              </a:rPr>
              <a:pPr/>
              <a:t>6</a:t>
            </a:fld>
            <a:endParaRPr lang="es-ES" sz="1200" u="none" baseline="0">
              <a:solidFill>
                <a:prstClr val="black"/>
              </a:solidFill>
            </a:endParaRPr>
          </a:p>
        </p:txBody>
      </p:sp>
    </p:spTree>
    <p:extLst>
      <p:ext uri="{BB962C8B-B14F-4D97-AF65-F5344CB8AC3E}">
        <p14:creationId xmlns:p14="http://schemas.microsoft.com/office/powerpoint/2010/main" val="228899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a:xfrm>
            <a:off x="785195" y="744578"/>
            <a:ext cx="5227286" cy="3722885"/>
          </a:xfrm>
          <a:ln/>
        </p:spPr>
      </p:sp>
      <p:sp>
        <p:nvSpPr>
          <p:cNvPr id="15363"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AR"/>
          </a:p>
        </p:txBody>
      </p:sp>
      <p:sp>
        <p:nvSpPr>
          <p:cNvPr id="15364"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u="sng" baseline="-25000">
                <a:solidFill>
                  <a:schemeClr val="tx1"/>
                </a:solidFill>
                <a:latin typeface="Arial" charset="0"/>
                <a:ea typeface="ＭＳ Ｐゴシック" charset="0"/>
                <a:cs typeface="Arial" charset="0"/>
              </a:defRPr>
            </a:lvl1pPr>
            <a:lvl2pPr marL="739310" indent="-284350">
              <a:defRPr sz="2100" u="sng" baseline="-25000">
                <a:solidFill>
                  <a:schemeClr val="tx1"/>
                </a:solidFill>
                <a:latin typeface="Arial" charset="0"/>
                <a:ea typeface="Arial" charset="0"/>
                <a:cs typeface="Arial" charset="0"/>
              </a:defRPr>
            </a:lvl2pPr>
            <a:lvl3pPr marL="1137399" indent="-227480">
              <a:defRPr sz="2100" u="sng" baseline="-25000">
                <a:solidFill>
                  <a:schemeClr val="tx1"/>
                </a:solidFill>
                <a:latin typeface="Arial" charset="0"/>
                <a:ea typeface="Arial" charset="0"/>
                <a:cs typeface="Arial" charset="0"/>
              </a:defRPr>
            </a:lvl3pPr>
            <a:lvl4pPr marL="1592359" indent="-227480">
              <a:defRPr sz="2100" u="sng" baseline="-25000">
                <a:solidFill>
                  <a:schemeClr val="tx1"/>
                </a:solidFill>
                <a:latin typeface="Arial" charset="0"/>
                <a:ea typeface="Arial" charset="0"/>
                <a:cs typeface="Arial" charset="0"/>
              </a:defRPr>
            </a:lvl4pPr>
            <a:lvl5pPr marL="2047319" indent="-227480">
              <a:defRPr sz="2100" u="sng" baseline="-25000">
                <a:solidFill>
                  <a:schemeClr val="tx1"/>
                </a:solidFill>
                <a:latin typeface="Arial" charset="0"/>
                <a:ea typeface="Arial" charset="0"/>
                <a:cs typeface="Arial" charset="0"/>
              </a:defRPr>
            </a:lvl5pPr>
            <a:lvl6pPr marL="2502278" indent="-227480" eaLnBrk="0" fontAlgn="base" hangingPunct="0">
              <a:spcBef>
                <a:spcPct val="0"/>
              </a:spcBef>
              <a:spcAft>
                <a:spcPct val="0"/>
              </a:spcAft>
              <a:defRPr sz="2100" u="sng" baseline="-25000">
                <a:solidFill>
                  <a:schemeClr val="tx1"/>
                </a:solidFill>
                <a:latin typeface="Arial" charset="0"/>
                <a:ea typeface="Arial" charset="0"/>
                <a:cs typeface="Arial" charset="0"/>
              </a:defRPr>
            </a:lvl6pPr>
            <a:lvl7pPr marL="2957238" indent="-227480" eaLnBrk="0" fontAlgn="base" hangingPunct="0">
              <a:spcBef>
                <a:spcPct val="0"/>
              </a:spcBef>
              <a:spcAft>
                <a:spcPct val="0"/>
              </a:spcAft>
              <a:defRPr sz="2100" u="sng" baseline="-25000">
                <a:solidFill>
                  <a:schemeClr val="tx1"/>
                </a:solidFill>
                <a:latin typeface="Arial" charset="0"/>
                <a:ea typeface="Arial" charset="0"/>
                <a:cs typeface="Arial" charset="0"/>
              </a:defRPr>
            </a:lvl7pPr>
            <a:lvl8pPr marL="3412198" indent="-227480" eaLnBrk="0" fontAlgn="base" hangingPunct="0">
              <a:spcBef>
                <a:spcPct val="0"/>
              </a:spcBef>
              <a:spcAft>
                <a:spcPct val="0"/>
              </a:spcAft>
              <a:defRPr sz="2100" u="sng" baseline="-25000">
                <a:solidFill>
                  <a:schemeClr val="tx1"/>
                </a:solidFill>
                <a:latin typeface="Arial" charset="0"/>
                <a:ea typeface="Arial" charset="0"/>
                <a:cs typeface="Arial" charset="0"/>
              </a:defRPr>
            </a:lvl8pPr>
            <a:lvl9pPr marL="3867158" indent="-227480" eaLnBrk="0" fontAlgn="base" hangingPunct="0">
              <a:spcBef>
                <a:spcPct val="0"/>
              </a:spcBef>
              <a:spcAft>
                <a:spcPct val="0"/>
              </a:spcAft>
              <a:defRPr sz="2100" u="sng" baseline="-25000">
                <a:solidFill>
                  <a:schemeClr val="tx1"/>
                </a:solidFill>
                <a:latin typeface="Arial" charset="0"/>
                <a:ea typeface="Arial" charset="0"/>
                <a:cs typeface="Arial" charset="0"/>
              </a:defRPr>
            </a:lvl9pPr>
          </a:lstStyle>
          <a:p>
            <a:fld id="{07F9E738-9F2A-A346-A435-9D502A409EC4}" type="slidenum">
              <a:rPr lang="es-ES" sz="1200" u="none" baseline="0">
                <a:solidFill>
                  <a:prstClr val="black"/>
                </a:solidFill>
              </a:rPr>
              <a:pPr/>
              <a:t>7</a:t>
            </a:fld>
            <a:endParaRPr lang="es-ES" sz="1200" u="none" baseline="0">
              <a:solidFill>
                <a:prstClr val="black"/>
              </a:solidFill>
            </a:endParaRPr>
          </a:p>
        </p:txBody>
      </p:sp>
    </p:spTree>
    <p:extLst>
      <p:ext uri="{BB962C8B-B14F-4D97-AF65-F5344CB8AC3E}">
        <p14:creationId xmlns:p14="http://schemas.microsoft.com/office/powerpoint/2010/main" val="2191911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a:xfrm>
            <a:off x="785195" y="744578"/>
            <a:ext cx="5227286" cy="3722885"/>
          </a:xfrm>
          <a:ln/>
        </p:spPr>
      </p:sp>
      <p:sp>
        <p:nvSpPr>
          <p:cNvPr id="16387"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AR"/>
          </a:p>
        </p:txBody>
      </p:sp>
      <p:sp>
        <p:nvSpPr>
          <p:cNvPr id="16388"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u="sng" baseline="-25000">
                <a:solidFill>
                  <a:schemeClr val="tx1"/>
                </a:solidFill>
                <a:latin typeface="Arial" charset="0"/>
                <a:ea typeface="ＭＳ Ｐゴシック" charset="0"/>
                <a:cs typeface="Arial" charset="0"/>
              </a:defRPr>
            </a:lvl1pPr>
            <a:lvl2pPr marL="739310" indent="-284350">
              <a:defRPr sz="2100" u="sng" baseline="-25000">
                <a:solidFill>
                  <a:schemeClr val="tx1"/>
                </a:solidFill>
                <a:latin typeface="Arial" charset="0"/>
                <a:ea typeface="Arial" charset="0"/>
                <a:cs typeface="Arial" charset="0"/>
              </a:defRPr>
            </a:lvl2pPr>
            <a:lvl3pPr marL="1137399" indent="-227480">
              <a:defRPr sz="2100" u="sng" baseline="-25000">
                <a:solidFill>
                  <a:schemeClr val="tx1"/>
                </a:solidFill>
                <a:latin typeface="Arial" charset="0"/>
                <a:ea typeface="Arial" charset="0"/>
                <a:cs typeface="Arial" charset="0"/>
              </a:defRPr>
            </a:lvl3pPr>
            <a:lvl4pPr marL="1592359" indent="-227480">
              <a:defRPr sz="2100" u="sng" baseline="-25000">
                <a:solidFill>
                  <a:schemeClr val="tx1"/>
                </a:solidFill>
                <a:latin typeface="Arial" charset="0"/>
                <a:ea typeface="Arial" charset="0"/>
                <a:cs typeface="Arial" charset="0"/>
              </a:defRPr>
            </a:lvl4pPr>
            <a:lvl5pPr marL="2047319" indent="-227480">
              <a:defRPr sz="2100" u="sng" baseline="-25000">
                <a:solidFill>
                  <a:schemeClr val="tx1"/>
                </a:solidFill>
                <a:latin typeface="Arial" charset="0"/>
                <a:ea typeface="Arial" charset="0"/>
                <a:cs typeface="Arial" charset="0"/>
              </a:defRPr>
            </a:lvl5pPr>
            <a:lvl6pPr marL="2502278" indent="-227480" eaLnBrk="0" fontAlgn="base" hangingPunct="0">
              <a:spcBef>
                <a:spcPct val="0"/>
              </a:spcBef>
              <a:spcAft>
                <a:spcPct val="0"/>
              </a:spcAft>
              <a:defRPr sz="2100" u="sng" baseline="-25000">
                <a:solidFill>
                  <a:schemeClr val="tx1"/>
                </a:solidFill>
                <a:latin typeface="Arial" charset="0"/>
                <a:ea typeface="Arial" charset="0"/>
                <a:cs typeface="Arial" charset="0"/>
              </a:defRPr>
            </a:lvl6pPr>
            <a:lvl7pPr marL="2957238" indent="-227480" eaLnBrk="0" fontAlgn="base" hangingPunct="0">
              <a:spcBef>
                <a:spcPct val="0"/>
              </a:spcBef>
              <a:spcAft>
                <a:spcPct val="0"/>
              </a:spcAft>
              <a:defRPr sz="2100" u="sng" baseline="-25000">
                <a:solidFill>
                  <a:schemeClr val="tx1"/>
                </a:solidFill>
                <a:latin typeface="Arial" charset="0"/>
                <a:ea typeface="Arial" charset="0"/>
                <a:cs typeface="Arial" charset="0"/>
              </a:defRPr>
            </a:lvl7pPr>
            <a:lvl8pPr marL="3412198" indent="-227480" eaLnBrk="0" fontAlgn="base" hangingPunct="0">
              <a:spcBef>
                <a:spcPct val="0"/>
              </a:spcBef>
              <a:spcAft>
                <a:spcPct val="0"/>
              </a:spcAft>
              <a:defRPr sz="2100" u="sng" baseline="-25000">
                <a:solidFill>
                  <a:schemeClr val="tx1"/>
                </a:solidFill>
                <a:latin typeface="Arial" charset="0"/>
                <a:ea typeface="Arial" charset="0"/>
                <a:cs typeface="Arial" charset="0"/>
              </a:defRPr>
            </a:lvl8pPr>
            <a:lvl9pPr marL="3867158" indent="-227480" eaLnBrk="0" fontAlgn="base" hangingPunct="0">
              <a:spcBef>
                <a:spcPct val="0"/>
              </a:spcBef>
              <a:spcAft>
                <a:spcPct val="0"/>
              </a:spcAft>
              <a:defRPr sz="2100" u="sng" baseline="-25000">
                <a:solidFill>
                  <a:schemeClr val="tx1"/>
                </a:solidFill>
                <a:latin typeface="Arial" charset="0"/>
                <a:ea typeface="Arial" charset="0"/>
                <a:cs typeface="Arial" charset="0"/>
              </a:defRPr>
            </a:lvl9pPr>
          </a:lstStyle>
          <a:p>
            <a:fld id="{9E17EB8E-BA7F-9D40-A42E-04F3F4AAA67E}" type="slidenum">
              <a:rPr lang="es-ES" sz="1200" u="none" baseline="0">
                <a:solidFill>
                  <a:prstClr val="black"/>
                </a:solidFill>
              </a:rPr>
              <a:pPr/>
              <a:t>8</a:t>
            </a:fld>
            <a:endParaRPr lang="es-ES" sz="1200" u="none" baseline="0">
              <a:solidFill>
                <a:prstClr val="black"/>
              </a:solidFill>
            </a:endParaRPr>
          </a:p>
        </p:txBody>
      </p:sp>
    </p:spTree>
    <p:extLst>
      <p:ext uri="{BB962C8B-B14F-4D97-AF65-F5344CB8AC3E}">
        <p14:creationId xmlns:p14="http://schemas.microsoft.com/office/powerpoint/2010/main" val="427979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9</a:t>
            </a:fld>
            <a:endParaRPr lang="es-AR" dirty="0">
              <a:solidFill>
                <a:prstClr val="black"/>
              </a:solidFill>
            </a:endParaRPr>
          </a:p>
        </p:txBody>
      </p:sp>
    </p:spTree>
    <p:extLst>
      <p:ext uri="{BB962C8B-B14F-4D97-AF65-F5344CB8AC3E}">
        <p14:creationId xmlns:p14="http://schemas.microsoft.com/office/powerpoint/2010/main" val="47207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s-AR" sz="1050" dirty="0"/>
          </a:p>
        </p:txBody>
      </p:sp>
      <p:sp>
        <p:nvSpPr>
          <p:cNvPr id="4" name="Slide Number Placeholder 3"/>
          <p:cNvSpPr>
            <a:spLocks noGrp="1"/>
          </p:cNvSpPr>
          <p:nvPr>
            <p:ph type="sldNum" sz="quarter" idx="10"/>
          </p:nvPr>
        </p:nvSpPr>
        <p:spPr/>
        <p:txBody>
          <a:bodyPr/>
          <a:lstStyle/>
          <a:p>
            <a:fld id="{C7E44904-0D78-4FA6-9E89-6A3ED51BF85A}" type="slidenum">
              <a:rPr lang="es-AR" smtClean="0">
                <a:solidFill>
                  <a:prstClr val="black"/>
                </a:solidFill>
              </a:rPr>
              <a:pPr/>
              <a:t>10</a:t>
            </a:fld>
            <a:endParaRPr lang="es-AR" dirty="0">
              <a:solidFill>
                <a:prstClr val="black"/>
              </a:solidFill>
            </a:endParaRPr>
          </a:p>
        </p:txBody>
      </p:sp>
    </p:spTree>
    <p:extLst>
      <p:ext uri="{BB962C8B-B14F-4D97-AF65-F5344CB8AC3E}">
        <p14:creationId xmlns:p14="http://schemas.microsoft.com/office/powerpoint/2010/main" val="4284382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4143" y="704126"/>
            <a:ext cx="10092611" cy="473992"/>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11031461" y="704111"/>
            <a:ext cx="2347118" cy="284394"/>
          </a:xfrm>
          <a:prstGeom prst="rect">
            <a:avLst/>
          </a:prstGeom>
        </p:spPr>
        <p:txBody>
          <a:bodyPr lIns="0" tIns="0" rIns="0" bIns="0">
            <a:noAutofit/>
          </a:bodyPr>
          <a:lstStyle>
            <a:lvl1pPr algn="r">
              <a:defRPr sz="1200"/>
            </a:lvl1pPr>
          </a:lstStyle>
          <a:p>
            <a:endParaRPr lang="en-US" dirty="0">
              <a:solidFill>
                <a:prstClr val="black">
                  <a:tint val="75000"/>
                </a:prstClr>
              </a:solidFill>
            </a:endParaRPr>
          </a:p>
        </p:txBody>
      </p:sp>
      <p:sp>
        <p:nvSpPr>
          <p:cNvPr id="4" name="Footer Placeholder 3 Copyright"/>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p:nvPicPr>
        <p:blipFill>
          <a:blip r:embed="rId2" cstate="print"/>
          <a:stretch>
            <a:fillRect/>
          </a:stretch>
        </p:blipFill>
        <p:spPr>
          <a:xfrm>
            <a:off x="9052060" y="9541703"/>
            <a:ext cx="4655119" cy="899696"/>
          </a:xfrm>
          <a:prstGeom prst="rect">
            <a:avLst/>
          </a:prstGeom>
        </p:spPr>
      </p:pic>
      <p:sp>
        <p:nvSpPr>
          <p:cNvPr id="9" name="Text Placeholder 2"/>
          <p:cNvSpPr>
            <a:spLocks noGrp="1"/>
          </p:cNvSpPr>
          <p:nvPr>
            <p:ph idx="1" hasCustomPrompt="1"/>
          </p:nvPr>
        </p:nvSpPr>
        <p:spPr>
          <a:xfrm>
            <a:off x="704143" y="1239246"/>
            <a:ext cx="10092611" cy="426591"/>
          </a:xfrm>
          <a:prstGeom prst="rect">
            <a:avLst/>
          </a:prstGeom>
        </p:spPr>
        <p:txBody>
          <a:bodyPr vert="horz" wrap="square" lIns="0" tIns="0" rIns="0" bIns="0" rtlCol="0">
            <a:noAutofit/>
          </a:bodyPr>
          <a:lstStyle>
            <a:lvl1pPr>
              <a:defRPr sz="1800" b="0"/>
            </a:lvl1pPr>
          </a:lstStyle>
          <a:p>
            <a:pPr lvl="0"/>
            <a:r>
              <a:rPr lang="en-US" dirty="0" smtClean="0"/>
              <a:t>Click to edit Master text styles</a:t>
            </a:r>
            <a:endParaRPr lang="en-US" dirty="0"/>
          </a:p>
        </p:txBody>
      </p:sp>
      <p:sp>
        <p:nvSpPr>
          <p:cNvPr id="11" name="Freeform 5"/>
          <p:cNvSpPr>
            <a:spLocks/>
          </p:cNvSpPr>
          <p:nvPr/>
        </p:nvSpPr>
        <p:spPr bwMode="auto">
          <a:xfrm>
            <a:off x="3100167" y="2344595"/>
            <a:ext cx="6557263" cy="545195"/>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2" name="Freeform 6"/>
          <p:cNvSpPr>
            <a:spLocks/>
          </p:cNvSpPr>
          <p:nvPr/>
        </p:nvSpPr>
        <p:spPr bwMode="auto">
          <a:xfrm>
            <a:off x="704140" y="4640277"/>
            <a:ext cx="2481590" cy="4332227"/>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3" name="Freeform 7"/>
          <p:cNvSpPr>
            <a:spLocks/>
          </p:cNvSpPr>
          <p:nvPr/>
        </p:nvSpPr>
        <p:spPr bwMode="auto">
          <a:xfrm>
            <a:off x="4723581" y="8505544"/>
            <a:ext cx="1655209" cy="466962"/>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4" name="Freeform 8"/>
          <p:cNvSpPr>
            <a:spLocks/>
          </p:cNvSpPr>
          <p:nvPr/>
        </p:nvSpPr>
        <p:spPr bwMode="auto">
          <a:xfrm>
            <a:off x="8840819" y="6292982"/>
            <a:ext cx="1655209" cy="2679527"/>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5" name="Freeform 9"/>
          <p:cNvSpPr>
            <a:spLocks/>
          </p:cNvSpPr>
          <p:nvPr/>
        </p:nvSpPr>
        <p:spPr bwMode="auto">
          <a:xfrm>
            <a:off x="6376355" y="5725779"/>
            <a:ext cx="819046" cy="552530"/>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6" name="Freeform 10"/>
          <p:cNvSpPr>
            <a:spLocks/>
          </p:cNvSpPr>
          <p:nvPr/>
        </p:nvSpPr>
        <p:spPr bwMode="auto">
          <a:xfrm>
            <a:off x="11293066" y="4613387"/>
            <a:ext cx="831270" cy="1144178"/>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7" name="Freeform 11"/>
          <p:cNvSpPr>
            <a:spLocks/>
          </p:cNvSpPr>
          <p:nvPr/>
        </p:nvSpPr>
        <p:spPr bwMode="auto">
          <a:xfrm>
            <a:off x="12153678" y="2344595"/>
            <a:ext cx="1242016" cy="545195"/>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Tree>
    <p:extLst>
      <p:ext uri="{BB962C8B-B14F-4D97-AF65-F5344CB8AC3E}">
        <p14:creationId xmlns:p14="http://schemas.microsoft.com/office/powerpoint/2010/main" val="350155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9" name="Text Placeholder 12"/>
          <p:cNvSpPr>
            <a:spLocks noGrp="1"/>
          </p:cNvSpPr>
          <p:nvPr>
            <p:ph type="body" sz="quarter" idx="13" hasCustomPrompt="1"/>
          </p:nvPr>
        </p:nvSpPr>
        <p:spPr>
          <a:xfrm>
            <a:off x="704136" y="1232418"/>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sp>
        <p:nvSpPr>
          <p:cNvPr id="8" name="Content Placeholder 2"/>
          <p:cNvSpPr>
            <a:spLocks noGrp="1"/>
          </p:cNvSpPr>
          <p:nvPr>
            <p:ph idx="1"/>
          </p:nvPr>
        </p:nvSpPr>
        <p:spPr>
          <a:xfrm>
            <a:off x="704136" y="2347031"/>
            <a:ext cx="12674442" cy="7041092"/>
          </a:xfrm>
        </p:spPr>
        <p:txBody>
          <a:bodyPr/>
          <a:lstStyle>
            <a:lvl3pPr marL="239289" indent="-239289">
              <a:buFont typeface="+mj-lt"/>
              <a:buAutoNum type="arabicPeriod"/>
              <a:defRPr/>
            </a:lvl3pPr>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stretch>
            <a:fillRect/>
          </a:stretch>
        </p:blipFill>
        <p:spPr>
          <a:xfrm>
            <a:off x="10280730" y="9702643"/>
            <a:ext cx="2745787" cy="535057"/>
          </a:xfrm>
          <a:prstGeom prst="rect">
            <a:avLst/>
          </a:prstGeom>
        </p:spPr>
      </p:pic>
      <p:sp>
        <p:nvSpPr>
          <p:cNvPr id="12"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8160716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latin typeface="Arial"/>
              </a:rPr>
              <a:pPr/>
              <a:t>‹Nº›</a:t>
            </a:fld>
            <a:endParaRPr lang="en-US" dirty="0">
              <a:solidFill>
                <a:prstClr val="black">
                  <a:tint val="75000"/>
                </a:prstClr>
              </a:solidFill>
              <a:latin typeface="Arial"/>
            </a:endParaRPr>
          </a:p>
        </p:txBody>
      </p:sp>
      <p:sp>
        <p:nvSpPr>
          <p:cNvPr id="8" name="Text Placeholder 12"/>
          <p:cNvSpPr>
            <a:spLocks noGrp="1"/>
          </p:cNvSpPr>
          <p:nvPr>
            <p:ph type="body" sz="quarter" idx="13" hasCustomPrompt="1"/>
          </p:nvPr>
        </p:nvSpPr>
        <p:spPr>
          <a:xfrm>
            <a:off x="704136" y="1232417"/>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704136" y="2347031"/>
            <a:ext cx="12674442" cy="7041092"/>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stretch>
            <a:fillRect/>
          </a:stretch>
        </p:blipFill>
        <p:spPr>
          <a:xfrm>
            <a:off x="10280730" y="9702642"/>
            <a:ext cx="2745787" cy="535057"/>
          </a:xfrm>
          <a:prstGeom prst="rect">
            <a:avLst/>
          </a:prstGeom>
        </p:spPr>
      </p:pic>
      <p:sp>
        <p:nvSpPr>
          <p:cNvPr id="9"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latin typeface="Arial"/>
            </a:endParaRPr>
          </a:p>
        </p:txBody>
      </p:sp>
    </p:spTree>
    <p:extLst>
      <p:ext uri="{BB962C8B-B14F-4D97-AF65-F5344CB8AC3E}">
        <p14:creationId xmlns:p14="http://schemas.microsoft.com/office/powerpoint/2010/main" val="36198148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latin typeface="Arial"/>
              </a:rPr>
              <a:pPr/>
              <a:t>‹Nº›</a:t>
            </a:fld>
            <a:endParaRPr lang="en-US" dirty="0">
              <a:solidFill>
                <a:prstClr val="black">
                  <a:tint val="75000"/>
                </a:prstClr>
              </a:solidFill>
              <a:latin typeface="Arial"/>
            </a:endParaRPr>
          </a:p>
        </p:txBody>
      </p:sp>
      <p:sp>
        <p:nvSpPr>
          <p:cNvPr id="9" name="Text Placeholder 12"/>
          <p:cNvSpPr>
            <a:spLocks noGrp="1"/>
          </p:cNvSpPr>
          <p:nvPr>
            <p:ph type="body" sz="quarter" idx="13" hasCustomPrompt="1"/>
          </p:nvPr>
        </p:nvSpPr>
        <p:spPr>
          <a:xfrm>
            <a:off x="704136" y="1232417"/>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sp>
        <p:nvSpPr>
          <p:cNvPr id="8" name="Content Placeholder 2"/>
          <p:cNvSpPr>
            <a:spLocks noGrp="1"/>
          </p:cNvSpPr>
          <p:nvPr>
            <p:ph idx="1"/>
          </p:nvPr>
        </p:nvSpPr>
        <p:spPr>
          <a:xfrm>
            <a:off x="704136" y="2347031"/>
            <a:ext cx="12674442" cy="7041092"/>
          </a:xfrm>
        </p:spPr>
        <p:txBody>
          <a:bodyPr/>
          <a:lstStyle>
            <a:lvl3pPr marL="239308" indent="-239308">
              <a:buFont typeface="+mj-lt"/>
              <a:buAutoNum type="arabicPeriod"/>
              <a:defRPr/>
            </a:lvl3pPr>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stretch>
            <a:fillRect/>
          </a:stretch>
        </p:blipFill>
        <p:spPr>
          <a:xfrm>
            <a:off x="10280730" y="9702642"/>
            <a:ext cx="2745787" cy="535057"/>
          </a:xfrm>
          <a:prstGeom prst="rect">
            <a:avLst/>
          </a:prstGeom>
        </p:spPr>
      </p:pic>
      <p:sp>
        <p:nvSpPr>
          <p:cNvPr id="12"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latin typeface="Arial"/>
            </a:endParaRPr>
          </a:p>
        </p:txBody>
      </p:sp>
    </p:spTree>
    <p:extLst>
      <p:ext uri="{BB962C8B-B14F-4D97-AF65-F5344CB8AC3E}">
        <p14:creationId xmlns:p14="http://schemas.microsoft.com/office/powerpoint/2010/main" val="5496025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B4AACC7-7583-42F0-8E5A-2B3CB5EB09F3}" type="slidenum">
              <a:rPr lang="en-US" smtClean="0">
                <a:solidFill>
                  <a:prstClr val="black">
                    <a:tint val="75000"/>
                  </a:prstClr>
                </a:solidFill>
                <a:latin typeface="Arial"/>
              </a:rPr>
              <a:pPr/>
              <a:t>‹Nº›</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704136" y="2347031"/>
            <a:ext cx="7510779" cy="7041092"/>
          </a:xfrm>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8449628" y="1877626"/>
            <a:ext cx="4928950" cy="6219632"/>
          </a:xfrm>
          <a:solidFill>
            <a:srgbClr val="D8D7DF"/>
          </a:solidFill>
        </p:spPr>
        <p:txBody>
          <a:bodyPr/>
          <a:lstStyle/>
          <a:p>
            <a:pPr lvl="0"/>
            <a:r>
              <a:rPr lang="en-US" smtClean="0"/>
              <a:t>Click to edit Master text styles</a:t>
            </a:r>
          </a:p>
        </p:txBody>
      </p:sp>
      <p:sp>
        <p:nvSpPr>
          <p:cNvPr id="14" name="Text Placeholder 13"/>
          <p:cNvSpPr>
            <a:spLocks noGrp="1"/>
          </p:cNvSpPr>
          <p:nvPr>
            <p:ph type="body" sz="quarter" idx="17"/>
          </p:nvPr>
        </p:nvSpPr>
        <p:spPr>
          <a:xfrm>
            <a:off x="8919054" y="2347032"/>
            <a:ext cx="3990102" cy="5280820"/>
          </a:xfrm>
        </p:spPr>
        <p:txBody>
          <a:bodyPr/>
          <a:lstStyle>
            <a:lvl1pPr>
              <a:spcBef>
                <a:spcPts val="0"/>
              </a:spcBef>
              <a:spcAft>
                <a:spcPts val="1026"/>
              </a:spcAft>
              <a:defRPr baseline="0">
                <a:solidFill>
                  <a:schemeClr val="accent1"/>
                </a:solidFill>
                <a:latin typeface="Arial" pitchFamily="34" charset="0"/>
              </a:defRPr>
            </a:lvl1pPr>
            <a:lvl2pPr>
              <a:spcAft>
                <a:spcPts val="410"/>
              </a:spcAft>
              <a:defRPr sz="1200"/>
            </a:lvl2pPr>
          </a:lstStyle>
          <a:p>
            <a:pPr lvl="0"/>
            <a:r>
              <a:rPr lang="en-US" smtClean="0"/>
              <a:t>Click to edit Master text styles</a:t>
            </a:r>
          </a:p>
          <a:p>
            <a:pPr lvl="1"/>
            <a:r>
              <a:rPr lang="en-US" smtClean="0"/>
              <a:t>Second level</a:t>
            </a:r>
          </a:p>
        </p:txBody>
      </p:sp>
      <p:sp>
        <p:nvSpPr>
          <p:cNvPr id="11" name="Text Placeholder 12"/>
          <p:cNvSpPr>
            <a:spLocks noGrp="1"/>
          </p:cNvSpPr>
          <p:nvPr>
            <p:ph type="body" sz="quarter" idx="18" hasCustomPrompt="1"/>
          </p:nvPr>
        </p:nvSpPr>
        <p:spPr>
          <a:xfrm>
            <a:off x="704136" y="1232417"/>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9" name="Straight Connector 8"/>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stretch>
            <a:fillRect/>
          </a:stretch>
        </p:blipFill>
        <p:spPr>
          <a:xfrm>
            <a:off x="10280730" y="9702642"/>
            <a:ext cx="2745787" cy="535057"/>
          </a:xfrm>
          <a:prstGeom prst="rect">
            <a:avLst/>
          </a:prstGeom>
        </p:spPr>
      </p:pic>
      <p:sp>
        <p:nvSpPr>
          <p:cNvPr id="13"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latin typeface="Arial"/>
            </a:endParaRPr>
          </a:p>
        </p:txBody>
      </p:sp>
    </p:spTree>
    <p:extLst>
      <p:ext uri="{BB962C8B-B14F-4D97-AF65-F5344CB8AC3E}">
        <p14:creationId xmlns:p14="http://schemas.microsoft.com/office/powerpoint/2010/main" val="32427509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B4AACC7-7583-42F0-8E5A-2B3CB5EB09F3}" type="slidenum">
              <a:rPr lang="en-US" smtClean="0">
                <a:solidFill>
                  <a:prstClr val="black">
                    <a:tint val="75000"/>
                  </a:prstClr>
                </a:solidFill>
                <a:latin typeface="Arial"/>
              </a:rPr>
              <a:pPr/>
              <a:t>‹Nº›</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704142" y="2347031"/>
            <a:ext cx="6102509" cy="7041092"/>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7158713" y="2347031"/>
            <a:ext cx="6219864" cy="70410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2"/>
          <p:cNvSpPr>
            <a:spLocks noGrp="1"/>
          </p:cNvSpPr>
          <p:nvPr>
            <p:ph type="body" sz="quarter" idx="15" hasCustomPrompt="1"/>
          </p:nvPr>
        </p:nvSpPr>
        <p:spPr>
          <a:xfrm>
            <a:off x="704136" y="1232417"/>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8" name="Straight Connector 7"/>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stretch>
            <a:fillRect/>
          </a:stretch>
        </p:blipFill>
        <p:spPr>
          <a:xfrm>
            <a:off x="10280730" y="9702642"/>
            <a:ext cx="2745787" cy="535057"/>
          </a:xfrm>
          <a:prstGeom prst="rect">
            <a:avLst/>
          </a:prstGeom>
        </p:spPr>
      </p:pic>
      <p:sp>
        <p:nvSpPr>
          <p:cNvPr id="12"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latin typeface="Arial"/>
            </a:endParaRPr>
          </a:p>
        </p:txBody>
      </p:sp>
    </p:spTree>
    <p:extLst>
      <p:ext uri="{BB962C8B-B14F-4D97-AF65-F5344CB8AC3E}">
        <p14:creationId xmlns:p14="http://schemas.microsoft.com/office/powerpoint/2010/main" val="12962040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B4AACC7-7583-42F0-8E5A-2B3CB5EB09F3}" type="slidenum">
              <a:rPr lang="en-US" smtClean="0">
                <a:solidFill>
                  <a:prstClr val="black">
                    <a:tint val="75000"/>
                  </a:prstClr>
                </a:solidFill>
                <a:latin typeface="Arial"/>
              </a:rPr>
              <a:pPr/>
              <a:t>‹Nº›</a:t>
            </a:fld>
            <a:endParaRPr lang="en-US" dirty="0">
              <a:solidFill>
                <a:prstClr val="black">
                  <a:tint val="75000"/>
                </a:prstClr>
              </a:solidFill>
              <a:latin typeface="Arial"/>
            </a:endParaRPr>
          </a:p>
        </p:txBody>
      </p:sp>
      <p:sp>
        <p:nvSpPr>
          <p:cNvPr id="8" name="Text Placeholder 7"/>
          <p:cNvSpPr>
            <a:spLocks noGrp="1"/>
          </p:cNvSpPr>
          <p:nvPr>
            <p:ph type="body" sz="quarter" idx="16" hasCustomPrompt="1"/>
          </p:nvPr>
        </p:nvSpPr>
        <p:spPr>
          <a:xfrm>
            <a:off x="704136" y="2347031"/>
            <a:ext cx="12674442" cy="7041092"/>
          </a:xfrm>
        </p:spPr>
        <p:txBody>
          <a:bodyPr/>
          <a:lstStyle>
            <a:lvl1pPr>
              <a:lnSpc>
                <a:spcPts val="4514"/>
              </a:lnSpc>
              <a:spcBef>
                <a:spcPts val="0"/>
              </a:spcBef>
              <a:spcAft>
                <a:spcPts val="0"/>
              </a:spcAft>
              <a:defRPr sz="4100" b="0" i="0" baseline="0"/>
            </a:lvl1pPr>
          </a:lstStyle>
          <a:p>
            <a:pPr lvl="0"/>
            <a:r>
              <a:rPr lang="en-US" dirty="0" smtClean="0"/>
              <a:t>“Click to edit Master text styles</a:t>
            </a:r>
          </a:p>
        </p:txBody>
      </p:sp>
      <p:sp>
        <p:nvSpPr>
          <p:cNvPr id="9" name="Text Placeholder 12"/>
          <p:cNvSpPr>
            <a:spLocks noGrp="1"/>
          </p:cNvSpPr>
          <p:nvPr>
            <p:ph type="body" sz="quarter" idx="13" hasCustomPrompt="1"/>
          </p:nvPr>
        </p:nvSpPr>
        <p:spPr>
          <a:xfrm>
            <a:off x="704136" y="1232417"/>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7" name="Straight Connector 6"/>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stretch>
            <a:fillRect/>
          </a:stretch>
        </p:blipFill>
        <p:spPr>
          <a:xfrm>
            <a:off x="10280730" y="9702642"/>
            <a:ext cx="2745787" cy="535057"/>
          </a:xfrm>
          <a:prstGeom prst="rect">
            <a:avLst/>
          </a:prstGeom>
        </p:spPr>
      </p:pic>
      <p:sp>
        <p:nvSpPr>
          <p:cNvPr id="11"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latin typeface="Arial"/>
            </a:endParaRPr>
          </a:p>
        </p:txBody>
      </p:sp>
    </p:spTree>
    <p:extLst>
      <p:ext uri="{BB962C8B-B14F-4D97-AF65-F5344CB8AC3E}">
        <p14:creationId xmlns:p14="http://schemas.microsoft.com/office/powerpoint/2010/main" val="30854471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B4AACC7-7583-42F0-8E5A-2B3CB5EB09F3}" type="slidenum">
              <a:rPr lang="en-US" smtClean="0">
                <a:solidFill>
                  <a:prstClr val="black">
                    <a:tint val="75000"/>
                  </a:prstClr>
                </a:solidFill>
                <a:latin typeface="Arial"/>
              </a:rPr>
              <a:pPr/>
              <a:t>‹Nº›</a:t>
            </a:fld>
            <a:endParaRPr lang="en-US" dirty="0">
              <a:solidFill>
                <a:prstClr val="black">
                  <a:tint val="75000"/>
                </a:prstClr>
              </a:solidFill>
              <a:latin typeface="Arial"/>
            </a:endParaRPr>
          </a:p>
        </p:txBody>
      </p:sp>
      <p:sp>
        <p:nvSpPr>
          <p:cNvPr id="7" name="Text Placeholder 12"/>
          <p:cNvSpPr>
            <a:spLocks noGrp="1"/>
          </p:cNvSpPr>
          <p:nvPr>
            <p:ph type="body" sz="quarter" idx="13" hasCustomPrompt="1"/>
          </p:nvPr>
        </p:nvSpPr>
        <p:spPr>
          <a:xfrm>
            <a:off x="704136" y="1232417"/>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6" name="Straight Connector 5"/>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stretch>
            <a:fillRect/>
          </a:stretch>
        </p:blipFill>
        <p:spPr>
          <a:xfrm>
            <a:off x="10280730" y="9702642"/>
            <a:ext cx="2745787" cy="535057"/>
          </a:xfrm>
          <a:prstGeom prst="rect">
            <a:avLst/>
          </a:prstGeom>
        </p:spPr>
      </p:pic>
      <p:sp>
        <p:nvSpPr>
          <p:cNvPr id="9"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latin typeface="Arial"/>
            </a:endParaRPr>
          </a:p>
        </p:txBody>
      </p:sp>
    </p:spTree>
    <p:extLst>
      <p:ext uri="{BB962C8B-B14F-4D97-AF65-F5344CB8AC3E}">
        <p14:creationId xmlns:p14="http://schemas.microsoft.com/office/powerpoint/2010/main" val="39473373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4AACC7-7583-42F0-8E5A-2B3CB5EB09F3}" type="slidenum">
              <a:rPr lang="en-US" smtClean="0">
                <a:solidFill>
                  <a:prstClr val="black"/>
                </a:solidFill>
                <a:latin typeface="Arial"/>
              </a:rPr>
              <a:pPr/>
              <a:t>‹Nº›</a:t>
            </a:fld>
            <a:endParaRPr lang="en-US" dirty="0">
              <a:solidFill>
                <a:prstClr val="black"/>
              </a:solidFill>
              <a:latin typeface="Arial"/>
            </a:endParaRPr>
          </a:p>
        </p:txBody>
      </p:sp>
      <p:cxnSp>
        <p:nvCxnSpPr>
          <p:cNvPr id="5" name="Straight Connector 4"/>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stretch>
            <a:fillRect/>
          </a:stretch>
        </p:blipFill>
        <p:spPr>
          <a:xfrm>
            <a:off x="10280730" y="9702642"/>
            <a:ext cx="2745787" cy="535057"/>
          </a:xfrm>
          <a:prstGeom prst="rect">
            <a:avLst/>
          </a:prstGeom>
        </p:spPr>
      </p:pic>
      <p:sp>
        <p:nvSpPr>
          <p:cNvPr id="7"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latin typeface="Arial"/>
            </a:endParaRPr>
          </a:p>
        </p:txBody>
      </p:sp>
    </p:spTree>
    <p:extLst>
      <p:ext uri="{BB962C8B-B14F-4D97-AF65-F5344CB8AC3E}">
        <p14:creationId xmlns:p14="http://schemas.microsoft.com/office/powerpoint/2010/main" val="135456363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Image title grou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52073" y="352055"/>
            <a:ext cx="8886191" cy="3520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91" rIns="91377" bIns="45691" rtlCol="0" anchor="ctr"/>
          <a:lstStyle/>
          <a:p>
            <a:pPr algn="ctr" defTabSz="1558042"/>
            <a:endParaRPr lang="en-US" sz="4900">
              <a:solidFill>
                <a:prstClr val="white"/>
              </a:solidFill>
              <a:latin typeface="Arial"/>
            </a:endParaRPr>
          </a:p>
        </p:txBody>
      </p:sp>
      <p:sp>
        <p:nvSpPr>
          <p:cNvPr id="2" name="Title 1"/>
          <p:cNvSpPr>
            <a:spLocks noGrp="1"/>
          </p:cNvSpPr>
          <p:nvPr>
            <p:ph type="title" hasCustomPrompt="1"/>
          </p:nvPr>
        </p:nvSpPr>
        <p:spPr>
          <a:xfrm>
            <a:off x="704136" y="704114"/>
            <a:ext cx="8097560" cy="943507"/>
          </a:xfrm>
        </p:spPr>
        <p:txBody>
          <a:bodyPr>
            <a:noAutofit/>
          </a:bodyPr>
          <a:lstStyle>
            <a:lvl1pPr>
              <a:lnSpc>
                <a:spcPts val="3542"/>
              </a:lnSpc>
              <a:defRPr baseline="0"/>
            </a:lvl1pPr>
          </a:lstStyle>
          <a:p>
            <a:r>
              <a:rPr lang="en-US" dirty="0" smtClean="0"/>
              <a:t>Click to edit title</a:t>
            </a:r>
            <a:br>
              <a:rPr lang="en-US" dirty="0" smtClean="0"/>
            </a:br>
            <a:r>
              <a:rPr lang="en-US" dirty="0" smtClean="0"/>
              <a:t>second line if needed </a:t>
            </a:r>
            <a:endParaRPr lang="en-US" dirty="0"/>
          </a:p>
        </p:txBody>
      </p:sp>
      <p:sp>
        <p:nvSpPr>
          <p:cNvPr id="22" name="Text Placeholder 21"/>
          <p:cNvSpPr>
            <a:spLocks noGrp="1"/>
          </p:cNvSpPr>
          <p:nvPr>
            <p:ph type="body" sz="quarter" idx="15" hasCustomPrompt="1"/>
          </p:nvPr>
        </p:nvSpPr>
        <p:spPr>
          <a:xfrm>
            <a:off x="704136" y="1689867"/>
            <a:ext cx="8097560" cy="774521"/>
          </a:xfrm>
        </p:spPr>
        <p:txBody>
          <a:bodyPr/>
          <a:lstStyle>
            <a:lvl1pPr>
              <a:lnSpc>
                <a:spcPts val="3079"/>
              </a:lnSpc>
              <a:spcAft>
                <a:spcPts val="0"/>
              </a:spcAft>
              <a:defRPr sz="2600" b="0" baseline="0"/>
            </a:lvl1pPr>
          </a:lstStyle>
          <a:p>
            <a:pPr lvl="0"/>
            <a:r>
              <a:rPr lang="en-US" dirty="0" smtClean="0"/>
              <a:t>Click to add subhead</a:t>
            </a:r>
          </a:p>
        </p:txBody>
      </p:sp>
      <p:sp>
        <p:nvSpPr>
          <p:cNvPr id="24" name="Text Placeholder 23"/>
          <p:cNvSpPr>
            <a:spLocks noGrp="1"/>
          </p:cNvSpPr>
          <p:nvPr>
            <p:ph type="body" sz="quarter" idx="16" hasCustomPrompt="1"/>
          </p:nvPr>
        </p:nvSpPr>
        <p:spPr>
          <a:xfrm>
            <a:off x="704137" y="3403009"/>
            <a:ext cx="3098197" cy="417477"/>
          </a:xfrm>
        </p:spPr>
        <p:txBody>
          <a:bodyPr/>
          <a:lstStyle>
            <a:lvl1pPr>
              <a:defRPr sz="1800" b="0" baseline="0"/>
            </a:lvl1pPr>
          </a:lstStyle>
          <a:p>
            <a:pPr lvl="0"/>
            <a:r>
              <a:rPr lang="en-US" dirty="0" smtClean="0"/>
              <a:t>Insert date</a:t>
            </a:r>
            <a:endParaRPr lang="en-US" dirty="0"/>
          </a:p>
        </p:txBody>
      </p:sp>
      <p:sp>
        <p:nvSpPr>
          <p:cNvPr id="26" name="Text Placeholder 25"/>
          <p:cNvSpPr>
            <a:spLocks noGrp="1"/>
          </p:cNvSpPr>
          <p:nvPr>
            <p:ph type="body" sz="quarter" idx="17" hasCustomPrompt="1"/>
          </p:nvPr>
        </p:nvSpPr>
        <p:spPr>
          <a:xfrm>
            <a:off x="704136" y="2547939"/>
            <a:ext cx="8097560" cy="812200"/>
          </a:xfrm>
        </p:spPr>
        <p:txBody>
          <a:bodyPr/>
          <a:lstStyle>
            <a:lvl1pPr>
              <a:lnSpc>
                <a:spcPts val="2772"/>
              </a:lnSpc>
              <a:spcAft>
                <a:spcPts val="0"/>
              </a:spcAft>
              <a:defRPr b="0"/>
            </a:lvl1pPr>
          </a:lstStyle>
          <a:p>
            <a:pPr lvl="0"/>
            <a:r>
              <a:rPr lang="en-US" dirty="0" smtClean="0"/>
              <a:t>Click to add text</a:t>
            </a:r>
          </a:p>
        </p:txBody>
      </p:sp>
      <p:sp>
        <p:nvSpPr>
          <p:cNvPr id="10" name="Rectangle 9"/>
          <p:cNvSpPr/>
          <p:nvPr userDrawn="1"/>
        </p:nvSpPr>
        <p:spPr>
          <a:xfrm>
            <a:off x="0" y="9672237"/>
            <a:ext cx="14082713" cy="889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91" rIns="91377" bIns="45691" rtlCol="0" anchor="ctr"/>
          <a:lstStyle/>
          <a:p>
            <a:pPr algn="ctr" defTabSz="1558042"/>
            <a:endParaRPr lang="en-GB" sz="4900">
              <a:solidFill>
                <a:prstClr val="white"/>
              </a:solidFill>
              <a:latin typeface="Arial"/>
            </a:endParaRPr>
          </a:p>
        </p:txBody>
      </p:sp>
      <p:sp>
        <p:nvSpPr>
          <p:cNvPr id="11" name="Footer Placeholder 3 Copyright"/>
          <p:cNvSpPr>
            <a:spLocks noGrp="1"/>
          </p:cNvSpPr>
          <p:nvPr>
            <p:ph type="ftr" sz="quarter" idx="11"/>
          </p:nvPr>
        </p:nvSpPr>
        <p:spPr>
          <a:xfrm>
            <a:off x="704136" y="9857531"/>
            <a:ext cx="8128444" cy="76944"/>
          </a:xfrm>
        </p:spPr>
        <p:txBody>
          <a:bodyPr/>
          <a:lstStyle/>
          <a:p>
            <a:endParaRPr lang="en-US" dirty="0">
              <a:solidFill>
                <a:prstClr val="black"/>
              </a:solidFill>
              <a:latin typeface="Arial"/>
            </a:endParaRPr>
          </a:p>
        </p:txBody>
      </p:sp>
      <p:pic>
        <p:nvPicPr>
          <p:cNvPr id="13" name="Picture 12"/>
          <p:cNvPicPr>
            <a:picLocks noChangeAspect="1"/>
          </p:cNvPicPr>
          <p:nvPr userDrawn="1"/>
        </p:nvPicPr>
        <p:blipFill>
          <a:blip r:embed="rId3" cstate="print"/>
          <a:stretch>
            <a:fillRect/>
          </a:stretch>
        </p:blipFill>
        <p:spPr>
          <a:xfrm>
            <a:off x="9052060" y="9541702"/>
            <a:ext cx="4655119" cy="899696"/>
          </a:xfrm>
          <a:prstGeom prst="rect">
            <a:avLst/>
          </a:prstGeom>
        </p:spPr>
      </p:pic>
    </p:spTree>
    <p:extLst>
      <p:ext uri="{BB962C8B-B14F-4D97-AF65-F5344CB8AC3E}">
        <p14:creationId xmlns:p14="http://schemas.microsoft.com/office/powerpoint/2010/main" val="7773150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056204" y="3280959"/>
            <a:ext cx="11970306" cy="2263907"/>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2112407" y="5984933"/>
            <a:ext cx="9857899" cy="2699086"/>
          </a:xfrm>
        </p:spPr>
        <p:txBody>
          <a:bodyPr/>
          <a:lstStyle>
            <a:lvl1pPr marL="0" indent="0" algn="ctr">
              <a:buNone/>
              <a:defRPr>
                <a:solidFill>
                  <a:schemeClr val="tx1">
                    <a:tint val="75000"/>
                  </a:schemeClr>
                </a:solidFill>
              </a:defRPr>
            </a:lvl1pPr>
            <a:lvl2pPr marL="703690" indent="0" algn="ctr">
              <a:buNone/>
              <a:defRPr>
                <a:solidFill>
                  <a:schemeClr val="tx1">
                    <a:tint val="75000"/>
                  </a:schemeClr>
                </a:solidFill>
              </a:defRPr>
            </a:lvl2pPr>
            <a:lvl3pPr marL="1407380" indent="0" algn="ctr">
              <a:buNone/>
              <a:defRPr>
                <a:solidFill>
                  <a:schemeClr val="tx1">
                    <a:tint val="75000"/>
                  </a:schemeClr>
                </a:solidFill>
              </a:defRPr>
            </a:lvl3pPr>
            <a:lvl4pPr marL="2111071" indent="0" algn="ctr">
              <a:buNone/>
              <a:defRPr>
                <a:solidFill>
                  <a:schemeClr val="tx1">
                    <a:tint val="75000"/>
                  </a:schemeClr>
                </a:solidFill>
              </a:defRPr>
            </a:lvl4pPr>
            <a:lvl5pPr marL="2814761" indent="0" algn="ctr">
              <a:buNone/>
              <a:defRPr>
                <a:solidFill>
                  <a:schemeClr val="tx1">
                    <a:tint val="75000"/>
                  </a:schemeClr>
                </a:solidFill>
              </a:defRPr>
            </a:lvl5pPr>
            <a:lvl6pPr marL="3518450" indent="0" algn="ctr">
              <a:buNone/>
              <a:defRPr>
                <a:solidFill>
                  <a:schemeClr val="tx1">
                    <a:tint val="75000"/>
                  </a:schemeClr>
                </a:solidFill>
              </a:defRPr>
            </a:lvl6pPr>
            <a:lvl7pPr marL="4222141" indent="0" algn="ctr">
              <a:buNone/>
              <a:defRPr>
                <a:solidFill>
                  <a:schemeClr val="tx1">
                    <a:tint val="75000"/>
                  </a:schemeClr>
                </a:solidFill>
              </a:defRPr>
            </a:lvl7pPr>
            <a:lvl8pPr marL="4925831" indent="0" algn="ctr">
              <a:buNone/>
              <a:defRPr>
                <a:solidFill>
                  <a:schemeClr val="tx1">
                    <a:tint val="75000"/>
                  </a:schemeClr>
                </a:solidFill>
              </a:defRPr>
            </a:lvl8pPr>
            <a:lvl9pPr marL="562952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D2F75E06-6BA2-A04E-BAF8-3E7A422827A7}" type="slidenum">
              <a:rPr lang="es-ES"/>
              <a:pPr/>
              <a:t>‹Nº›</a:t>
            </a:fld>
            <a:endParaRPr lang="es-ES"/>
          </a:p>
        </p:txBody>
      </p:sp>
    </p:spTree>
    <p:extLst>
      <p:ext uri="{BB962C8B-B14F-4D97-AF65-F5344CB8AC3E}">
        <p14:creationId xmlns:p14="http://schemas.microsoft.com/office/powerpoint/2010/main" val="28808662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350070D7-04CB-A348-8B41-156993782AD1}" type="slidenum">
              <a:rPr lang="es-ES"/>
              <a:pPr/>
              <a:t>‹Nº›</a:t>
            </a:fld>
            <a:endParaRPr lang="es-ES"/>
          </a:p>
        </p:txBody>
      </p:sp>
    </p:spTree>
    <p:extLst>
      <p:ext uri="{BB962C8B-B14F-4D97-AF65-F5344CB8AC3E}">
        <p14:creationId xmlns:p14="http://schemas.microsoft.com/office/powerpoint/2010/main" val="173472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7" name="Content Placeholder 6"/>
          <p:cNvSpPr>
            <a:spLocks noGrp="1"/>
          </p:cNvSpPr>
          <p:nvPr>
            <p:ph sz="quarter" idx="13"/>
          </p:nvPr>
        </p:nvSpPr>
        <p:spPr>
          <a:xfrm>
            <a:off x="704136" y="2347031"/>
            <a:ext cx="7510779" cy="7041092"/>
          </a:xfrm>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8449628" y="1877626"/>
            <a:ext cx="4928950" cy="6219632"/>
          </a:xfrm>
          <a:solidFill>
            <a:srgbClr val="D8D7DF"/>
          </a:solidFill>
        </p:spPr>
        <p:txBody>
          <a:bodyPr/>
          <a:lstStyle/>
          <a:p>
            <a:pPr lvl="0"/>
            <a:r>
              <a:rPr lang="en-US" smtClean="0"/>
              <a:t>Click to edit Master text styles</a:t>
            </a:r>
          </a:p>
        </p:txBody>
      </p:sp>
      <p:sp>
        <p:nvSpPr>
          <p:cNvPr id="14" name="Text Placeholder 13"/>
          <p:cNvSpPr>
            <a:spLocks noGrp="1"/>
          </p:cNvSpPr>
          <p:nvPr>
            <p:ph type="body" sz="quarter" idx="17"/>
          </p:nvPr>
        </p:nvSpPr>
        <p:spPr>
          <a:xfrm>
            <a:off x="8919054" y="2347032"/>
            <a:ext cx="3990102" cy="5280820"/>
          </a:xfrm>
        </p:spPr>
        <p:txBody>
          <a:bodyPr/>
          <a:lstStyle>
            <a:lvl1pPr>
              <a:spcBef>
                <a:spcPts val="0"/>
              </a:spcBef>
              <a:spcAft>
                <a:spcPts val="1026"/>
              </a:spcAft>
              <a:defRPr baseline="0">
                <a:solidFill>
                  <a:schemeClr val="accent1"/>
                </a:solidFill>
                <a:latin typeface="Arial" pitchFamily="34" charset="0"/>
              </a:defRPr>
            </a:lvl1pPr>
            <a:lvl2pPr>
              <a:spcAft>
                <a:spcPts val="410"/>
              </a:spcAft>
              <a:defRPr sz="1200"/>
            </a:lvl2pPr>
          </a:lstStyle>
          <a:p>
            <a:pPr lvl="0"/>
            <a:r>
              <a:rPr lang="en-US" smtClean="0"/>
              <a:t>Click to edit Master text styles</a:t>
            </a:r>
          </a:p>
          <a:p>
            <a:pPr lvl="1"/>
            <a:r>
              <a:rPr lang="en-US" smtClean="0"/>
              <a:t>Second level</a:t>
            </a:r>
          </a:p>
        </p:txBody>
      </p:sp>
      <p:sp>
        <p:nvSpPr>
          <p:cNvPr id="11" name="Text Placeholder 12"/>
          <p:cNvSpPr>
            <a:spLocks noGrp="1"/>
          </p:cNvSpPr>
          <p:nvPr>
            <p:ph type="body" sz="quarter" idx="18" hasCustomPrompt="1"/>
          </p:nvPr>
        </p:nvSpPr>
        <p:spPr>
          <a:xfrm>
            <a:off x="704136" y="1232418"/>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9" name="Straight Connector 8"/>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stretch>
            <a:fillRect/>
          </a:stretch>
        </p:blipFill>
        <p:spPr>
          <a:xfrm>
            <a:off x="10280730" y="9702643"/>
            <a:ext cx="2745787" cy="535057"/>
          </a:xfrm>
          <a:prstGeom prst="rect">
            <a:avLst/>
          </a:prstGeom>
        </p:spPr>
      </p:pic>
      <p:sp>
        <p:nvSpPr>
          <p:cNvPr id="13"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3473364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112437" y="6786836"/>
            <a:ext cx="11970306" cy="2097659"/>
          </a:xfrm>
        </p:spPr>
        <p:txBody>
          <a:bodyPr anchor="t"/>
          <a:lstStyle>
            <a:lvl1pPr algn="l">
              <a:defRPr sz="62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1112437" y="4476473"/>
            <a:ext cx="11970306" cy="2310358"/>
          </a:xfrm>
        </p:spPr>
        <p:txBody>
          <a:bodyPr anchor="b"/>
          <a:lstStyle>
            <a:lvl1pPr marL="0" indent="0">
              <a:buNone/>
              <a:defRPr sz="3100">
                <a:solidFill>
                  <a:schemeClr val="tx1">
                    <a:tint val="75000"/>
                  </a:schemeClr>
                </a:solidFill>
              </a:defRPr>
            </a:lvl1pPr>
            <a:lvl2pPr marL="703690" indent="0">
              <a:buNone/>
              <a:defRPr sz="2800">
                <a:solidFill>
                  <a:schemeClr val="tx1">
                    <a:tint val="75000"/>
                  </a:schemeClr>
                </a:solidFill>
              </a:defRPr>
            </a:lvl2pPr>
            <a:lvl3pPr marL="1407380" indent="0">
              <a:buNone/>
              <a:defRPr sz="2400">
                <a:solidFill>
                  <a:schemeClr val="tx1">
                    <a:tint val="75000"/>
                  </a:schemeClr>
                </a:solidFill>
              </a:defRPr>
            </a:lvl3pPr>
            <a:lvl4pPr marL="2111071" indent="0">
              <a:buNone/>
              <a:defRPr sz="2200">
                <a:solidFill>
                  <a:schemeClr val="tx1">
                    <a:tint val="75000"/>
                  </a:schemeClr>
                </a:solidFill>
              </a:defRPr>
            </a:lvl4pPr>
            <a:lvl5pPr marL="2814761" indent="0">
              <a:buNone/>
              <a:defRPr sz="2200">
                <a:solidFill>
                  <a:schemeClr val="tx1">
                    <a:tint val="75000"/>
                  </a:schemeClr>
                </a:solidFill>
              </a:defRPr>
            </a:lvl5pPr>
            <a:lvl6pPr marL="3518450" indent="0">
              <a:buNone/>
              <a:defRPr sz="2200">
                <a:solidFill>
                  <a:schemeClr val="tx1">
                    <a:tint val="75000"/>
                  </a:schemeClr>
                </a:solidFill>
              </a:defRPr>
            </a:lvl6pPr>
            <a:lvl7pPr marL="4222141" indent="0">
              <a:buNone/>
              <a:defRPr sz="2200">
                <a:solidFill>
                  <a:schemeClr val="tx1">
                    <a:tint val="75000"/>
                  </a:schemeClr>
                </a:solidFill>
              </a:defRPr>
            </a:lvl7pPr>
            <a:lvl8pPr marL="4925831" indent="0">
              <a:buNone/>
              <a:defRPr sz="2200">
                <a:solidFill>
                  <a:schemeClr val="tx1">
                    <a:tint val="75000"/>
                  </a:schemeClr>
                </a:solidFill>
              </a:defRPr>
            </a:lvl8pPr>
            <a:lvl9pPr marL="5629520" indent="0">
              <a:buNone/>
              <a:defRPr sz="22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B162578D-19EA-A34F-BFA7-A7194327A503}" type="slidenum">
              <a:rPr lang="es-ES"/>
              <a:pPr/>
              <a:t>‹Nº›</a:t>
            </a:fld>
            <a:endParaRPr lang="es-ES"/>
          </a:p>
        </p:txBody>
      </p:sp>
    </p:spTree>
    <p:extLst>
      <p:ext uri="{BB962C8B-B14F-4D97-AF65-F5344CB8AC3E}">
        <p14:creationId xmlns:p14="http://schemas.microsoft.com/office/powerpoint/2010/main" val="33841935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823937" y="2716200"/>
            <a:ext cx="7293182" cy="7686525"/>
          </a:xfrm>
        </p:spPr>
        <p:txBody>
          <a:bodyPr/>
          <a:lstStyle>
            <a:lvl1pPr>
              <a:defRPr sz="4300"/>
            </a:lvl1pPr>
            <a:lvl2pPr>
              <a:defRPr sz="3600"/>
            </a:lvl2pPr>
            <a:lvl3pPr>
              <a:defRPr sz="3100"/>
            </a:lvl3pPr>
            <a:lvl4pPr>
              <a:defRPr sz="2800"/>
            </a:lvl4pPr>
            <a:lvl5pPr>
              <a:defRPr sz="2800"/>
            </a:lvl5pPr>
            <a:lvl6pPr>
              <a:defRPr sz="2800"/>
            </a:lvl6pPr>
            <a:lvl7pPr>
              <a:defRPr sz="2800"/>
            </a:lvl7pPr>
            <a:lvl8pPr>
              <a:defRPr sz="2800"/>
            </a:lvl8pPr>
            <a:lvl9pPr>
              <a:defRPr sz="2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8351838" y="2716200"/>
            <a:ext cx="7293183" cy="7686525"/>
          </a:xfrm>
        </p:spPr>
        <p:txBody>
          <a:bodyPr/>
          <a:lstStyle>
            <a:lvl1pPr>
              <a:defRPr sz="4300"/>
            </a:lvl1pPr>
            <a:lvl2pPr>
              <a:defRPr sz="3600"/>
            </a:lvl2pPr>
            <a:lvl3pPr>
              <a:defRPr sz="3100"/>
            </a:lvl3pPr>
            <a:lvl4pPr>
              <a:defRPr sz="2800"/>
            </a:lvl4pPr>
            <a:lvl5pPr>
              <a:defRPr sz="2800"/>
            </a:lvl5pPr>
            <a:lvl6pPr>
              <a:defRPr sz="2800"/>
            </a:lvl6pPr>
            <a:lvl7pPr>
              <a:defRPr sz="2800"/>
            </a:lvl7pPr>
            <a:lvl8pPr>
              <a:defRPr sz="2800"/>
            </a:lvl8pPr>
            <a:lvl9pPr>
              <a:defRPr sz="2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endParaRPr lang="es-AR">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4130A44-1468-4E46-AED1-1FBCD895B6C5}" type="slidenum">
              <a:rPr lang="es-ES"/>
              <a:pPr/>
              <a:t>‹Nº›</a:t>
            </a:fld>
            <a:endParaRPr lang="es-ES"/>
          </a:p>
        </p:txBody>
      </p:sp>
    </p:spTree>
    <p:extLst>
      <p:ext uri="{BB962C8B-B14F-4D97-AF65-F5344CB8AC3E}">
        <p14:creationId xmlns:p14="http://schemas.microsoft.com/office/powerpoint/2010/main" val="35426854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704136" y="422957"/>
            <a:ext cx="12674442" cy="1760274"/>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04136" y="2364145"/>
            <a:ext cx="6222310" cy="985263"/>
          </a:xfrm>
        </p:spPr>
        <p:txBody>
          <a:bodyPr anchor="b"/>
          <a:lstStyle>
            <a:lvl1pPr marL="0" indent="0">
              <a:buNone/>
              <a:defRPr sz="3600" b="1"/>
            </a:lvl1pPr>
            <a:lvl2pPr marL="703690" indent="0">
              <a:buNone/>
              <a:defRPr sz="3100" b="1"/>
            </a:lvl2pPr>
            <a:lvl3pPr marL="1407380" indent="0">
              <a:buNone/>
              <a:defRPr sz="2800" b="1"/>
            </a:lvl3pPr>
            <a:lvl4pPr marL="2111071" indent="0">
              <a:buNone/>
              <a:defRPr sz="2400" b="1"/>
            </a:lvl4pPr>
            <a:lvl5pPr marL="2814761" indent="0">
              <a:buNone/>
              <a:defRPr sz="2400" b="1"/>
            </a:lvl5pPr>
            <a:lvl6pPr marL="3518450" indent="0">
              <a:buNone/>
              <a:defRPr sz="2400" b="1"/>
            </a:lvl6pPr>
            <a:lvl7pPr marL="4222141" indent="0">
              <a:buNone/>
              <a:defRPr sz="2400" b="1"/>
            </a:lvl7pPr>
            <a:lvl8pPr marL="4925831" indent="0">
              <a:buNone/>
              <a:defRPr sz="2400" b="1"/>
            </a:lvl8pPr>
            <a:lvl9pPr marL="5629520" indent="0">
              <a:buNone/>
              <a:defRPr sz="24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704136" y="3349409"/>
            <a:ext cx="6222310" cy="6085166"/>
          </a:xfrm>
        </p:spPr>
        <p:txBody>
          <a:bodyPr/>
          <a:lstStyle>
            <a:lvl1pPr>
              <a:defRPr sz="3600"/>
            </a:lvl1pPr>
            <a:lvl2pPr>
              <a:defRPr sz="3100"/>
            </a:lvl2pPr>
            <a:lvl3pPr>
              <a:defRPr sz="2800"/>
            </a:lvl3pPr>
            <a:lvl4pPr>
              <a:defRPr sz="2400"/>
            </a:lvl4pPr>
            <a:lvl5pPr>
              <a:defRPr sz="2400"/>
            </a:lvl5pPr>
            <a:lvl6pPr>
              <a:defRPr sz="2400"/>
            </a:lvl6pPr>
            <a:lvl7pPr>
              <a:defRPr sz="2400"/>
            </a:lvl7pPr>
            <a:lvl8pPr>
              <a:defRPr sz="2400"/>
            </a:lvl8pPr>
            <a:lvl9pPr>
              <a:defRPr sz="2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7153829" y="2364145"/>
            <a:ext cx="6224754" cy="985263"/>
          </a:xfrm>
        </p:spPr>
        <p:txBody>
          <a:bodyPr anchor="b"/>
          <a:lstStyle>
            <a:lvl1pPr marL="0" indent="0">
              <a:buNone/>
              <a:defRPr sz="3600" b="1"/>
            </a:lvl1pPr>
            <a:lvl2pPr marL="703690" indent="0">
              <a:buNone/>
              <a:defRPr sz="3100" b="1"/>
            </a:lvl2pPr>
            <a:lvl3pPr marL="1407380" indent="0">
              <a:buNone/>
              <a:defRPr sz="2800" b="1"/>
            </a:lvl3pPr>
            <a:lvl4pPr marL="2111071" indent="0">
              <a:buNone/>
              <a:defRPr sz="2400" b="1"/>
            </a:lvl4pPr>
            <a:lvl5pPr marL="2814761" indent="0">
              <a:buNone/>
              <a:defRPr sz="2400" b="1"/>
            </a:lvl5pPr>
            <a:lvl6pPr marL="3518450" indent="0">
              <a:buNone/>
              <a:defRPr sz="2400" b="1"/>
            </a:lvl6pPr>
            <a:lvl7pPr marL="4222141" indent="0">
              <a:buNone/>
              <a:defRPr sz="2400" b="1"/>
            </a:lvl7pPr>
            <a:lvl8pPr marL="4925831" indent="0">
              <a:buNone/>
              <a:defRPr sz="2400" b="1"/>
            </a:lvl8pPr>
            <a:lvl9pPr marL="5629520" indent="0">
              <a:buNone/>
              <a:defRPr sz="24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7153829" y="3349409"/>
            <a:ext cx="6224754" cy="6085166"/>
          </a:xfrm>
        </p:spPr>
        <p:txBody>
          <a:bodyPr/>
          <a:lstStyle>
            <a:lvl1pPr>
              <a:defRPr sz="3600"/>
            </a:lvl1pPr>
            <a:lvl2pPr>
              <a:defRPr sz="3100"/>
            </a:lvl2pPr>
            <a:lvl3pPr>
              <a:defRPr sz="2800"/>
            </a:lvl3pPr>
            <a:lvl4pPr>
              <a:defRPr sz="2400"/>
            </a:lvl4pPr>
            <a:lvl5pPr>
              <a:defRPr sz="2400"/>
            </a:lvl5pPr>
            <a:lvl6pPr>
              <a:defRPr sz="2400"/>
            </a:lvl6pPr>
            <a:lvl7pPr>
              <a:defRPr sz="2400"/>
            </a:lvl7pPr>
            <a:lvl8pPr>
              <a:defRPr sz="2400"/>
            </a:lvl8pPr>
            <a:lvl9pPr>
              <a:defRPr sz="2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pPr>
              <a:defRPr/>
            </a:pPr>
            <a:endParaRPr lang="es-AR">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fld id="{F430A3BF-6FF4-8A45-8A19-6C6096A62619}" type="slidenum">
              <a:rPr lang="es-ES"/>
              <a:pPr/>
              <a:t>‹Nº›</a:t>
            </a:fld>
            <a:endParaRPr lang="es-ES"/>
          </a:p>
        </p:txBody>
      </p:sp>
    </p:spTree>
    <p:extLst>
      <p:ext uri="{BB962C8B-B14F-4D97-AF65-F5344CB8AC3E}">
        <p14:creationId xmlns:p14="http://schemas.microsoft.com/office/powerpoint/2010/main" val="40496958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endParaRPr lang="es-AR">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fld id="{95AB4316-A849-7B40-9995-9CAF6AC7BEAA}" type="slidenum">
              <a:rPr lang="es-ES"/>
              <a:pPr/>
              <a:t>‹Nº›</a:t>
            </a:fld>
            <a:endParaRPr lang="es-ES"/>
          </a:p>
        </p:txBody>
      </p:sp>
    </p:spTree>
    <p:extLst>
      <p:ext uri="{BB962C8B-B14F-4D97-AF65-F5344CB8AC3E}">
        <p14:creationId xmlns:p14="http://schemas.microsoft.com/office/powerpoint/2010/main" val="11557340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AR">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43AEF9A9-8269-C642-B1B8-566A4B67EA05}" type="slidenum">
              <a:rPr lang="es-ES"/>
              <a:pPr/>
              <a:t>‹Nº›</a:t>
            </a:fld>
            <a:endParaRPr lang="es-ES"/>
          </a:p>
        </p:txBody>
      </p:sp>
    </p:spTree>
    <p:extLst>
      <p:ext uri="{BB962C8B-B14F-4D97-AF65-F5344CB8AC3E}">
        <p14:creationId xmlns:p14="http://schemas.microsoft.com/office/powerpoint/2010/main" val="3443543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04141" y="420509"/>
            <a:ext cx="4633116" cy="1789611"/>
          </a:xfrm>
        </p:spPr>
        <p:txBody>
          <a:bodyPr anchor="b"/>
          <a:lstStyle>
            <a:lvl1pPr algn="l">
              <a:defRPr sz="31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5505949" y="420511"/>
            <a:ext cx="7872628" cy="9014065"/>
          </a:xfrm>
        </p:spPr>
        <p:txBody>
          <a:bodyPr/>
          <a:lstStyle>
            <a:lvl1pPr>
              <a:defRPr sz="5000"/>
            </a:lvl1pPr>
            <a:lvl2pPr>
              <a:defRPr sz="4300"/>
            </a:lvl2pPr>
            <a:lvl3pPr>
              <a:defRPr sz="3600"/>
            </a:lvl3pPr>
            <a:lvl4pPr>
              <a:defRPr sz="3100"/>
            </a:lvl4pPr>
            <a:lvl5pPr>
              <a:defRPr sz="3100"/>
            </a:lvl5pPr>
            <a:lvl6pPr>
              <a:defRPr sz="3100"/>
            </a:lvl6pPr>
            <a:lvl7pPr>
              <a:defRPr sz="3100"/>
            </a:lvl7pPr>
            <a:lvl8pPr>
              <a:defRPr sz="3100"/>
            </a:lvl8pPr>
            <a:lvl9pPr>
              <a:defRPr sz="3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704141" y="2210121"/>
            <a:ext cx="4633116" cy="7224454"/>
          </a:xfrm>
        </p:spPr>
        <p:txBody>
          <a:bodyPr/>
          <a:lstStyle>
            <a:lvl1pPr marL="0" indent="0">
              <a:buNone/>
              <a:defRPr sz="2200"/>
            </a:lvl1pPr>
            <a:lvl2pPr marL="703690" indent="0">
              <a:buNone/>
              <a:defRPr sz="1900"/>
            </a:lvl2pPr>
            <a:lvl3pPr marL="1407380" indent="0">
              <a:buNone/>
              <a:defRPr sz="1500"/>
            </a:lvl3pPr>
            <a:lvl4pPr marL="2111071" indent="0">
              <a:buNone/>
              <a:defRPr sz="1400"/>
            </a:lvl4pPr>
            <a:lvl5pPr marL="2814761" indent="0">
              <a:buNone/>
              <a:defRPr sz="1400"/>
            </a:lvl5pPr>
            <a:lvl6pPr marL="3518450" indent="0">
              <a:buNone/>
              <a:defRPr sz="1400"/>
            </a:lvl6pPr>
            <a:lvl7pPr marL="4222141" indent="0">
              <a:buNone/>
              <a:defRPr sz="1400"/>
            </a:lvl7pPr>
            <a:lvl8pPr marL="4925831" indent="0">
              <a:buNone/>
              <a:defRPr sz="1400"/>
            </a:lvl8pPr>
            <a:lvl9pPr marL="5629520" indent="0">
              <a:buNone/>
              <a:defRPr sz="14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AR">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0900128A-03D1-8947-BDE5-2717B8AF2B4A}" type="slidenum">
              <a:rPr lang="es-ES"/>
              <a:pPr/>
              <a:t>‹Nº›</a:t>
            </a:fld>
            <a:endParaRPr lang="es-ES"/>
          </a:p>
        </p:txBody>
      </p:sp>
    </p:spTree>
    <p:extLst>
      <p:ext uri="{BB962C8B-B14F-4D97-AF65-F5344CB8AC3E}">
        <p14:creationId xmlns:p14="http://schemas.microsoft.com/office/powerpoint/2010/main" val="38980913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760310" y="7393147"/>
            <a:ext cx="8449628" cy="872803"/>
          </a:xfrm>
        </p:spPr>
        <p:txBody>
          <a:bodyPr anchor="b"/>
          <a:lstStyle>
            <a:lvl1pPr algn="l">
              <a:defRPr sz="31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2760310" y="943702"/>
            <a:ext cx="8449628" cy="6336983"/>
          </a:xfrm>
        </p:spPr>
        <p:txBody>
          <a:bodyPr rtlCol="0">
            <a:normAutofit/>
          </a:bodyPr>
          <a:lstStyle>
            <a:lvl1pPr marL="0" indent="0">
              <a:buNone/>
              <a:defRPr sz="5000"/>
            </a:lvl1pPr>
            <a:lvl2pPr marL="703690" indent="0">
              <a:buNone/>
              <a:defRPr sz="4300"/>
            </a:lvl2pPr>
            <a:lvl3pPr marL="1407380" indent="0">
              <a:buNone/>
              <a:defRPr sz="3600"/>
            </a:lvl3pPr>
            <a:lvl4pPr marL="2111071" indent="0">
              <a:buNone/>
              <a:defRPr sz="3100"/>
            </a:lvl4pPr>
            <a:lvl5pPr marL="2814761" indent="0">
              <a:buNone/>
              <a:defRPr sz="3100"/>
            </a:lvl5pPr>
            <a:lvl6pPr marL="3518450" indent="0">
              <a:buNone/>
              <a:defRPr sz="3100"/>
            </a:lvl6pPr>
            <a:lvl7pPr marL="4222141" indent="0">
              <a:buNone/>
              <a:defRPr sz="3100"/>
            </a:lvl7pPr>
            <a:lvl8pPr marL="4925831" indent="0">
              <a:buNone/>
              <a:defRPr sz="3100"/>
            </a:lvl8pPr>
            <a:lvl9pPr marL="5629520" indent="0">
              <a:buNone/>
              <a:defRPr sz="3100"/>
            </a:lvl9pPr>
          </a:lstStyle>
          <a:p>
            <a:pPr lvl="0"/>
            <a:endParaRPr lang="es-AR" noProof="0" smtClean="0"/>
          </a:p>
        </p:txBody>
      </p:sp>
      <p:sp>
        <p:nvSpPr>
          <p:cNvPr id="4" name="3 Marcador de texto"/>
          <p:cNvSpPr>
            <a:spLocks noGrp="1"/>
          </p:cNvSpPr>
          <p:nvPr>
            <p:ph type="body" sz="half" idx="2"/>
          </p:nvPr>
        </p:nvSpPr>
        <p:spPr>
          <a:xfrm>
            <a:off x="2760310" y="8265949"/>
            <a:ext cx="8449628" cy="1239525"/>
          </a:xfrm>
        </p:spPr>
        <p:txBody>
          <a:bodyPr/>
          <a:lstStyle>
            <a:lvl1pPr marL="0" indent="0">
              <a:buNone/>
              <a:defRPr sz="2200"/>
            </a:lvl1pPr>
            <a:lvl2pPr marL="703690" indent="0">
              <a:buNone/>
              <a:defRPr sz="1900"/>
            </a:lvl2pPr>
            <a:lvl3pPr marL="1407380" indent="0">
              <a:buNone/>
              <a:defRPr sz="1500"/>
            </a:lvl3pPr>
            <a:lvl4pPr marL="2111071" indent="0">
              <a:buNone/>
              <a:defRPr sz="1400"/>
            </a:lvl4pPr>
            <a:lvl5pPr marL="2814761" indent="0">
              <a:buNone/>
              <a:defRPr sz="1400"/>
            </a:lvl5pPr>
            <a:lvl6pPr marL="3518450" indent="0">
              <a:buNone/>
              <a:defRPr sz="1400"/>
            </a:lvl6pPr>
            <a:lvl7pPr marL="4222141" indent="0">
              <a:buNone/>
              <a:defRPr sz="1400"/>
            </a:lvl7pPr>
            <a:lvl8pPr marL="4925831" indent="0">
              <a:buNone/>
              <a:defRPr sz="1400"/>
            </a:lvl8pPr>
            <a:lvl9pPr marL="5629520" indent="0">
              <a:buNone/>
              <a:defRPr sz="14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AR">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34B31793-CBB0-DA45-8453-C74888B69F61}" type="slidenum">
              <a:rPr lang="es-ES"/>
              <a:pPr/>
              <a:t>‹Nº›</a:t>
            </a:fld>
            <a:endParaRPr lang="es-ES"/>
          </a:p>
        </p:txBody>
      </p:sp>
    </p:spTree>
    <p:extLst>
      <p:ext uri="{BB962C8B-B14F-4D97-AF65-F5344CB8AC3E}">
        <p14:creationId xmlns:p14="http://schemas.microsoft.com/office/powerpoint/2010/main" val="36081516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DA83BD07-28A9-1143-AA0D-A21E9BB56F23}" type="slidenum">
              <a:rPr lang="es-ES"/>
              <a:pPr/>
              <a:t>‹Nº›</a:t>
            </a:fld>
            <a:endParaRPr lang="es-ES"/>
          </a:p>
        </p:txBody>
      </p:sp>
    </p:spTree>
    <p:extLst>
      <p:ext uri="{BB962C8B-B14F-4D97-AF65-F5344CB8AC3E}">
        <p14:creationId xmlns:p14="http://schemas.microsoft.com/office/powerpoint/2010/main" val="2783767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940967" y="466962"/>
            <a:ext cx="3704048" cy="9935763"/>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823938" y="466962"/>
            <a:ext cx="10882318" cy="9935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020265B6-5151-3642-8F2F-88FF33F86013}" type="slidenum">
              <a:rPr lang="es-ES"/>
              <a:pPr/>
              <a:t>‹Nº›</a:t>
            </a:fld>
            <a:endParaRPr lang="es-ES"/>
          </a:p>
        </p:txBody>
      </p:sp>
    </p:spTree>
    <p:extLst>
      <p:ext uri="{BB962C8B-B14F-4D97-AF65-F5344CB8AC3E}">
        <p14:creationId xmlns:p14="http://schemas.microsoft.com/office/powerpoint/2010/main" val="322151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7" name="Content Placeholder 6"/>
          <p:cNvSpPr>
            <a:spLocks noGrp="1"/>
          </p:cNvSpPr>
          <p:nvPr>
            <p:ph sz="quarter" idx="13"/>
          </p:nvPr>
        </p:nvSpPr>
        <p:spPr>
          <a:xfrm>
            <a:off x="704142" y="2347031"/>
            <a:ext cx="6102509" cy="7041092"/>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7158713" y="2347031"/>
            <a:ext cx="6219864" cy="70410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2"/>
          <p:cNvSpPr>
            <a:spLocks noGrp="1"/>
          </p:cNvSpPr>
          <p:nvPr>
            <p:ph type="body" sz="quarter" idx="15" hasCustomPrompt="1"/>
          </p:nvPr>
        </p:nvSpPr>
        <p:spPr>
          <a:xfrm>
            <a:off x="704136" y="1232418"/>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8" name="Straight Connector 7"/>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stretch>
            <a:fillRect/>
          </a:stretch>
        </p:blipFill>
        <p:spPr>
          <a:xfrm>
            <a:off x="10280730" y="9702643"/>
            <a:ext cx="2745787" cy="535057"/>
          </a:xfrm>
          <a:prstGeom prst="rect">
            <a:avLst/>
          </a:prstGeom>
        </p:spPr>
      </p:pic>
      <p:sp>
        <p:nvSpPr>
          <p:cNvPr id="12"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258447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8" name="Text Placeholder 7"/>
          <p:cNvSpPr>
            <a:spLocks noGrp="1"/>
          </p:cNvSpPr>
          <p:nvPr>
            <p:ph type="body" sz="quarter" idx="16" hasCustomPrompt="1"/>
          </p:nvPr>
        </p:nvSpPr>
        <p:spPr>
          <a:xfrm>
            <a:off x="704136" y="2347031"/>
            <a:ext cx="12674442" cy="7041092"/>
          </a:xfrm>
        </p:spPr>
        <p:txBody>
          <a:bodyPr/>
          <a:lstStyle>
            <a:lvl1pPr>
              <a:lnSpc>
                <a:spcPts val="4514"/>
              </a:lnSpc>
              <a:spcBef>
                <a:spcPts val="0"/>
              </a:spcBef>
              <a:spcAft>
                <a:spcPts val="0"/>
              </a:spcAft>
              <a:defRPr sz="4100" b="0" i="0" baseline="0"/>
            </a:lvl1pPr>
          </a:lstStyle>
          <a:p>
            <a:pPr lvl="0"/>
            <a:r>
              <a:rPr lang="en-US" dirty="0" smtClean="0"/>
              <a:t>“Click to edit Master text styles</a:t>
            </a:r>
          </a:p>
        </p:txBody>
      </p:sp>
      <p:sp>
        <p:nvSpPr>
          <p:cNvPr id="9" name="Text Placeholder 12"/>
          <p:cNvSpPr>
            <a:spLocks noGrp="1"/>
          </p:cNvSpPr>
          <p:nvPr>
            <p:ph type="body" sz="quarter" idx="13" hasCustomPrompt="1"/>
          </p:nvPr>
        </p:nvSpPr>
        <p:spPr>
          <a:xfrm>
            <a:off x="704136" y="1232418"/>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7" name="Straight Connector 6"/>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stretch>
            <a:fillRect/>
          </a:stretch>
        </p:blipFill>
        <p:spPr>
          <a:xfrm>
            <a:off x="10280730" y="9702643"/>
            <a:ext cx="2745787" cy="535057"/>
          </a:xfrm>
          <a:prstGeom prst="rect">
            <a:avLst/>
          </a:prstGeom>
        </p:spPr>
      </p:pic>
      <p:sp>
        <p:nvSpPr>
          <p:cNvPr id="11"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99668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7" name="Text Placeholder 12"/>
          <p:cNvSpPr>
            <a:spLocks noGrp="1"/>
          </p:cNvSpPr>
          <p:nvPr>
            <p:ph type="body" sz="quarter" idx="13" hasCustomPrompt="1"/>
          </p:nvPr>
        </p:nvSpPr>
        <p:spPr>
          <a:xfrm>
            <a:off x="704136" y="1232418"/>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6" name="Straight Connector 5"/>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stretch>
            <a:fillRect/>
          </a:stretch>
        </p:blipFill>
        <p:spPr>
          <a:xfrm>
            <a:off x="10280730" y="9702643"/>
            <a:ext cx="2745787" cy="535057"/>
          </a:xfrm>
          <a:prstGeom prst="rect">
            <a:avLst/>
          </a:prstGeom>
        </p:spPr>
      </p:pic>
      <p:sp>
        <p:nvSpPr>
          <p:cNvPr id="9"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16599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4AACC7-7583-42F0-8E5A-2B3CB5EB09F3}" type="slidenum">
              <a:rPr lang="en-US" smtClean="0">
                <a:solidFill>
                  <a:prstClr val="black"/>
                </a:solidFill>
              </a:rPr>
              <a:pPr/>
              <a:t>‹Nº›</a:t>
            </a:fld>
            <a:endParaRPr lang="en-US" dirty="0">
              <a:solidFill>
                <a:prstClr val="black"/>
              </a:solidFill>
            </a:endParaRPr>
          </a:p>
        </p:txBody>
      </p:sp>
      <p:cxnSp>
        <p:nvCxnSpPr>
          <p:cNvPr id="5" name="Straight Connector 4"/>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stretch>
            <a:fillRect/>
          </a:stretch>
        </p:blipFill>
        <p:spPr>
          <a:xfrm>
            <a:off x="10280730" y="9702643"/>
            <a:ext cx="2745787" cy="535057"/>
          </a:xfrm>
          <a:prstGeom prst="rect">
            <a:avLst/>
          </a:prstGeom>
        </p:spPr>
      </p:pic>
      <p:sp>
        <p:nvSpPr>
          <p:cNvPr id="7"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1894786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 title grou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52073" y="352055"/>
            <a:ext cx="8886191" cy="3520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4900"/>
          </a:p>
        </p:txBody>
      </p:sp>
      <p:sp>
        <p:nvSpPr>
          <p:cNvPr id="2" name="Title 1"/>
          <p:cNvSpPr>
            <a:spLocks noGrp="1"/>
          </p:cNvSpPr>
          <p:nvPr>
            <p:ph type="title" hasCustomPrompt="1"/>
          </p:nvPr>
        </p:nvSpPr>
        <p:spPr>
          <a:xfrm>
            <a:off x="704136" y="704114"/>
            <a:ext cx="8097560" cy="943507"/>
          </a:xfrm>
        </p:spPr>
        <p:txBody>
          <a:bodyPr>
            <a:noAutofit/>
          </a:bodyPr>
          <a:lstStyle>
            <a:lvl1pPr>
              <a:lnSpc>
                <a:spcPts val="3542"/>
              </a:lnSpc>
              <a:defRPr baseline="0"/>
            </a:lvl1pPr>
          </a:lstStyle>
          <a:p>
            <a:r>
              <a:rPr lang="en-US" dirty="0" smtClean="0"/>
              <a:t>Click to edit title</a:t>
            </a:r>
            <a:br>
              <a:rPr lang="en-US" dirty="0" smtClean="0"/>
            </a:br>
            <a:r>
              <a:rPr lang="en-US" dirty="0" smtClean="0"/>
              <a:t>second line if needed </a:t>
            </a:r>
            <a:endParaRPr lang="en-US" dirty="0"/>
          </a:p>
        </p:txBody>
      </p:sp>
      <p:sp>
        <p:nvSpPr>
          <p:cNvPr id="22" name="Text Placeholder 21"/>
          <p:cNvSpPr>
            <a:spLocks noGrp="1"/>
          </p:cNvSpPr>
          <p:nvPr>
            <p:ph type="body" sz="quarter" idx="15" hasCustomPrompt="1"/>
          </p:nvPr>
        </p:nvSpPr>
        <p:spPr>
          <a:xfrm>
            <a:off x="704136" y="1689867"/>
            <a:ext cx="8097560" cy="774521"/>
          </a:xfrm>
        </p:spPr>
        <p:txBody>
          <a:bodyPr/>
          <a:lstStyle>
            <a:lvl1pPr>
              <a:lnSpc>
                <a:spcPts val="3079"/>
              </a:lnSpc>
              <a:spcAft>
                <a:spcPts val="0"/>
              </a:spcAft>
              <a:defRPr sz="2600" b="0" baseline="0"/>
            </a:lvl1pPr>
          </a:lstStyle>
          <a:p>
            <a:pPr lvl="0"/>
            <a:r>
              <a:rPr lang="en-US" dirty="0" smtClean="0"/>
              <a:t>Click to add subhead</a:t>
            </a:r>
          </a:p>
        </p:txBody>
      </p:sp>
      <p:sp>
        <p:nvSpPr>
          <p:cNvPr id="24" name="Text Placeholder 23"/>
          <p:cNvSpPr>
            <a:spLocks noGrp="1"/>
          </p:cNvSpPr>
          <p:nvPr>
            <p:ph type="body" sz="quarter" idx="16" hasCustomPrompt="1"/>
          </p:nvPr>
        </p:nvSpPr>
        <p:spPr>
          <a:xfrm>
            <a:off x="704137" y="3403011"/>
            <a:ext cx="3098197" cy="417477"/>
          </a:xfrm>
        </p:spPr>
        <p:txBody>
          <a:bodyPr/>
          <a:lstStyle>
            <a:lvl1pPr>
              <a:defRPr sz="1800" b="0" baseline="0"/>
            </a:lvl1pPr>
          </a:lstStyle>
          <a:p>
            <a:pPr lvl="0"/>
            <a:r>
              <a:rPr lang="en-US" dirty="0" smtClean="0"/>
              <a:t>Insert date</a:t>
            </a:r>
            <a:endParaRPr lang="en-US" dirty="0"/>
          </a:p>
        </p:txBody>
      </p:sp>
      <p:sp>
        <p:nvSpPr>
          <p:cNvPr id="26" name="Text Placeholder 25"/>
          <p:cNvSpPr>
            <a:spLocks noGrp="1"/>
          </p:cNvSpPr>
          <p:nvPr>
            <p:ph type="body" sz="quarter" idx="17" hasCustomPrompt="1"/>
          </p:nvPr>
        </p:nvSpPr>
        <p:spPr>
          <a:xfrm>
            <a:off x="704136" y="2547939"/>
            <a:ext cx="8097560" cy="812200"/>
          </a:xfrm>
        </p:spPr>
        <p:txBody>
          <a:bodyPr/>
          <a:lstStyle>
            <a:lvl1pPr>
              <a:lnSpc>
                <a:spcPts val="2772"/>
              </a:lnSpc>
              <a:spcAft>
                <a:spcPts val="0"/>
              </a:spcAft>
              <a:defRPr b="0"/>
            </a:lvl1pPr>
          </a:lstStyle>
          <a:p>
            <a:pPr lvl="0"/>
            <a:r>
              <a:rPr lang="en-US" dirty="0" smtClean="0"/>
              <a:t>Click to add text</a:t>
            </a:r>
          </a:p>
        </p:txBody>
      </p:sp>
      <p:sp>
        <p:nvSpPr>
          <p:cNvPr id="10" name="Rectangle 9"/>
          <p:cNvSpPr/>
          <p:nvPr userDrawn="1"/>
        </p:nvSpPr>
        <p:spPr>
          <a:xfrm>
            <a:off x="0" y="9672237"/>
            <a:ext cx="14082713" cy="889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GB" sz="4900"/>
          </a:p>
        </p:txBody>
      </p:sp>
      <p:sp>
        <p:nvSpPr>
          <p:cNvPr id="11" name="Footer Placeholder 3 Copyright"/>
          <p:cNvSpPr>
            <a:spLocks noGrp="1"/>
          </p:cNvSpPr>
          <p:nvPr>
            <p:ph type="ftr" sz="quarter" idx="11"/>
          </p:nvPr>
        </p:nvSpPr>
        <p:spPr>
          <a:xfrm>
            <a:off x="704136" y="9857531"/>
            <a:ext cx="8128444" cy="76944"/>
          </a:xfrm>
        </p:spPr>
        <p:txBody>
          <a:bodyPr/>
          <a:lstStyle/>
          <a:p>
            <a:endParaRPr lang="en-US" dirty="0"/>
          </a:p>
        </p:txBody>
      </p:sp>
      <p:pic>
        <p:nvPicPr>
          <p:cNvPr id="13" name="Picture 12"/>
          <p:cNvPicPr>
            <a:picLocks noChangeAspect="1"/>
          </p:cNvPicPr>
          <p:nvPr userDrawn="1"/>
        </p:nvPicPr>
        <p:blipFill>
          <a:blip r:embed="rId3" cstate="print"/>
          <a:stretch>
            <a:fillRect/>
          </a:stretch>
        </p:blipFill>
        <p:spPr>
          <a:xfrm>
            <a:off x="9052060" y="9541702"/>
            <a:ext cx="4655119" cy="899696"/>
          </a:xfrm>
          <a:prstGeom prst="rect">
            <a:avLst/>
          </a:prstGeom>
        </p:spPr>
      </p:pic>
    </p:spTree>
    <p:extLst>
      <p:ext uri="{BB962C8B-B14F-4D97-AF65-F5344CB8AC3E}">
        <p14:creationId xmlns:p14="http://schemas.microsoft.com/office/powerpoint/2010/main" val="13197866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6204" y="1728492"/>
            <a:ext cx="11970306" cy="3677015"/>
          </a:xfrm>
        </p:spPr>
        <p:txBody>
          <a:bodyPr anchor="b"/>
          <a:lstStyle>
            <a:lvl1pPr algn="ctr">
              <a:defRPr sz="9200"/>
            </a:lvl1pPr>
          </a:lstStyle>
          <a:p>
            <a:r>
              <a:rPr lang="en-US" smtClean="0"/>
              <a:t>Click to edit Master title style</a:t>
            </a:r>
            <a:endParaRPr lang="en-US" dirty="0"/>
          </a:p>
        </p:txBody>
      </p:sp>
      <p:sp>
        <p:nvSpPr>
          <p:cNvPr id="3" name="Subtitle 2"/>
          <p:cNvSpPr>
            <a:spLocks noGrp="1"/>
          </p:cNvSpPr>
          <p:nvPr>
            <p:ph type="subTitle" idx="1"/>
          </p:nvPr>
        </p:nvSpPr>
        <p:spPr>
          <a:xfrm>
            <a:off x="1760339" y="5547306"/>
            <a:ext cx="10562035" cy="2549950"/>
          </a:xfrm>
        </p:spPr>
        <p:txBody>
          <a:bodyPr/>
          <a:lstStyle>
            <a:lvl1pPr marL="0" indent="0" algn="ctr">
              <a:buNone/>
              <a:defRPr sz="3600"/>
            </a:lvl1pPr>
            <a:lvl2pPr marL="703496" indent="0" algn="ctr">
              <a:buNone/>
              <a:defRPr sz="3100"/>
            </a:lvl2pPr>
            <a:lvl3pPr marL="1406990" indent="0" algn="ctr">
              <a:buNone/>
              <a:defRPr sz="2800"/>
            </a:lvl3pPr>
            <a:lvl4pPr marL="2110482" indent="0" algn="ctr">
              <a:buNone/>
              <a:defRPr sz="2600"/>
            </a:lvl4pPr>
            <a:lvl5pPr marL="2813978" indent="0" algn="ctr">
              <a:buNone/>
              <a:defRPr sz="2600"/>
            </a:lvl5pPr>
            <a:lvl6pPr marL="3517475" indent="0" algn="ctr">
              <a:buNone/>
              <a:defRPr sz="2600"/>
            </a:lvl6pPr>
            <a:lvl7pPr marL="4220963" indent="0" algn="ctr">
              <a:buNone/>
              <a:defRPr sz="2600"/>
            </a:lvl7pPr>
            <a:lvl8pPr marL="4924456" indent="0" algn="ctr">
              <a:buNone/>
              <a:defRPr sz="2600"/>
            </a:lvl8pPr>
            <a:lvl9pPr marL="5627956" indent="0" algn="ctr">
              <a:buNone/>
              <a:defRPr sz="2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AACC7-7583-42F0-8E5A-2B3CB5EB09F3}" type="slidenum">
              <a:rPr lang="en-US" smtClean="0"/>
              <a:t>‹Nº›</a:t>
            </a:fld>
            <a:endParaRPr lang="en-US"/>
          </a:p>
        </p:txBody>
      </p:sp>
    </p:spTree>
    <p:extLst>
      <p:ext uri="{BB962C8B-B14F-4D97-AF65-F5344CB8AC3E}">
        <p14:creationId xmlns:p14="http://schemas.microsoft.com/office/powerpoint/2010/main" val="3532145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AACC7-7583-42F0-8E5A-2B3CB5EB09F3}" type="slidenum">
              <a:rPr lang="en-US" smtClean="0"/>
              <a:t>‹Nº›</a:t>
            </a:fld>
            <a:endParaRPr lang="en-US"/>
          </a:p>
        </p:txBody>
      </p:sp>
    </p:spTree>
    <p:extLst>
      <p:ext uri="{BB962C8B-B14F-4D97-AF65-F5344CB8AC3E}">
        <p14:creationId xmlns:p14="http://schemas.microsoft.com/office/powerpoint/2010/main" val="2038012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852" y="2633091"/>
            <a:ext cx="12146341" cy="4393348"/>
          </a:xfrm>
        </p:spPr>
        <p:txBody>
          <a:bodyPr anchor="b"/>
          <a:lstStyle>
            <a:lvl1pPr>
              <a:defRPr sz="9200"/>
            </a:lvl1pPr>
          </a:lstStyle>
          <a:p>
            <a:r>
              <a:rPr lang="en-US" smtClean="0"/>
              <a:t>Click to edit Master title style</a:t>
            </a:r>
            <a:endParaRPr lang="en-US" dirty="0"/>
          </a:p>
        </p:txBody>
      </p:sp>
      <p:sp>
        <p:nvSpPr>
          <p:cNvPr id="3" name="Text Placeholder 2"/>
          <p:cNvSpPr>
            <a:spLocks noGrp="1"/>
          </p:cNvSpPr>
          <p:nvPr>
            <p:ph type="body" idx="1"/>
          </p:nvPr>
        </p:nvSpPr>
        <p:spPr>
          <a:xfrm>
            <a:off x="960852" y="7067989"/>
            <a:ext cx="12146341" cy="2310358"/>
          </a:xfrm>
        </p:spPr>
        <p:txBody>
          <a:bodyPr/>
          <a:lstStyle>
            <a:lvl1pPr marL="0" indent="0">
              <a:buNone/>
              <a:defRPr sz="3600">
                <a:solidFill>
                  <a:schemeClr val="tx1"/>
                </a:solidFill>
              </a:defRPr>
            </a:lvl1pPr>
            <a:lvl2pPr marL="703496" indent="0">
              <a:buNone/>
              <a:defRPr sz="3100">
                <a:solidFill>
                  <a:schemeClr val="tx1">
                    <a:tint val="75000"/>
                  </a:schemeClr>
                </a:solidFill>
              </a:defRPr>
            </a:lvl2pPr>
            <a:lvl3pPr marL="1406990" indent="0">
              <a:buNone/>
              <a:defRPr sz="2800">
                <a:solidFill>
                  <a:schemeClr val="tx1">
                    <a:tint val="75000"/>
                  </a:schemeClr>
                </a:solidFill>
              </a:defRPr>
            </a:lvl3pPr>
            <a:lvl4pPr marL="2110482" indent="0">
              <a:buNone/>
              <a:defRPr sz="2600">
                <a:solidFill>
                  <a:schemeClr val="tx1">
                    <a:tint val="75000"/>
                  </a:schemeClr>
                </a:solidFill>
              </a:defRPr>
            </a:lvl4pPr>
            <a:lvl5pPr marL="2813978" indent="0">
              <a:buNone/>
              <a:defRPr sz="2600">
                <a:solidFill>
                  <a:schemeClr val="tx1">
                    <a:tint val="75000"/>
                  </a:schemeClr>
                </a:solidFill>
              </a:defRPr>
            </a:lvl5pPr>
            <a:lvl6pPr marL="3517475" indent="0">
              <a:buNone/>
              <a:defRPr sz="2600">
                <a:solidFill>
                  <a:schemeClr val="tx1">
                    <a:tint val="75000"/>
                  </a:schemeClr>
                </a:solidFill>
              </a:defRPr>
            </a:lvl6pPr>
            <a:lvl7pPr marL="4220963" indent="0">
              <a:buNone/>
              <a:defRPr sz="2600">
                <a:solidFill>
                  <a:schemeClr val="tx1">
                    <a:tint val="75000"/>
                  </a:schemeClr>
                </a:solidFill>
              </a:defRPr>
            </a:lvl7pPr>
            <a:lvl8pPr marL="4924456" indent="0">
              <a:buNone/>
              <a:defRPr sz="2600">
                <a:solidFill>
                  <a:schemeClr val="tx1">
                    <a:tint val="75000"/>
                  </a:schemeClr>
                </a:solidFill>
              </a:defRPr>
            </a:lvl8pPr>
            <a:lvl9pPr marL="5627956" indent="0">
              <a:buNone/>
              <a:defRPr sz="2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AACC7-7583-42F0-8E5A-2B3CB5EB09F3}" type="slidenum">
              <a:rPr lang="en-US" smtClean="0"/>
              <a:t>‹Nº›</a:t>
            </a:fld>
            <a:endParaRPr lang="en-US"/>
          </a:p>
        </p:txBody>
      </p:sp>
    </p:spTree>
    <p:extLst>
      <p:ext uri="{BB962C8B-B14F-4D97-AF65-F5344CB8AC3E}">
        <p14:creationId xmlns:p14="http://schemas.microsoft.com/office/powerpoint/2010/main" val="259967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704143" y="704126"/>
            <a:ext cx="10092611" cy="473992"/>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11031461" y="704111"/>
            <a:ext cx="2347118" cy="284394"/>
          </a:xfrm>
          <a:prstGeom prst="rect">
            <a:avLst/>
          </a:prstGeom>
        </p:spPr>
        <p:txBody>
          <a:bodyPr lIns="0" tIns="0" rIns="0" bIns="0">
            <a:noAutofit/>
          </a:bodyPr>
          <a:lstStyle>
            <a:lvl1pPr algn="r">
              <a:defRPr sz="1200"/>
            </a:lvl1pPr>
          </a:lstStyle>
          <a:p>
            <a:endParaRPr lang="en-US" dirty="0">
              <a:solidFill>
                <a:prstClr val="black">
                  <a:tint val="75000"/>
                </a:prstClr>
              </a:solidFill>
            </a:endParaRPr>
          </a:p>
        </p:txBody>
      </p:sp>
      <p:sp>
        <p:nvSpPr>
          <p:cNvPr id="7" name="Text Placeholder 2"/>
          <p:cNvSpPr>
            <a:spLocks noGrp="1"/>
          </p:cNvSpPr>
          <p:nvPr>
            <p:ph idx="1" hasCustomPrompt="1"/>
          </p:nvPr>
        </p:nvSpPr>
        <p:spPr>
          <a:xfrm>
            <a:off x="704143" y="1239246"/>
            <a:ext cx="10092611" cy="426591"/>
          </a:xfrm>
          <a:prstGeom prst="rect">
            <a:avLst/>
          </a:prstGeom>
        </p:spPr>
        <p:txBody>
          <a:bodyPr vert="horz" wrap="square" lIns="0" tIns="0" rIns="0" bIns="0" rtlCol="0">
            <a:noAutofit/>
          </a:bodyPr>
          <a:lstStyle>
            <a:lvl1pPr>
              <a:defRPr sz="1800" b="0"/>
            </a:lvl1pPr>
          </a:lstStyle>
          <a:p>
            <a:pPr lvl="0"/>
            <a:r>
              <a:rPr lang="en-US" dirty="0" smtClean="0"/>
              <a:t>Click to edit Master text styles</a:t>
            </a:r>
            <a:endParaRPr lang="en-US" dirty="0"/>
          </a:p>
        </p:txBody>
      </p:sp>
      <p:pic>
        <p:nvPicPr>
          <p:cNvPr id="8" name="Picture 7"/>
          <p:cNvPicPr>
            <a:picLocks noChangeAspect="1"/>
          </p:cNvPicPr>
          <p:nvPr/>
        </p:nvPicPr>
        <p:blipFill>
          <a:blip r:embed="rId2" cstate="print"/>
          <a:stretch>
            <a:fillRect/>
          </a:stretch>
        </p:blipFill>
        <p:spPr>
          <a:xfrm>
            <a:off x="9052060" y="9541703"/>
            <a:ext cx="4655119" cy="899696"/>
          </a:xfrm>
          <a:prstGeom prst="rect">
            <a:avLst/>
          </a:prstGeom>
        </p:spPr>
      </p:pic>
      <p:sp>
        <p:nvSpPr>
          <p:cNvPr id="10" name="Freeform 5"/>
          <p:cNvSpPr>
            <a:spLocks/>
          </p:cNvSpPr>
          <p:nvPr/>
        </p:nvSpPr>
        <p:spPr bwMode="auto">
          <a:xfrm>
            <a:off x="704139" y="4518035"/>
            <a:ext cx="5611082" cy="2232125"/>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1" name="Freeform 6"/>
          <p:cNvSpPr>
            <a:spLocks/>
          </p:cNvSpPr>
          <p:nvPr/>
        </p:nvSpPr>
        <p:spPr bwMode="auto">
          <a:xfrm>
            <a:off x="12865152" y="4518035"/>
            <a:ext cx="530547" cy="2232125"/>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2" name="Freeform 7"/>
          <p:cNvSpPr>
            <a:spLocks/>
          </p:cNvSpPr>
          <p:nvPr/>
        </p:nvSpPr>
        <p:spPr bwMode="auto">
          <a:xfrm>
            <a:off x="7471668" y="4518051"/>
            <a:ext cx="4119683" cy="1129508"/>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3" name="Freeform 8"/>
          <p:cNvSpPr>
            <a:spLocks/>
          </p:cNvSpPr>
          <p:nvPr/>
        </p:nvSpPr>
        <p:spPr bwMode="auto">
          <a:xfrm>
            <a:off x="8290709" y="2339697"/>
            <a:ext cx="1635649" cy="1127064"/>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4" name="Freeform 9"/>
          <p:cNvSpPr>
            <a:spLocks/>
          </p:cNvSpPr>
          <p:nvPr/>
        </p:nvSpPr>
        <p:spPr bwMode="auto">
          <a:xfrm>
            <a:off x="8290723" y="8415088"/>
            <a:ext cx="4427743" cy="537861"/>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5" name="Freeform 10"/>
          <p:cNvSpPr>
            <a:spLocks/>
          </p:cNvSpPr>
          <p:nvPr/>
        </p:nvSpPr>
        <p:spPr bwMode="auto">
          <a:xfrm>
            <a:off x="704137" y="8415088"/>
            <a:ext cx="1254242" cy="537861"/>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6" name="Freeform 11"/>
          <p:cNvSpPr>
            <a:spLocks/>
          </p:cNvSpPr>
          <p:nvPr/>
        </p:nvSpPr>
        <p:spPr bwMode="auto">
          <a:xfrm>
            <a:off x="2931455" y="2339713"/>
            <a:ext cx="2481590" cy="535416"/>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7" name="Freeform 12"/>
          <p:cNvSpPr>
            <a:spLocks/>
          </p:cNvSpPr>
          <p:nvPr/>
        </p:nvSpPr>
        <p:spPr bwMode="auto">
          <a:xfrm>
            <a:off x="704138" y="2339701"/>
            <a:ext cx="506097" cy="936367"/>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8" name="Footer Placeholder 3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316724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68193" y="2811547"/>
            <a:ext cx="5985153" cy="670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29378" y="2811547"/>
            <a:ext cx="5985153" cy="670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AACC7-7583-42F0-8E5A-2B3CB5EB09F3}" type="slidenum">
              <a:rPr lang="en-US" smtClean="0"/>
              <a:t>‹Nº›</a:t>
            </a:fld>
            <a:endParaRPr lang="en-US"/>
          </a:p>
        </p:txBody>
      </p:sp>
    </p:spTree>
    <p:extLst>
      <p:ext uri="{BB962C8B-B14F-4D97-AF65-F5344CB8AC3E}">
        <p14:creationId xmlns:p14="http://schemas.microsoft.com/office/powerpoint/2010/main" val="3716163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0023" y="562314"/>
            <a:ext cx="12146341" cy="204142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70027" y="2589071"/>
            <a:ext cx="5957647" cy="1268862"/>
          </a:xfrm>
        </p:spPr>
        <p:txBody>
          <a:bodyPr anchor="b"/>
          <a:lstStyle>
            <a:lvl1pPr marL="0" indent="0">
              <a:buNone/>
              <a:defRPr sz="3600" b="1"/>
            </a:lvl1pPr>
            <a:lvl2pPr marL="703496" indent="0">
              <a:buNone/>
              <a:defRPr sz="3100" b="1"/>
            </a:lvl2pPr>
            <a:lvl3pPr marL="1406990" indent="0">
              <a:buNone/>
              <a:defRPr sz="2800" b="1"/>
            </a:lvl3pPr>
            <a:lvl4pPr marL="2110482" indent="0">
              <a:buNone/>
              <a:defRPr sz="2600" b="1"/>
            </a:lvl4pPr>
            <a:lvl5pPr marL="2813978" indent="0">
              <a:buNone/>
              <a:defRPr sz="2600" b="1"/>
            </a:lvl5pPr>
            <a:lvl6pPr marL="3517475" indent="0">
              <a:buNone/>
              <a:defRPr sz="2600" b="1"/>
            </a:lvl6pPr>
            <a:lvl7pPr marL="4220963" indent="0">
              <a:buNone/>
              <a:defRPr sz="2600" b="1"/>
            </a:lvl7pPr>
            <a:lvl8pPr marL="4924456" indent="0">
              <a:buNone/>
              <a:defRPr sz="2600" b="1"/>
            </a:lvl8pPr>
            <a:lvl9pPr marL="5627956"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970027" y="3857933"/>
            <a:ext cx="5957647" cy="56744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129387" y="2589071"/>
            <a:ext cx="5986988" cy="1268862"/>
          </a:xfrm>
        </p:spPr>
        <p:txBody>
          <a:bodyPr anchor="b"/>
          <a:lstStyle>
            <a:lvl1pPr marL="0" indent="0">
              <a:buNone/>
              <a:defRPr sz="3600" b="1"/>
            </a:lvl1pPr>
            <a:lvl2pPr marL="703496" indent="0">
              <a:buNone/>
              <a:defRPr sz="3100" b="1"/>
            </a:lvl2pPr>
            <a:lvl3pPr marL="1406990" indent="0">
              <a:buNone/>
              <a:defRPr sz="2800" b="1"/>
            </a:lvl3pPr>
            <a:lvl4pPr marL="2110482" indent="0">
              <a:buNone/>
              <a:defRPr sz="2600" b="1"/>
            </a:lvl4pPr>
            <a:lvl5pPr marL="2813978" indent="0">
              <a:buNone/>
              <a:defRPr sz="2600" b="1"/>
            </a:lvl5pPr>
            <a:lvl6pPr marL="3517475" indent="0">
              <a:buNone/>
              <a:defRPr sz="2600" b="1"/>
            </a:lvl6pPr>
            <a:lvl7pPr marL="4220963" indent="0">
              <a:buNone/>
              <a:defRPr sz="2600" b="1"/>
            </a:lvl7pPr>
            <a:lvl8pPr marL="4924456" indent="0">
              <a:buNone/>
              <a:defRPr sz="2600" b="1"/>
            </a:lvl8pPr>
            <a:lvl9pPr marL="5627956"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7129387" y="3857933"/>
            <a:ext cx="5986988" cy="56744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4AACC7-7583-42F0-8E5A-2B3CB5EB09F3}" type="slidenum">
              <a:rPr lang="en-US" smtClean="0"/>
              <a:t>‹Nº›</a:t>
            </a:fld>
            <a:endParaRPr lang="en-US"/>
          </a:p>
        </p:txBody>
      </p:sp>
    </p:spTree>
    <p:extLst>
      <p:ext uri="{BB962C8B-B14F-4D97-AF65-F5344CB8AC3E}">
        <p14:creationId xmlns:p14="http://schemas.microsoft.com/office/powerpoint/2010/main" val="3726505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4AACC7-7583-42F0-8E5A-2B3CB5EB09F3}" type="slidenum">
              <a:rPr lang="en-US" smtClean="0"/>
              <a:t>‹Nº›</a:t>
            </a:fld>
            <a:endParaRPr lang="en-US"/>
          </a:p>
        </p:txBody>
      </p:sp>
    </p:spTree>
    <p:extLst>
      <p:ext uri="{BB962C8B-B14F-4D97-AF65-F5344CB8AC3E}">
        <p14:creationId xmlns:p14="http://schemas.microsoft.com/office/powerpoint/2010/main" val="4059368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4AACC7-7583-42F0-8E5A-2B3CB5EB09F3}" type="slidenum">
              <a:rPr lang="en-US" smtClean="0"/>
              <a:t>‹Nº›</a:t>
            </a:fld>
            <a:endParaRPr lang="en-US"/>
          </a:p>
        </p:txBody>
      </p:sp>
    </p:spTree>
    <p:extLst>
      <p:ext uri="{BB962C8B-B14F-4D97-AF65-F5344CB8AC3E}">
        <p14:creationId xmlns:p14="http://schemas.microsoft.com/office/powerpoint/2010/main" val="2437133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024" y="704114"/>
            <a:ext cx="4542040" cy="2464383"/>
          </a:xfrm>
        </p:spPr>
        <p:txBody>
          <a:bodyPr anchor="b"/>
          <a:lstStyle>
            <a:lvl1pPr>
              <a:defRPr sz="4900"/>
            </a:lvl1pPr>
          </a:lstStyle>
          <a:p>
            <a:r>
              <a:rPr lang="en-US" smtClean="0"/>
              <a:t>Click to edit Master title style</a:t>
            </a:r>
            <a:endParaRPr lang="en-US" dirty="0"/>
          </a:p>
        </p:txBody>
      </p:sp>
      <p:sp>
        <p:nvSpPr>
          <p:cNvPr id="3" name="Content Placeholder 2"/>
          <p:cNvSpPr>
            <a:spLocks noGrp="1"/>
          </p:cNvSpPr>
          <p:nvPr>
            <p:ph idx="1"/>
          </p:nvPr>
        </p:nvSpPr>
        <p:spPr>
          <a:xfrm>
            <a:off x="5986991" y="1520685"/>
            <a:ext cx="7129372" cy="7505608"/>
          </a:xfrm>
        </p:spPr>
        <p:txBody>
          <a:bodyPr/>
          <a:lstStyle>
            <a:lvl1pPr>
              <a:defRPr sz="4900"/>
            </a:lvl1pPr>
            <a:lvl2pPr>
              <a:defRPr sz="4300"/>
            </a:lvl2pPr>
            <a:lvl3pPr>
              <a:defRPr sz="36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024" y="3168491"/>
            <a:ext cx="4542040" cy="5870022"/>
          </a:xfrm>
        </p:spPr>
        <p:txBody>
          <a:bodyPr/>
          <a:lstStyle>
            <a:lvl1pPr marL="0" indent="0">
              <a:buNone/>
              <a:defRPr sz="2600"/>
            </a:lvl1pPr>
            <a:lvl2pPr marL="703496" indent="0">
              <a:buNone/>
              <a:defRPr sz="2200"/>
            </a:lvl2pPr>
            <a:lvl3pPr marL="1406990" indent="0">
              <a:buNone/>
              <a:defRPr sz="1800"/>
            </a:lvl3pPr>
            <a:lvl4pPr marL="2110482" indent="0">
              <a:buNone/>
              <a:defRPr sz="1500"/>
            </a:lvl4pPr>
            <a:lvl5pPr marL="2813978" indent="0">
              <a:buNone/>
              <a:defRPr sz="1500"/>
            </a:lvl5pPr>
            <a:lvl6pPr marL="3517475" indent="0">
              <a:buNone/>
              <a:defRPr sz="1500"/>
            </a:lvl6pPr>
            <a:lvl7pPr marL="4220963" indent="0">
              <a:buNone/>
              <a:defRPr sz="1500"/>
            </a:lvl7pPr>
            <a:lvl8pPr marL="4924456" indent="0">
              <a:buNone/>
              <a:defRPr sz="1500"/>
            </a:lvl8pPr>
            <a:lvl9pPr marL="5627956"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AACC7-7583-42F0-8E5A-2B3CB5EB09F3}" type="slidenum">
              <a:rPr lang="en-US" smtClean="0"/>
              <a:t>‹Nº›</a:t>
            </a:fld>
            <a:endParaRPr lang="en-US"/>
          </a:p>
        </p:txBody>
      </p:sp>
    </p:spTree>
    <p:extLst>
      <p:ext uri="{BB962C8B-B14F-4D97-AF65-F5344CB8AC3E}">
        <p14:creationId xmlns:p14="http://schemas.microsoft.com/office/powerpoint/2010/main" val="1559923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024" y="704114"/>
            <a:ext cx="4542040" cy="2464383"/>
          </a:xfrm>
        </p:spPr>
        <p:txBody>
          <a:bodyPr anchor="b"/>
          <a:lstStyle>
            <a:lvl1pPr>
              <a:defRPr sz="49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86991" y="1520685"/>
            <a:ext cx="7129372" cy="7505608"/>
          </a:xfrm>
        </p:spPr>
        <p:txBody>
          <a:bodyPr anchor="t"/>
          <a:lstStyle>
            <a:lvl1pPr marL="0" indent="0">
              <a:buNone/>
              <a:defRPr sz="4900"/>
            </a:lvl1pPr>
            <a:lvl2pPr marL="703496" indent="0">
              <a:buNone/>
              <a:defRPr sz="4300"/>
            </a:lvl2pPr>
            <a:lvl3pPr marL="1406990" indent="0">
              <a:buNone/>
              <a:defRPr sz="3600"/>
            </a:lvl3pPr>
            <a:lvl4pPr marL="2110482" indent="0">
              <a:buNone/>
              <a:defRPr sz="3100"/>
            </a:lvl4pPr>
            <a:lvl5pPr marL="2813978" indent="0">
              <a:buNone/>
              <a:defRPr sz="3100"/>
            </a:lvl5pPr>
            <a:lvl6pPr marL="3517475" indent="0">
              <a:buNone/>
              <a:defRPr sz="3100"/>
            </a:lvl6pPr>
            <a:lvl7pPr marL="4220963" indent="0">
              <a:buNone/>
              <a:defRPr sz="3100"/>
            </a:lvl7pPr>
            <a:lvl8pPr marL="4924456" indent="0">
              <a:buNone/>
              <a:defRPr sz="3100"/>
            </a:lvl8pPr>
            <a:lvl9pPr marL="5627956" indent="0">
              <a:buNone/>
              <a:defRPr sz="3100"/>
            </a:lvl9pPr>
          </a:lstStyle>
          <a:p>
            <a:r>
              <a:rPr lang="en-US" smtClean="0"/>
              <a:t>Click icon to add picture</a:t>
            </a:r>
            <a:endParaRPr lang="en-US" dirty="0"/>
          </a:p>
        </p:txBody>
      </p:sp>
      <p:sp>
        <p:nvSpPr>
          <p:cNvPr id="4" name="Text Placeholder 3"/>
          <p:cNvSpPr>
            <a:spLocks noGrp="1"/>
          </p:cNvSpPr>
          <p:nvPr>
            <p:ph type="body" sz="half" idx="2"/>
          </p:nvPr>
        </p:nvSpPr>
        <p:spPr>
          <a:xfrm>
            <a:off x="970024" y="3168491"/>
            <a:ext cx="4542040" cy="5870022"/>
          </a:xfrm>
        </p:spPr>
        <p:txBody>
          <a:bodyPr/>
          <a:lstStyle>
            <a:lvl1pPr marL="0" indent="0">
              <a:buNone/>
              <a:defRPr sz="2600"/>
            </a:lvl1pPr>
            <a:lvl2pPr marL="703496" indent="0">
              <a:buNone/>
              <a:defRPr sz="2200"/>
            </a:lvl2pPr>
            <a:lvl3pPr marL="1406990" indent="0">
              <a:buNone/>
              <a:defRPr sz="1800"/>
            </a:lvl3pPr>
            <a:lvl4pPr marL="2110482" indent="0">
              <a:buNone/>
              <a:defRPr sz="1500"/>
            </a:lvl4pPr>
            <a:lvl5pPr marL="2813978" indent="0">
              <a:buNone/>
              <a:defRPr sz="1500"/>
            </a:lvl5pPr>
            <a:lvl6pPr marL="3517475" indent="0">
              <a:buNone/>
              <a:defRPr sz="1500"/>
            </a:lvl6pPr>
            <a:lvl7pPr marL="4220963" indent="0">
              <a:buNone/>
              <a:defRPr sz="1500"/>
            </a:lvl7pPr>
            <a:lvl8pPr marL="4924456" indent="0">
              <a:buNone/>
              <a:defRPr sz="1500"/>
            </a:lvl8pPr>
            <a:lvl9pPr marL="5627956"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AACC7-7583-42F0-8E5A-2B3CB5EB09F3}" type="slidenum">
              <a:rPr lang="en-US" smtClean="0"/>
              <a:t>‹Nº›</a:t>
            </a:fld>
            <a:endParaRPr lang="en-US"/>
          </a:p>
        </p:txBody>
      </p:sp>
    </p:spTree>
    <p:extLst>
      <p:ext uri="{BB962C8B-B14F-4D97-AF65-F5344CB8AC3E}">
        <p14:creationId xmlns:p14="http://schemas.microsoft.com/office/powerpoint/2010/main" val="1417670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AACC7-7583-42F0-8E5A-2B3CB5EB09F3}" type="slidenum">
              <a:rPr lang="en-US" smtClean="0"/>
              <a:t>‹Nº›</a:t>
            </a:fld>
            <a:endParaRPr lang="en-US"/>
          </a:p>
        </p:txBody>
      </p:sp>
    </p:spTree>
    <p:extLst>
      <p:ext uri="{BB962C8B-B14F-4D97-AF65-F5344CB8AC3E}">
        <p14:creationId xmlns:p14="http://schemas.microsoft.com/office/powerpoint/2010/main" val="32042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77956" y="562311"/>
            <a:ext cx="3036584" cy="89505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68200" y="562311"/>
            <a:ext cx="8933722" cy="8950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AACC7-7583-42F0-8E5A-2B3CB5EB09F3}" type="slidenum">
              <a:rPr lang="en-US" smtClean="0"/>
              <a:t>‹Nº›</a:t>
            </a:fld>
            <a:endParaRPr lang="en-US"/>
          </a:p>
        </p:txBody>
      </p:sp>
    </p:spTree>
    <p:extLst>
      <p:ext uri="{BB962C8B-B14F-4D97-AF65-F5344CB8AC3E}">
        <p14:creationId xmlns:p14="http://schemas.microsoft.com/office/powerpoint/2010/main" val="2349249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4143" y="704126"/>
            <a:ext cx="10092611" cy="473992"/>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11031461" y="704111"/>
            <a:ext cx="2347118" cy="284394"/>
          </a:xfrm>
          <a:prstGeom prst="rect">
            <a:avLst/>
          </a:prstGeom>
        </p:spPr>
        <p:txBody>
          <a:bodyPr lIns="0" tIns="0" rIns="0" bIns="0">
            <a:noAutofit/>
          </a:bodyPr>
          <a:lstStyle>
            <a:lvl1pPr algn="r">
              <a:defRPr sz="1200"/>
            </a:lvl1pPr>
          </a:lstStyle>
          <a:p>
            <a:pPr defTabSz="1557799"/>
            <a:endParaRPr lang="en-US" dirty="0">
              <a:solidFill>
                <a:prstClr val="black">
                  <a:tint val="75000"/>
                </a:prstClr>
              </a:solidFill>
            </a:endParaRPr>
          </a:p>
        </p:txBody>
      </p:sp>
      <p:sp>
        <p:nvSpPr>
          <p:cNvPr id="4" name="Footer Placeholder 3 Copyright"/>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p:nvPicPr>
        <p:blipFill>
          <a:blip r:embed="rId2" cstate="print"/>
          <a:stretch>
            <a:fillRect/>
          </a:stretch>
        </p:blipFill>
        <p:spPr>
          <a:xfrm>
            <a:off x="9052060" y="9541703"/>
            <a:ext cx="4655119" cy="899696"/>
          </a:xfrm>
          <a:prstGeom prst="rect">
            <a:avLst/>
          </a:prstGeom>
        </p:spPr>
      </p:pic>
      <p:sp>
        <p:nvSpPr>
          <p:cNvPr id="9" name="Text Placeholder 2"/>
          <p:cNvSpPr>
            <a:spLocks noGrp="1"/>
          </p:cNvSpPr>
          <p:nvPr>
            <p:ph idx="1" hasCustomPrompt="1"/>
          </p:nvPr>
        </p:nvSpPr>
        <p:spPr>
          <a:xfrm>
            <a:off x="704143" y="1239247"/>
            <a:ext cx="10092611" cy="426591"/>
          </a:xfrm>
          <a:prstGeom prst="rect">
            <a:avLst/>
          </a:prstGeom>
        </p:spPr>
        <p:txBody>
          <a:bodyPr vert="horz" wrap="square" lIns="0" tIns="0" rIns="0" bIns="0" rtlCol="0">
            <a:noAutofit/>
          </a:bodyPr>
          <a:lstStyle>
            <a:lvl1pPr>
              <a:defRPr sz="1800" b="0"/>
            </a:lvl1pPr>
          </a:lstStyle>
          <a:p>
            <a:pPr lvl="0"/>
            <a:r>
              <a:rPr lang="en-US" dirty="0" smtClean="0"/>
              <a:t>Click to edit Master text styles</a:t>
            </a:r>
            <a:endParaRPr lang="en-US" dirty="0"/>
          </a:p>
        </p:txBody>
      </p:sp>
      <p:sp>
        <p:nvSpPr>
          <p:cNvPr id="11" name="Freeform 5"/>
          <p:cNvSpPr>
            <a:spLocks/>
          </p:cNvSpPr>
          <p:nvPr/>
        </p:nvSpPr>
        <p:spPr bwMode="auto">
          <a:xfrm>
            <a:off x="3100168" y="2344595"/>
            <a:ext cx="6557263" cy="545195"/>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2" name="Freeform 6"/>
          <p:cNvSpPr>
            <a:spLocks/>
          </p:cNvSpPr>
          <p:nvPr/>
        </p:nvSpPr>
        <p:spPr bwMode="auto">
          <a:xfrm>
            <a:off x="704140" y="4640277"/>
            <a:ext cx="2481590" cy="4332227"/>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3" name="Freeform 7"/>
          <p:cNvSpPr>
            <a:spLocks/>
          </p:cNvSpPr>
          <p:nvPr/>
        </p:nvSpPr>
        <p:spPr bwMode="auto">
          <a:xfrm>
            <a:off x="4723581" y="8505544"/>
            <a:ext cx="1655209" cy="466962"/>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4" name="Freeform 8"/>
          <p:cNvSpPr>
            <a:spLocks/>
          </p:cNvSpPr>
          <p:nvPr/>
        </p:nvSpPr>
        <p:spPr bwMode="auto">
          <a:xfrm>
            <a:off x="8840819" y="6292982"/>
            <a:ext cx="1655209" cy="2679527"/>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5" name="Freeform 9"/>
          <p:cNvSpPr>
            <a:spLocks/>
          </p:cNvSpPr>
          <p:nvPr/>
        </p:nvSpPr>
        <p:spPr bwMode="auto">
          <a:xfrm>
            <a:off x="6376355" y="5725779"/>
            <a:ext cx="819046" cy="552530"/>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6" name="Freeform 10"/>
          <p:cNvSpPr>
            <a:spLocks/>
          </p:cNvSpPr>
          <p:nvPr/>
        </p:nvSpPr>
        <p:spPr bwMode="auto">
          <a:xfrm>
            <a:off x="11293066" y="4613387"/>
            <a:ext cx="831270" cy="1144178"/>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7" name="Freeform 11"/>
          <p:cNvSpPr>
            <a:spLocks/>
          </p:cNvSpPr>
          <p:nvPr/>
        </p:nvSpPr>
        <p:spPr bwMode="auto">
          <a:xfrm>
            <a:off x="12153678" y="2344595"/>
            <a:ext cx="1242016" cy="545195"/>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Tree>
    <p:extLst>
      <p:ext uri="{BB962C8B-B14F-4D97-AF65-F5344CB8AC3E}">
        <p14:creationId xmlns:p14="http://schemas.microsoft.com/office/powerpoint/2010/main" val="2251530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704143" y="704126"/>
            <a:ext cx="10092611" cy="473992"/>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11031461" y="704111"/>
            <a:ext cx="2347118" cy="284394"/>
          </a:xfrm>
          <a:prstGeom prst="rect">
            <a:avLst/>
          </a:prstGeom>
        </p:spPr>
        <p:txBody>
          <a:bodyPr lIns="0" tIns="0" rIns="0" bIns="0">
            <a:noAutofit/>
          </a:bodyPr>
          <a:lstStyle>
            <a:lvl1pPr algn="r">
              <a:defRPr sz="1200"/>
            </a:lvl1pPr>
          </a:lstStyle>
          <a:p>
            <a:pPr defTabSz="1557799"/>
            <a:endParaRPr lang="en-US" dirty="0">
              <a:solidFill>
                <a:prstClr val="black">
                  <a:tint val="75000"/>
                </a:prstClr>
              </a:solidFill>
            </a:endParaRPr>
          </a:p>
        </p:txBody>
      </p:sp>
      <p:sp>
        <p:nvSpPr>
          <p:cNvPr id="7" name="Text Placeholder 2"/>
          <p:cNvSpPr>
            <a:spLocks noGrp="1"/>
          </p:cNvSpPr>
          <p:nvPr>
            <p:ph idx="1" hasCustomPrompt="1"/>
          </p:nvPr>
        </p:nvSpPr>
        <p:spPr>
          <a:xfrm>
            <a:off x="704143" y="1239247"/>
            <a:ext cx="10092611" cy="426591"/>
          </a:xfrm>
          <a:prstGeom prst="rect">
            <a:avLst/>
          </a:prstGeom>
        </p:spPr>
        <p:txBody>
          <a:bodyPr vert="horz" wrap="square" lIns="0" tIns="0" rIns="0" bIns="0" rtlCol="0">
            <a:noAutofit/>
          </a:bodyPr>
          <a:lstStyle>
            <a:lvl1pPr>
              <a:defRPr sz="1800" b="0"/>
            </a:lvl1pPr>
          </a:lstStyle>
          <a:p>
            <a:pPr lvl="0"/>
            <a:r>
              <a:rPr lang="en-US" dirty="0" smtClean="0"/>
              <a:t>Click to edit Master text styles</a:t>
            </a:r>
            <a:endParaRPr lang="en-US" dirty="0"/>
          </a:p>
        </p:txBody>
      </p:sp>
      <p:pic>
        <p:nvPicPr>
          <p:cNvPr id="8" name="Picture 7"/>
          <p:cNvPicPr>
            <a:picLocks noChangeAspect="1"/>
          </p:cNvPicPr>
          <p:nvPr/>
        </p:nvPicPr>
        <p:blipFill>
          <a:blip r:embed="rId2" cstate="print"/>
          <a:stretch>
            <a:fillRect/>
          </a:stretch>
        </p:blipFill>
        <p:spPr>
          <a:xfrm>
            <a:off x="9052060" y="9541703"/>
            <a:ext cx="4655119" cy="899696"/>
          </a:xfrm>
          <a:prstGeom prst="rect">
            <a:avLst/>
          </a:prstGeom>
        </p:spPr>
      </p:pic>
      <p:sp>
        <p:nvSpPr>
          <p:cNvPr id="10" name="Freeform 5"/>
          <p:cNvSpPr>
            <a:spLocks/>
          </p:cNvSpPr>
          <p:nvPr/>
        </p:nvSpPr>
        <p:spPr bwMode="auto">
          <a:xfrm>
            <a:off x="704139" y="4518035"/>
            <a:ext cx="5611082" cy="2232125"/>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1" name="Freeform 6"/>
          <p:cNvSpPr>
            <a:spLocks/>
          </p:cNvSpPr>
          <p:nvPr/>
        </p:nvSpPr>
        <p:spPr bwMode="auto">
          <a:xfrm>
            <a:off x="12865152" y="4518035"/>
            <a:ext cx="530547" cy="2232125"/>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2" name="Freeform 7"/>
          <p:cNvSpPr>
            <a:spLocks/>
          </p:cNvSpPr>
          <p:nvPr/>
        </p:nvSpPr>
        <p:spPr bwMode="auto">
          <a:xfrm>
            <a:off x="7471668" y="4518051"/>
            <a:ext cx="4119683" cy="1129508"/>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3" name="Freeform 8"/>
          <p:cNvSpPr>
            <a:spLocks/>
          </p:cNvSpPr>
          <p:nvPr/>
        </p:nvSpPr>
        <p:spPr bwMode="auto">
          <a:xfrm>
            <a:off x="8290709" y="2339697"/>
            <a:ext cx="1635649" cy="1127064"/>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4" name="Freeform 9"/>
          <p:cNvSpPr>
            <a:spLocks/>
          </p:cNvSpPr>
          <p:nvPr/>
        </p:nvSpPr>
        <p:spPr bwMode="auto">
          <a:xfrm>
            <a:off x="8290724" y="8415088"/>
            <a:ext cx="4427743" cy="537861"/>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5" name="Freeform 10"/>
          <p:cNvSpPr>
            <a:spLocks/>
          </p:cNvSpPr>
          <p:nvPr/>
        </p:nvSpPr>
        <p:spPr bwMode="auto">
          <a:xfrm>
            <a:off x="704137" y="8415088"/>
            <a:ext cx="1254242" cy="537861"/>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6" name="Freeform 11"/>
          <p:cNvSpPr>
            <a:spLocks/>
          </p:cNvSpPr>
          <p:nvPr/>
        </p:nvSpPr>
        <p:spPr bwMode="auto">
          <a:xfrm>
            <a:off x="2931455" y="2339713"/>
            <a:ext cx="2481590" cy="535416"/>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7" name="Freeform 12"/>
          <p:cNvSpPr>
            <a:spLocks/>
          </p:cNvSpPr>
          <p:nvPr/>
        </p:nvSpPr>
        <p:spPr bwMode="auto">
          <a:xfrm>
            <a:off x="704138" y="2339701"/>
            <a:ext cx="506097" cy="936367"/>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8" name="Footer Placeholder 3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99106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brand Title White">
    <p:spTree>
      <p:nvGrpSpPr>
        <p:cNvPr id="1" name=""/>
        <p:cNvGrpSpPr/>
        <p:nvPr/>
      </p:nvGrpSpPr>
      <p:grpSpPr>
        <a:xfrm>
          <a:off x="0" y="0"/>
          <a:ext cx="0" cy="0"/>
          <a:chOff x="0" y="0"/>
          <a:chExt cx="0" cy="0"/>
        </a:xfrm>
      </p:grpSpPr>
      <p:sp>
        <p:nvSpPr>
          <p:cNvPr id="2" name="Title 1"/>
          <p:cNvSpPr>
            <a:spLocks noGrp="1"/>
          </p:cNvSpPr>
          <p:nvPr>
            <p:ph type="title"/>
          </p:nvPr>
        </p:nvSpPr>
        <p:spPr>
          <a:xfrm>
            <a:off x="704143" y="704126"/>
            <a:ext cx="10092611" cy="473992"/>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11031461" y="704111"/>
            <a:ext cx="2347118" cy="284394"/>
          </a:xfrm>
          <a:prstGeom prst="rect">
            <a:avLst/>
          </a:prstGeom>
        </p:spPr>
        <p:txBody>
          <a:bodyPr lIns="0" tIns="0" rIns="0" bIns="0">
            <a:noAutofit/>
          </a:bodyPr>
          <a:lstStyle>
            <a:lvl1pPr algn="r">
              <a:defRPr sz="1200"/>
            </a:lvl1pPr>
          </a:lstStyle>
          <a:p>
            <a:endParaRPr lang="en-US" dirty="0">
              <a:solidFill>
                <a:prstClr val="black">
                  <a:tint val="75000"/>
                </a:prstClr>
              </a:solidFill>
            </a:endParaRPr>
          </a:p>
        </p:txBody>
      </p:sp>
      <p:sp>
        <p:nvSpPr>
          <p:cNvPr id="4" name="Footer Placeholder 3 Copyright"/>
          <p:cNvSpPr>
            <a:spLocks noGrp="1"/>
          </p:cNvSpPr>
          <p:nvPr>
            <p:ph type="ftr" sz="quarter" idx="11"/>
          </p:nvPr>
        </p:nvSpPr>
        <p:spPr>
          <a:xfrm>
            <a:off x="704144" y="9857531"/>
            <a:ext cx="3712043" cy="76944"/>
          </a:xfrm>
        </p:spPr>
        <p:txBody>
          <a:bodyPr/>
          <a:lstStyle/>
          <a:p>
            <a:endParaRPr lang="en-US" dirty="0">
              <a:solidFill>
                <a:prstClr val="black">
                  <a:tint val="75000"/>
                </a:prstClr>
              </a:solidFill>
            </a:endParaRPr>
          </a:p>
        </p:txBody>
      </p:sp>
      <p:sp>
        <p:nvSpPr>
          <p:cNvPr id="7" name="Text Placeholder 2"/>
          <p:cNvSpPr>
            <a:spLocks noGrp="1"/>
          </p:cNvSpPr>
          <p:nvPr>
            <p:ph idx="1" hasCustomPrompt="1"/>
          </p:nvPr>
        </p:nvSpPr>
        <p:spPr>
          <a:xfrm>
            <a:off x="704143" y="1239246"/>
            <a:ext cx="10092611" cy="426591"/>
          </a:xfrm>
          <a:prstGeom prst="rect">
            <a:avLst/>
          </a:prstGeom>
        </p:spPr>
        <p:txBody>
          <a:bodyPr vert="horz" wrap="square" lIns="0" tIns="0" rIns="0" bIns="0" rtlCol="0">
            <a:noAutofit/>
          </a:bodyPr>
          <a:lstStyle>
            <a:lvl1pPr>
              <a:defRPr sz="1800" b="0"/>
            </a:lvl1pPr>
          </a:lstStyle>
          <a:p>
            <a:pPr lvl="0"/>
            <a:r>
              <a:rPr lang="en-US" dirty="0" smtClean="0"/>
              <a:t>Click to edit Master text styles</a:t>
            </a:r>
            <a:endParaRPr lang="en-US" dirty="0"/>
          </a:p>
        </p:txBody>
      </p:sp>
      <p:pic>
        <p:nvPicPr>
          <p:cNvPr id="8" name="Picture 7"/>
          <p:cNvPicPr>
            <a:picLocks noChangeAspect="1"/>
          </p:cNvPicPr>
          <p:nvPr/>
        </p:nvPicPr>
        <p:blipFill>
          <a:blip r:embed="rId2" cstate="print"/>
          <a:stretch>
            <a:fillRect/>
          </a:stretch>
        </p:blipFill>
        <p:spPr>
          <a:xfrm>
            <a:off x="9052060" y="9541703"/>
            <a:ext cx="4655119" cy="899696"/>
          </a:xfrm>
          <a:prstGeom prst="rect">
            <a:avLst/>
          </a:prstGeom>
        </p:spPr>
      </p:pic>
      <p:sp>
        <p:nvSpPr>
          <p:cNvPr id="10" name="Freeform 5"/>
          <p:cNvSpPr>
            <a:spLocks/>
          </p:cNvSpPr>
          <p:nvPr/>
        </p:nvSpPr>
        <p:spPr bwMode="auto">
          <a:xfrm>
            <a:off x="704139" y="4518035"/>
            <a:ext cx="5611082" cy="2232125"/>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1" name="Freeform 6"/>
          <p:cNvSpPr>
            <a:spLocks/>
          </p:cNvSpPr>
          <p:nvPr/>
        </p:nvSpPr>
        <p:spPr bwMode="auto">
          <a:xfrm>
            <a:off x="12865152" y="4518035"/>
            <a:ext cx="530547" cy="2232125"/>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2" name="Freeform 7"/>
          <p:cNvSpPr>
            <a:spLocks/>
          </p:cNvSpPr>
          <p:nvPr/>
        </p:nvSpPr>
        <p:spPr bwMode="auto">
          <a:xfrm>
            <a:off x="7471668" y="4518051"/>
            <a:ext cx="4119683" cy="1129508"/>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3" name="Freeform 8"/>
          <p:cNvSpPr>
            <a:spLocks/>
          </p:cNvSpPr>
          <p:nvPr/>
        </p:nvSpPr>
        <p:spPr bwMode="auto">
          <a:xfrm>
            <a:off x="8290709" y="2339697"/>
            <a:ext cx="1635649" cy="1127064"/>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4" name="Freeform 9"/>
          <p:cNvSpPr>
            <a:spLocks/>
          </p:cNvSpPr>
          <p:nvPr/>
        </p:nvSpPr>
        <p:spPr bwMode="auto">
          <a:xfrm>
            <a:off x="8290723" y="8415088"/>
            <a:ext cx="4427743" cy="537861"/>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5" name="Freeform 10"/>
          <p:cNvSpPr>
            <a:spLocks/>
          </p:cNvSpPr>
          <p:nvPr/>
        </p:nvSpPr>
        <p:spPr bwMode="auto">
          <a:xfrm>
            <a:off x="704137" y="8415088"/>
            <a:ext cx="1254242" cy="537861"/>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6" name="Freeform 11"/>
          <p:cNvSpPr>
            <a:spLocks/>
          </p:cNvSpPr>
          <p:nvPr/>
        </p:nvSpPr>
        <p:spPr bwMode="auto">
          <a:xfrm>
            <a:off x="2931455" y="2339713"/>
            <a:ext cx="2481590" cy="535416"/>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7" name="Freeform 12"/>
          <p:cNvSpPr>
            <a:spLocks/>
          </p:cNvSpPr>
          <p:nvPr/>
        </p:nvSpPr>
        <p:spPr bwMode="auto">
          <a:xfrm>
            <a:off x="704138" y="2339701"/>
            <a:ext cx="506097" cy="936367"/>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cxnSp>
        <p:nvCxnSpPr>
          <p:cNvPr id="19" name="Straight Connector 18"/>
          <p:cNvCxnSpPr/>
          <p:nvPr/>
        </p:nvCxnSpPr>
        <p:spPr>
          <a:xfrm>
            <a:off x="9071297" y="9629171"/>
            <a:ext cx="0" cy="735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p:cNvSpPr>
            <a:spLocks noGrp="1"/>
          </p:cNvSpPr>
          <p:nvPr>
            <p:ph type="pic" sz="quarter" idx="13" hasCustomPrompt="1"/>
          </p:nvPr>
        </p:nvSpPr>
        <p:spPr>
          <a:xfrm>
            <a:off x="5001975" y="9629178"/>
            <a:ext cx="3799400" cy="672523"/>
          </a:xfrm>
        </p:spPr>
        <p:txBody>
          <a:bodyPr anchor="ctr" anchorCtr="0"/>
          <a:lstStyle>
            <a:lvl1pPr algn="ctr">
              <a:defRPr/>
            </a:lvl1pPr>
          </a:lstStyle>
          <a:p>
            <a:r>
              <a:rPr lang="en-US" dirty="0" smtClean="0"/>
              <a:t>Click to insert cobrand logo</a:t>
            </a:r>
            <a:endParaRPr lang="en-US" dirty="0"/>
          </a:p>
        </p:txBody>
      </p:sp>
    </p:spTree>
    <p:extLst>
      <p:ext uri="{BB962C8B-B14F-4D97-AF65-F5344CB8AC3E}">
        <p14:creationId xmlns:p14="http://schemas.microsoft.com/office/powerpoint/2010/main" val="3064431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obrand Title White">
    <p:spTree>
      <p:nvGrpSpPr>
        <p:cNvPr id="1" name=""/>
        <p:cNvGrpSpPr/>
        <p:nvPr/>
      </p:nvGrpSpPr>
      <p:grpSpPr>
        <a:xfrm>
          <a:off x="0" y="0"/>
          <a:ext cx="0" cy="0"/>
          <a:chOff x="0" y="0"/>
          <a:chExt cx="0" cy="0"/>
        </a:xfrm>
      </p:grpSpPr>
      <p:sp>
        <p:nvSpPr>
          <p:cNvPr id="2" name="Title 1"/>
          <p:cNvSpPr>
            <a:spLocks noGrp="1"/>
          </p:cNvSpPr>
          <p:nvPr>
            <p:ph type="title"/>
          </p:nvPr>
        </p:nvSpPr>
        <p:spPr>
          <a:xfrm>
            <a:off x="704143" y="704126"/>
            <a:ext cx="10092611" cy="473992"/>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11031461" y="704111"/>
            <a:ext cx="2347118" cy="284394"/>
          </a:xfrm>
          <a:prstGeom prst="rect">
            <a:avLst/>
          </a:prstGeom>
        </p:spPr>
        <p:txBody>
          <a:bodyPr lIns="0" tIns="0" rIns="0" bIns="0">
            <a:noAutofit/>
          </a:bodyPr>
          <a:lstStyle>
            <a:lvl1pPr algn="r">
              <a:defRPr sz="1200"/>
            </a:lvl1pPr>
          </a:lstStyle>
          <a:p>
            <a:pPr defTabSz="1557799"/>
            <a:endParaRPr lang="en-US" dirty="0">
              <a:solidFill>
                <a:prstClr val="black">
                  <a:tint val="75000"/>
                </a:prstClr>
              </a:solidFill>
            </a:endParaRPr>
          </a:p>
        </p:txBody>
      </p:sp>
      <p:sp>
        <p:nvSpPr>
          <p:cNvPr id="4" name="Footer Placeholder 3 Copyright"/>
          <p:cNvSpPr>
            <a:spLocks noGrp="1"/>
          </p:cNvSpPr>
          <p:nvPr>
            <p:ph type="ftr" sz="quarter" idx="11"/>
          </p:nvPr>
        </p:nvSpPr>
        <p:spPr>
          <a:xfrm>
            <a:off x="704144" y="9857531"/>
            <a:ext cx="3712043" cy="76944"/>
          </a:xfrm>
        </p:spPr>
        <p:txBody>
          <a:bodyPr/>
          <a:lstStyle/>
          <a:p>
            <a:endParaRPr lang="en-US" dirty="0">
              <a:solidFill>
                <a:prstClr val="black">
                  <a:tint val="75000"/>
                </a:prstClr>
              </a:solidFill>
            </a:endParaRPr>
          </a:p>
        </p:txBody>
      </p:sp>
      <p:sp>
        <p:nvSpPr>
          <p:cNvPr id="7" name="Text Placeholder 2"/>
          <p:cNvSpPr>
            <a:spLocks noGrp="1"/>
          </p:cNvSpPr>
          <p:nvPr>
            <p:ph idx="1" hasCustomPrompt="1"/>
          </p:nvPr>
        </p:nvSpPr>
        <p:spPr>
          <a:xfrm>
            <a:off x="704143" y="1239247"/>
            <a:ext cx="10092611" cy="426591"/>
          </a:xfrm>
          <a:prstGeom prst="rect">
            <a:avLst/>
          </a:prstGeom>
        </p:spPr>
        <p:txBody>
          <a:bodyPr vert="horz" wrap="square" lIns="0" tIns="0" rIns="0" bIns="0" rtlCol="0">
            <a:noAutofit/>
          </a:bodyPr>
          <a:lstStyle>
            <a:lvl1pPr>
              <a:defRPr sz="1800" b="0"/>
            </a:lvl1pPr>
          </a:lstStyle>
          <a:p>
            <a:pPr lvl="0"/>
            <a:r>
              <a:rPr lang="en-US" dirty="0" smtClean="0"/>
              <a:t>Click to edit Master text styles</a:t>
            </a:r>
            <a:endParaRPr lang="en-US" dirty="0"/>
          </a:p>
        </p:txBody>
      </p:sp>
      <p:pic>
        <p:nvPicPr>
          <p:cNvPr id="8" name="Picture 7"/>
          <p:cNvPicPr>
            <a:picLocks noChangeAspect="1"/>
          </p:cNvPicPr>
          <p:nvPr/>
        </p:nvPicPr>
        <p:blipFill>
          <a:blip r:embed="rId2" cstate="print"/>
          <a:stretch>
            <a:fillRect/>
          </a:stretch>
        </p:blipFill>
        <p:spPr>
          <a:xfrm>
            <a:off x="9052060" y="9541703"/>
            <a:ext cx="4655119" cy="899696"/>
          </a:xfrm>
          <a:prstGeom prst="rect">
            <a:avLst/>
          </a:prstGeom>
        </p:spPr>
      </p:pic>
      <p:sp>
        <p:nvSpPr>
          <p:cNvPr id="10" name="Freeform 5"/>
          <p:cNvSpPr>
            <a:spLocks/>
          </p:cNvSpPr>
          <p:nvPr/>
        </p:nvSpPr>
        <p:spPr bwMode="auto">
          <a:xfrm>
            <a:off x="704139" y="4518035"/>
            <a:ext cx="5611082" cy="2232125"/>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1" name="Freeform 6"/>
          <p:cNvSpPr>
            <a:spLocks/>
          </p:cNvSpPr>
          <p:nvPr/>
        </p:nvSpPr>
        <p:spPr bwMode="auto">
          <a:xfrm>
            <a:off x="12865152" y="4518035"/>
            <a:ext cx="530547" cy="2232125"/>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2" name="Freeform 7"/>
          <p:cNvSpPr>
            <a:spLocks/>
          </p:cNvSpPr>
          <p:nvPr/>
        </p:nvSpPr>
        <p:spPr bwMode="auto">
          <a:xfrm>
            <a:off x="7471668" y="4518051"/>
            <a:ext cx="4119683" cy="1129508"/>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3" name="Freeform 8"/>
          <p:cNvSpPr>
            <a:spLocks/>
          </p:cNvSpPr>
          <p:nvPr/>
        </p:nvSpPr>
        <p:spPr bwMode="auto">
          <a:xfrm>
            <a:off x="8290709" y="2339697"/>
            <a:ext cx="1635649" cy="1127064"/>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4" name="Freeform 9"/>
          <p:cNvSpPr>
            <a:spLocks/>
          </p:cNvSpPr>
          <p:nvPr/>
        </p:nvSpPr>
        <p:spPr bwMode="auto">
          <a:xfrm>
            <a:off x="8290724" y="8415088"/>
            <a:ext cx="4427743" cy="537861"/>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5" name="Freeform 10"/>
          <p:cNvSpPr>
            <a:spLocks/>
          </p:cNvSpPr>
          <p:nvPr/>
        </p:nvSpPr>
        <p:spPr bwMode="auto">
          <a:xfrm>
            <a:off x="704137" y="8415088"/>
            <a:ext cx="1254242" cy="537861"/>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6" name="Freeform 11"/>
          <p:cNvSpPr>
            <a:spLocks/>
          </p:cNvSpPr>
          <p:nvPr/>
        </p:nvSpPr>
        <p:spPr bwMode="auto">
          <a:xfrm>
            <a:off x="2931455" y="2339713"/>
            <a:ext cx="2481590" cy="535416"/>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7" name="Freeform 12"/>
          <p:cNvSpPr>
            <a:spLocks/>
          </p:cNvSpPr>
          <p:nvPr/>
        </p:nvSpPr>
        <p:spPr bwMode="auto">
          <a:xfrm>
            <a:off x="704138" y="2339701"/>
            <a:ext cx="506097" cy="936367"/>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cxnSp>
        <p:nvCxnSpPr>
          <p:cNvPr id="19" name="Straight Connector 18"/>
          <p:cNvCxnSpPr/>
          <p:nvPr/>
        </p:nvCxnSpPr>
        <p:spPr>
          <a:xfrm>
            <a:off x="9071297" y="9629171"/>
            <a:ext cx="0" cy="735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p:cNvSpPr>
            <a:spLocks noGrp="1"/>
          </p:cNvSpPr>
          <p:nvPr>
            <p:ph type="pic" sz="quarter" idx="13" hasCustomPrompt="1"/>
          </p:nvPr>
        </p:nvSpPr>
        <p:spPr>
          <a:xfrm>
            <a:off x="5001975" y="9629178"/>
            <a:ext cx="3799400" cy="672523"/>
          </a:xfrm>
        </p:spPr>
        <p:txBody>
          <a:bodyPr anchor="ctr" anchorCtr="0"/>
          <a:lstStyle>
            <a:lvl1pPr algn="ctr">
              <a:defRPr/>
            </a:lvl1pPr>
          </a:lstStyle>
          <a:p>
            <a:r>
              <a:rPr lang="en-US" dirty="0" smtClean="0"/>
              <a:t>Click to insert cobrand logo</a:t>
            </a:r>
            <a:endParaRPr lang="en-US" dirty="0"/>
          </a:p>
        </p:txBody>
      </p:sp>
    </p:spTree>
    <p:extLst>
      <p:ext uri="{BB962C8B-B14F-4D97-AF65-F5344CB8AC3E}">
        <p14:creationId xmlns:p14="http://schemas.microsoft.com/office/powerpoint/2010/main" val="691084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0" y="9672238"/>
            <a:ext cx="14082713" cy="889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defTabSz="1557799"/>
            <a:endParaRPr lang="en-GB" sz="3100">
              <a:solidFill>
                <a:prstClr val="white"/>
              </a:solidFill>
            </a:endParaRPr>
          </a:p>
        </p:txBody>
      </p:sp>
      <p:sp>
        <p:nvSpPr>
          <p:cNvPr id="11" name="Rectangle 10"/>
          <p:cNvSpPr/>
          <p:nvPr/>
        </p:nvSpPr>
        <p:spPr>
          <a:xfrm>
            <a:off x="352068" y="352056"/>
            <a:ext cx="8858026" cy="2999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defTabSz="1557799"/>
            <a:endParaRPr lang="en-US" sz="3100">
              <a:solidFill>
                <a:prstClr val="white"/>
              </a:solidFill>
            </a:endParaRPr>
          </a:p>
        </p:txBody>
      </p:sp>
      <p:sp>
        <p:nvSpPr>
          <p:cNvPr id="2" name="Title 1"/>
          <p:cNvSpPr>
            <a:spLocks noGrp="1"/>
          </p:cNvSpPr>
          <p:nvPr>
            <p:ph type="title" hasCustomPrompt="1"/>
          </p:nvPr>
        </p:nvSpPr>
        <p:spPr>
          <a:xfrm>
            <a:off x="704136" y="704110"/>
            <a:ext cx="8097560" cy="947981"/>
          </a:xfrm>
        </p:spPr>
        <p:txBody>
          <a:bodyPr>
            <a:noAutofit/>
          </a:bodyPr>
          <a:lstStyle>
            <a:lvl1pPr>
              <a:defRPr/>
            </a:lvl1pPr>
          </a:lstStyle>
          <a:p>
            <a:r>
              <a:rPr lang="en-US" dirty="0" smtClean="0"/>
              <a:t>Click to edit Master title style</a:t>
            </a:r>
            <a:br>
              <a:rPr lang="en-US" dirty="0" smtClean="0"/>
            </a:br>
            <a:r>
              <a:rPr lang="en-US" dirty="0" smtClean="0"/>
              <a:t>second line if needed</a:t>
            </a:r>
            <a:endParaRPr lang="en-US" dirty="0"/>
          </a:p>
        </p:txBody>
      </p:sp>
      <p:sp>
        <p:nvSpPr>
          <p:cNvPr id="3" name="Date Placeholder 2"/>
          <p:cNvSpPr>
            <a:spLocks noGrp="1"/>
          </p:cNvSpPr>
          <p:nvPr>
            <p:ph type="dt" sz="half" idx="10"/>
          </p:nvPr>
        </p:nvSpPr>
        <p:spPr>
          <a:xfrm>
            <a:off x="704139" y="2816439"/>
            <a:ext cx="2347118" cy="284394"/>
          </a:xfrm>
          <a:prstGeom prst="rect">
            <a:avLst/>
          </a:prstGeom>
        </p:spPr>
        <p:txBody>
          <a:bodyPr lIns="0" tIns="0" rIns="0" bIns="0">
            <a:noAutofit/>
          </a:bodyPr>
          <a:lstStyle>
            <a:lvl1pPr algn="l">
              <a:defRPr sz="1200"/>
            </a:lvl1pPr>
          </a:lstStyle>
          <a:p>
            <a:pPr defTabSz="1557799"/>
            <a:endParaRPr lang="en-US" dirty="0">
              <a:solidFill>
                <a:prstClr val="black">
                  <a:tint val="75000"/>
                </a:prstClr>
              </a:solidFill>
            </a:endParaRPr>
          </a:p>
        </p:txBody>
      </p:sp>
      <p:sp>
        <p:nvSpPr>
          <p:cNvPr id="4" name="Footer Placeholder 3 Copyright"/>
          <p:cNvSpPr>
            <a:spLocks noGrp="1"/>
          </p:cNvSpPr>
          <p:nvPr>
            <p:ph type="ftr" sz="quarter" idx="11"/>
          </p:nvPr>
        </p:nvSpPr>
        <p:spPr/>
        <p:txBody>
          <a:bodyPr/>
          <a:lstStyle/>
          <a:p>
            <a:endParaRPr lang="en-US" dirty="0">
              <a:solidFill>
                <a:prstClr val="black">
                  <a:tint val="75000"/>
                </a:prstClr>
              </a:solidFill>
            </a:endParaRPr>
          </a:p>
        </p:txBody>
      </p:sp>
      <p:pic>
        <p:nvPicPr>
          <p:cNvPr id="15" name="Picture 14"/>
          <p:cNvPicPr>
            <a:picLocks noChangeAspect="1"/>
          </p:cNvPicPr>
          <p:nvPr/>
        </p:nvPicPr>
        <p:blipFill>
          <a:blip r:embed="rId3" cstate="print"/>
          <a:stretch>
            <a:fillRect/>
          </a:stretch>
        </p:blipFill>
        <p:spPr>
          <a:xfrm>
            <a:off x="9052060" y="9541703"/>
            <a:ext cx="4655119" cy="899696"/>
          </a:xfrm>
          <a:prstGeom prst="rect">
            <a:avLst/>
          </a:prstGeom>
        </p:spPr>
      </p:pic>
      <p:sp>
        <p:nvSpPr>
          <p:cNvPr id="16" name="Text Placeholder 15"/>
          <p:cNvSpPr>
            <a:spLocks noGrp="1"/>
          </p:cNvSpPr>
          <p:nvPr>
            <p:ph type="body" sz="quarter" idx="13"/>
          </p:nvPr>
        </p:nvSpPr>
        <p:spPr>
          <a:xfrm>
            <a:off x="704136" y="1784724"/>
            <a:ext cx="8097560" cy="943507"/>
          </a:xfrm>
          <a:prstGeom prst="rect">
            <a:avLst/>
          </a:prstGeom>
        </p:spPr>
        <p:txBody>
          <a:bodyPr lIns="0" tIns="0" rIns="0" bIns="0">
            <a:noAutofit/>
          </a:bodyPr>
          <a:lstStyle>
            <a:lvl1pPr>
              <a:defRPr sz="1800" b="0"/>
            </a:lvl1pPr>
          </a:lstStyle>
          <a:p>
            <a:pPr lvl="0"/>
            <a:r>
              <a:rPr lang="en-US" smtClean="0"/>
              <a:t>Click to edit Master text styles</a:t>
            </a:r>
          </a:p>
        </p:txBody>
      </p:sp>
      <p:sp>
        <p:nvSpPr>
          <p:cNvPr id="7" name="Freeform 5"/>
          <p:cNvSpPr>
            <a:spLocks/>
          </p:cNvSpPr>
          <p:nvPr/>
        </p:nvSpPr>
        <p:spPr bwMode="auto">
          <a:xfrm>
            <a:off x="10701398" y="2459510"/>
            <a:ext cx="1576970" cy="513412"/>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8" name="Freeform 6"/>
          <p:cNvSpPr>
            <a:spLocks/>
          </p:cNvSpPr>
          <p:nvPr/>
        </p:nvSpPr>
        <p:spPr bwMode="auto">
          <a:xfrm>
            <a:off x="12970293" y="696782"/>
            <a:ext cx="425416" cy="958371"/>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9" name="Freeform 7"/>
          <p:cNvSpPr>
            <a:spLocks/>
          </p:cNvSpPr>
          <p:nvPr/>
        </p:nvSpPr>
        <p:spPr bwMode="auto">
          <a:xfrm>
            <a:off x="11449547" y="4769851"/>
            <a:ext cx="1946153" cy="105127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3" name="Freeform 8"/>
          <p:cNvSpPr>
            <a:spLocks/>
          </p:cNvSpPr>
          <p:nvPr/>
        </p:nvSpPr>
        <p:spPr bwMode="auto">
          <a:xfrm>
            <a:off x="11449547" y="8461537"/>
            <a:ext cx="1946153" cy="53052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4" name="Freeform 9"/>
          <p:cNvSpPr>
            <a:spLocks/>
          </p:cNvSpPr>
          <p:nvPr/>
        </p:nvSpPr>
        <p:spPr bwMode="auto">
          <a:xfrm>
            <a:off x="704138" y="6202522"/>
            <a:ext cx="1232237" cy="2789544"/>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7" name="Freeform 10"/>
          <p:cNvSpPr>
            <a:spLocks/>
          </p:cNvSpPr>
          <p:nvPr/>
        </p:nvSpPr>
        <p:spPr bwMode="auto">
          <a:xfrm>
            <a:off x="7486347" y="7757428"/>
            <a:ext cx="1589194" cy="52074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8" name="Freeform 11"/>
          <p:cNvSpPr>
            <a:spLocks/>
          </p:cNvSpPr>
          <p:nvPr/>
        </p:nvSpPr>
        <p:spPr bwMode="auto">
          <a:xfrm>
            <a:off x="3542702" y="5500855"/>
            <a:ext cx="3195505" cy="1391106"/>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Tree>
    <p:extLst>
      <p:ext uri="{BB962C8B-B14F-4D97-AF65-F5344CB8AC3E}">
        <p14:creationId xmlns:p14="http://schemas.microsoft.com/office/powerpoint/2010/main" val="1724103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Blue">
    <p:bg>
      <p:bgPr>
        <a:solidFill>
          <a:srgbClr val="C8D7DF"/>
        </a:solidFill>
        <a:effectLst/>
      </p:bgPr>
    </p:bg>
    <p:spTree>
      <p:nvGrpSpPr>
        <p:cNvPr id="1" name=""/>
        <p:cNvGrpSpPr/>
        <p:nvPr/>
      </p:nvGrpSpPr>
      <p:grpSpPr>
        <a:xfrm>
          <a:off x="0" y="0"/>
          <a:ext cx="0" cy="0"/>
          <a:chOff x="0" y="0"/>
          <a:chExt cx="0" cy="0"/>
        </a:xfrm>
      </p:grpSpPr>
      <p:sp>
        <p:nvSpPr>
          <p:cNvPr id="5" name="Footer Placeholder 4 Copyright"/>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13" name="Text Placeholder 12"/>
          <p:cNvSpPr>
            <a:spLocks noGrp="1"/>
          </p:cNvSpPr>
          <p:nvPr>
            <p:ph type="body" sz="quarter" idx="13" hasCustomPrompt="1"/>
          </p:nvPr>
        </p:nvSpPr>
        <p:spPr>
          <a:xfrm>
            <a:off x="704142" y="2883533"/>
            <a:ext cx="6924001" cy="519662"/>
          </a:xfrm>
        </p:spPr>
        <p:txBody>
          <a:bodyPr>
            <a:noAutofit/>
          </a:bodyPr>
          <a:lstStyle>
            <a:lvl1pPr>
              <a:defRPr sz="1800" b="0">
                <a:solidFill>
                  <a:schemeClr val="tx1"/>
                </a:solidFill>
              </a:defRPr>
            </a:lvl1pPr>
          </a:lstStyle>
          <a:p>
            <a:pPr lvl="0"/>
            <a:r>
              <a:rPr lang="en-US" dirty="0" smtClean="0"/>
              <a:t>Subheading here</a:t>
            </a:r>
            <a:endParaRPr lang="en-US" dirty="0"/>
          </a:p>
        </p:txBody>
      </p:sp>
      <p:pic>
        <p:nvPicPr>
          <p:cNvPr id="11" name="Picture 10"/>
          <p:cNvPicPr>
            <a:picLocks noChangeAspect="1"/>
          </p:cNvPicPr>
          <p:nvPr/>
        </p:nvPicPr>
        <p:blipFill>
          <a:blip r:embed="rId2" cstate="print"/>
          <a:stretch>
            <a:fillRect/>
          </a:stretch>
        </p:blipFill>
        <p:spPr>
          <a:xfrm>
            <a:off x="10280388" y="9702645"/>
            <a:ext cx="2745787" cy="535057"/>
          </a:xfrm>
          <a:prstGeom prst="rect">
            <a:avLst/>
          </a:prstGeom>
        </p:spPr>
      </p:pic>
      <p:sp>
        <p:nvSpPr>
          <p:cNvPr id="9" name="Title 1"/>
          <p:cNvSpPr>
            <a:spLocks noGrp="1"/>
          </p:cNvSpPr>
          <p:nvPr>
            <p:ph type="title"/>
          </p:nvPr>
        </p:nvSpPr>
        <p:spPr>
          <a:xfrm>
            <a:off x="704142" y="2347034"/>
            <a:ext cx="6924001" cy="586757"/>
          </a:xfrm>
        </p:spPr>
        <p:txBody>
          <a:bodyPr>
            <a:noAutofit/>
          </a:bodyPr>
          <a:lstStyle/>
          <a:p>
            <a:r>
              <a:rPr lang="en-US" smtClean="0"/>
              <a:t>Click to edit Master title style</a:t>
            </a:r>
            <a:endParaRPr lang="en-US" dirty="0"/>
          </a:p>
        </p:txBody>
      </p:sp>
      <p:sp>
        <p:nvSpPr>
          <p:cNvPr id="21" name="Freeform 12"/>
          <p:cNvSpPr>
            <a:spLocks/>
          </p:cNvSpPr>
          <p:nvPr/>
        </p:nvSpPr>
        <p:spPr bwMode="auto">
          <a:xfrm>
            <a:off x="8007100" y="701665"/>
            <a:ext cx="4442412" cy="2415486"/>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22" name="Freeform 13"/>
          <p:cNvSpPr>
            <a:spLocks/>
          </p:cNvSpPr>
          <p:nvPr/>
        </p:nvSpPr>
        <p:spPr bwMode="auto">
          <a:xfrm>
            <a:off x="12830933" y="4896984"/>
            <a:ext cx="562331" cy="4095080"/>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23" name="Freeform 14"/>
          <p:cNvSpPr>
            <a:spLocks/>
          </p:cNvSpPr>
          <p:nvPr/>
        </p:nvSpPr>
        <p:spPr bwMode="auto">
          <a:xfrm>
            <a:off x="10019267" y="4324911"/>
            <a:ext cx="841051" cy="1207744"/>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24" name="Freeform 15"/>
          <p:cNvSpPr>
            <a:spLocks/>
          </p:cNvSpPr>
          <p:nvPr/>
        </p:nvSpPr>
        <p:spPr bwMode="auto">
          <a:xfrm>
            <a:off x="4870272" y="5532643"/>
            <a:ext cx="4337280" cy="1205299"/>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rgbClr val="FFFFFF"/>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Tree>
    <p:extLst>
      <p:ext uri="{BB962C8B-B14F-4D97-AF65-F5344CB8AC3E}">
        <p14:creationId xmlns:p14="http://schemas.microsoft.com/office/powerpoint/2010/main" val="407006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13" name="Text Placeholder 12"/>
          <p:cNvSpPr>
            <a:spLocks noGrp="1"/>
          </p:cNvSpPr>
          <p:nvPr>
            <p:ph type="body" sz="quarter" idx="13" hasCustomPrompt="1"/>
          </p:nvPr>
        </p:nvSpPr>
        <p:spPr>
          <a:xfrm>
            <a:off x="704142" y="2883533"/>
            <a:ext cx="6924001" cy="519662"/>
          </a:xfrm>
        </p:spPr>
        <p:txBody>
          <a:bodyPr>
            <a:noAutofit/>
          </a:bodyPr>
          <a:lstStyle>
            <a:lvl1pPr>
              <a:defRPr sz="1800" b="0">
                <a:solidFill>
                  <a:schemeClr val="tx1"/>
                </a:solidFill>
              </a:defRPr>
            </a:lvl1pPr>
          </a:lstStyle>
          <a:p>
            <a:pPr lvl="0"/>
            <a:r>
              <a:rPr lang="en-US" dirty="0" smtClean="0"/>
              <a:t>Subheading here</a:t>
            </a:r>
            <a:endParaRPr lang="en-US" dirty="0"/>
          </a:p>
        </p:txBody>
      </p:sp>
      <p:sp>
        <p:nvSpPr>
          <p:cNvPr id="7" name="Freeform 12"/>
          <p:cNvSpPr>
            <a:spLocks/>
          </p:cNvSpPr>
          <p:nvPr/>
        </p:nvSpPr>
        <p:spPr bwMode="auto">
          <a:xfrm>
            <a:off x="8007100" y="701665"/>
            <a:ext cx="4442412" cy="2415486"/>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8" name="Freeform 13"/>
          <p:cNvSpPr>
            <a:spLocks/>
          </p:cNvSpPr>
          <p:nvPr/>
        </p:nvSpPr>
        <p:spPr bwMode="auto">
          <a:xfrm>
            <a:off x="12830933" y="4896984"/>
            <a:ext cx="562331" cy="4095080"/>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9" name="Freeform 14"/>
          <p:cNvSpPr>
            <a:spLocks/>
          </p:cNvSpPr>
          <p:nvPr/>
        </p:nvSpPr>
        <p:spPr bwMode="auto">
          <a:xfrm>
            <a:off x="10019267" y="4324911"/>
            <a:ext cx="841051" cy="1207744"/>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0" name="Freeform 15"/>
          <p:cNvSpPr>
            <a:spLocks/>
          </p:cNvSpPr>
          <p:nvPr/>
        </p:nvSpPr>
        <p:spPr bwMode="auto">
          <a:xfrm>
            <a:off x="4870272" y="5532643"/>
            <a:ext cx="4337280" cy="1205299"/>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2" name="Title 1"/>
          <p:cNvSpPr>
            <a:spLocks noGrp="1"/>
          </p:cNvSpPr>
          <p:nvPr>
            <p:ph type="title"/>
          </p:nvPr>
        </p:nvSpPr>
        <p:spPr>
          <a:xfrm>
            <a:off x="704142" y="2347034"/>
            <a:ext cx="6924001" cy="586757"/>
          </a:xfrm>
        </p:spPr>
        <p:txBody>
          <a:bodyPr>
            <a:noAutofit/>
          </a:bodyPr>
          <a:lstStyle/>
          <a:p>
            <a:r>
              <a:rPr lang="en-US" smtClean="0"/>
              <a:t>Click to edit Master title style</a:t>
            </a:r>
            <a:endParaRPr lang="en-US" dirty="0"/>
          </a:p>
        </p:txBody>
      </p:sp>
      <p:cxnSp>
        <p:nvCxnSpPr>
          <p:cNvPr id="14" name="Straight Connector 13"/>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815551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142" y="704109"/>
            <a:ext cx="6924001" cy="469406"/>
          </a:xfrm>
        </p:spPr>
        <p:txBody>
          <a:bodyPr/>
          <a:lstStyle>
            <a:lvl1pPr>
              <a:defRPr/>
            </a:lvl1p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7" name="Freeform 12"/>
          <p:cNvSpPr>
            <a:spLocks/>
          </p:cNvSpPr>
          <p:nvPr/>
        </p:nvSpPr>
        <p:spPr bwMode="auto">
          <a:xfrm>
            <a:off x="8007100" y="701665"/>
            <a:ext cx="4442412" cy="2415486"/>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9" name="Freeform 13"/>
          <p:cNvSpPr>
            <a:spLocks/>
          </p:cNvSpPr>
          <p:nvPr/>
        </p:nvSpPr>
        <p:spPr bwMode="auto">
          <a:xfrm>
            <a:off x="12830933" y="4896984"/>
            <a:ext cx="562331" cy="4095080"/>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0" name="Freeform 14"/>
          <p:cNvSpPr>
            <a:spLocks/>
          </p:cNvSpPr>
          <p:nvPr/>
        </p:nvSpPr>
        <p:spPr bwMode="auto">
          <a:xfrm>
            <a:off x="10019267" y="4324911"/>
            <a:ext cx="841051" cy="1207744"/>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sp>
        <p:nvSpPr>
          <p:cNvPr id="11" name="Freeform 15"/>
          <p:cNvSpPr>
            <a:spLocks/>
          </p:cNvSpPr>
          <p:nvPr/>
        </p:nvSpPr>
        <p:spPr bwMode="auto">
          <a:xfrm>
            <a:off x="4870272" y="5532643"/>
            <a:ext cx="4337280" cy="1205299"/>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3764" tIns="46887" rIns="93764" bIns="46887" numCol="1" anchor="t" anchorCtr="0" compatLnSpc="1">
            <a:prstTxWarp prst="textNoShape">
              <a:avLst/>
            </a:prstTxWarp>
          </a:bodyPr>
          <a:lstStyle/>
          <a:p>
            <a:pPr defTabSz="1557799"/>
            <a:endParaRPr lang="en-GB" sz="3100">
              <a:solidFill>
                <a:prstClr val="black"/>
              </a:solidFill>
            </a:endParaRPr>
          </a:p>
        </p:txBody>
      </p:sp>
      <p:cxnSp>
        <p:nvCxnSpPr>
          <p:cNvPr id="12" name="Straight Connector 11"/>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971657306"/>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13" name="Text Placeholder 12"/>
          <p:cNvSpPr>
            <a:spLocks noGrp="1"/>
          </p:cNvSpPr>
          <p:nvPr>
            <p:ph type="body" sz="quarter" idx="13" hasCustomPrompt="1"/>
          </p:nvPr>
        </p:nvSpPr>
        <p:spPr>
          <a:xfrm>
            <a:off x="704136" y="1232421"/>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sp>
        <p:nvSpPr>
          <p:cNvPr id="9" name="Content Placeholder 8"/>
          <p:cNvSpPr>
            <a:spLocks noGrp="1"/>
          </p:cNvSpPr>
          <p:nvPr>
            <p:ph sz="quarter" idx="14"/>
          </p:nvPr>
        </p:nvSpPr>
        <p:spPr>
          <a:xfrm>
            <a:off x="704139" y="2347036"/>
            <a:ext cx="2347118" cy="2933789"/>
          </a:xfrm>
          <a:solidFill>
            <a:srgbClr val="D8D7DF"/>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hasCustomPrompt="1"/>
          </p:nvPr>
        </p:nvSpPr>
        <p:spPr>
          <a:xfrm>
            <a:off x="3285971" y="2347031"/>
            <a:ext cx="10092611" cy="7041092"/>
          </a:xfrm>
        </p:spPr>
        <p:txBody>
          <a:bodyPr/>
          <a:lstStyle>
            <a:lvl1pPr>
              <a:spcBef>
                <a:spcPts val="0"/>
              </a:spcBef>
              <a:spcAft>
                <a:spcPts val="1026"/>
              </a:spcAft>
              <a:defRPr lang="en-US" dirty="0" smtClean="0"/>
            </a:lvl1pPr>
            <a:lvl2pPr>
              <a:spcBef>
                <a:spcPts val="0"/>
              </a:spcBef>
              <a:spcAft>
                <a:spcPts val="410"/>
              </a:spcAft>
              <a:defRPr lang="en-US" dirty="0" smtClean="0"/>
            </a:lvl2pPr>
            <a:lvl3pPr>
              <a:spcBef>
                <a:spcPts val="0"/>
              </a:spcBef>
              <a:spcAft>
                <a:spcPts val="410"/>
              </a:spcAft>
              <a:buFont typeface="Wingdings" pitchFamily="2" charset="2"/>
              <a:buChar char="§"/>
              <a:defRPr lang="en-US" dirty="0" smtClean="0"/>
            </a:lvl3pPr>
            <a:lvl4pPr marL="468769" indent="-234383">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smtClean="0"/>
              <a:t>This layout provides specific paragraph formatting to provide hierarchy when users have extensive body copy, and less levels of bullets. Paragraphs have specific formatting so users do not need to use double-returns. </a:t>
            </a:r>
          </a:p>
          <a:p>
            <a:pPr lvl="1"/>
            <a:r>
              <a:rPr lang="en-US" dirty="0" smtClean="0"/>
              <a:t>Subheading</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cxnSp>
        <p:nvCxnSpPr>
          <p:cNvPr id="8" name="Straight Connector 7"/>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stretch>
            <a:fillRect/>
          </a:stretch>
        </p:blipFill>
        <p:spPr>
          <a:xfrm>
            <a:off x="10280730" y="9702645"/>
            <a:ext cx="2745787" cy="535057"/>
          </a:xfrm>
          <a:prstGeom prst="rect">
            <a:avLst/>
          </a:prstGeom>
        </p:spPr>
      </p:pic>
      <p:sp>
        <p:nvSpPr>
          <p:cNvPr id="11"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862042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8" name="Text Placeholder 12"/>
          <p:cNvSpPr>
            <a:spLocks noGrp="1"/>
          </p:cNvSpPr>
          <p:nvPr>
            <p:ph type="body" sz="quarter" idx="13" hasCustomPrompt="1"/>
          </p:nvPr>
        </p:nvSpPr>
        <p:spPr>
          <a:xfrm>
            <a:off x="704136" y="1232421"/>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704136" y="2347031"/>
            <a:ext cx="12674442" cy="7041092"/>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stretch>
            <a:fillRect/>
          </a:stretch>
        </p:blipFill>
        <p:spPr>
          <a:xfrm>
            <a:off x="10280730" y="9702645"/>
            <a:ext cx="2745787" cy="535057"/>
          </a:xfrm>
          <a:prstGeom prst="rect">
            <a:avLst/>
          </a:prstGeom>
        </p:spPr>
      </p:pic>
      <p:sp>
        <p:nvSpPr>
          <p:cNvPr id="9"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715168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9" name="Text Placeholder 12"/>
          <p:cNvSpPr>
            <a:spLocks noGrp="1"/>
          </p:cNvSpPr>
          <p:nvPr>
            <p:ph type="body" sz="quarter" idx="13" hasCustomPrompt="1"/>
          </p:nvPr>
        </p:nvSpPr>
        <p:spPr>
          <a:xfrm>
            <a:off x="704136" y="1232421"/>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sp>
        <p:nvSpPr>
          <p:cNvPr id="8" name="Content Placeholder 2"/>
          <p:cNvSpPr>
            <a:spLocks noGrp="1"/>
          </p:cNvSpPr>
          <p:nvPr>
            <p:ph idx="1"/>
          </p:nvPr>
        </p:nvSpPr>
        <p:spPr>
          <a:xfrm>
            <a:off x="704136" y="2347031"/>
            <a:ext cx="12674442" cy="7041092"/>
          </a:xfrm>
        </p:spPr>
        <p:txBody>
          <a:bodyPr/>
          <a:lstStyle>
            <a:lvl3pPr marL="239270" indent="-239270">
              <a:buFont typeface="+mj-lt"/>
              <a:buAutoNum type="arabicPeriod"/>
              <a:defRPr/>
            </a:lvl3pPr>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stretch>
            <a:fillRect/>
          </a:stretch>
        </p:blipFill>
        <p:spPr>
          <a:xfrm>
            <a:off x="10280730" y="9702645"/>
            <a:ext cx="2745787" cy="535057"/>
          </a:xfrm>
          <a:prstGeom prst="rect">
            <a:avLst/>
          </a:prstGeom>
        </p:spPr>
      </p:pic>
      <p:sp>
        <p:nvSpPr>
          <p:cNvPr id="12"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179658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7" name="Content Placeholder 6"/>
          <p:cNvSpPr>
            <a:spLocks noGrp="1"/>
          </p:cNvSpPr>
          <p:nvPr>
            <p:ph sz="quarter" idx="13"/>
          </p:nvPr>
        </p:nvSpPr>
        <p:spPr>
          <a:xfrm>
            <a:off x="704136" y="2347031"/>
            <a:ext cx="7510779" cy="7041092"/>
          </a:xfrm>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8449628" y="1877626"/>
            <a:ext cx="4928950" cy="6219632"/>
          </a:xfrm>
          <a:solidFill>
            <a:srgbClr val="D8D7DF"/>
          </a:solidFill>
        </p:spPr>
        <p:txBody>
          <a:bodyPr/>
          <a:lstStyle/>
          <a:p>
            <a:pPr lvl="0"/>
            <a:r>
              <a:rPr lang="en-US" smtClean="0"/>
              <a:t>Click to edit Master text styles</a:t>
            </a:r>
          </a:p>
        </p:txBody>
      </p:sp>
      <p:sp>
        <p:nvSpPr>
          <p:cNvPr id="14" name="Text Placeholder 13"/>
          <p:cNvSpPr>
            <a:spLocks noGrp="1"/>
          </p:cNvSpPr>
          <p:nvPr>
            <p:ph type="body" sz="quarter" idx="17"/>
          </p:nvPr>
        </p:nvSpPr>
        <p:spPr>
          <a:xfrm>
            <a:off x="8919054" y="2347032"/>
            <a:ext cx="3990102" cy="5280820"/>
          </a:xfrm>
        </p:spPr>
        <p:txBody>
          <a:bodyPr/>
          <a:lstStyle>
            <a:lvl1pPr>
              <a:spcBef>
                <a:spcPts val="0"/>
              </a:spcBef>
              <a:spcAft>
                <a:spcPts val="1026"/>
              </a:spcAft>
              <a:defRPr baseline="0">
                <a:solidFill>
                  <a:schemeClr val="accent1"/>
                </a:solidFill>
                <a:latin typeface="Arial" pitchFamily="34" charset="0"/>
              </a:defRPr>
            </a:lvl1pPr>
            <a:lvl2pPr>
              <a:spcAft>
                <a:spcPts val="410"/>
              </a:spcAft>
              <a:defRPr sz="1200"/>
            </a:lvl2pPr>
          </a:lstStyle>
          <a:p>
            <a:pPr lvl="0"/>
            <a:r>
              <a:rPr lang="en-US" smtClean="0"/>
              <a:t>Click to edit Master text styles</a:t>
            </a:r>
          </a:p>
          <a:p>
            <a:pPr lvl="1"/>
            <a:r>
              <a:rPr lang="en-US" smtClean="0"/>
              <a:t>Second level</a:t>
            </a:r>
          </a:p>
        </p:txBody>
      </p:sp>
      <p:sp>
        <p:nvSpPr>
          <p:cNvPr id="11" name="Text Placeholder 12"/>
          <p:cNvSpPr>
            <a:spLocks noGrp="1"/>
          </p:cNvSpPr>
          <p:nvPr>
            <p:ph type="body" sz="quarter" idx="18" hasCustomPrompt="1"/>
          </p:nvPr>
        </p:nvSpPr>
        <p:spPr>
          <a:xfrm>
            <a:off x="704136" y="1232421"/>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9" name="Straight Connector 8"/>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stretch>
            <a:fillRect/>
          </a:stretch>
        </p:blipFill>
        <p:spPr>
          <a:xfrm>
            <a:off x="10280730" y="9702645"/>
            <a:ext cx="2745787" cy="535057"/>
          </a:xfrm>
          <a:prstGeom prst="rect">
            <a:avLst/>
          </a:prstGeom>
        </p:spPr>
      </p:pic>
      <p:sp>
        <p:nvSpPr>
          <p:cNvPr id="13"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441812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7" name="Content Placeholder 6"/>
          <p:cNvSpPr>
            <a:spLocks noGrp="1"/>
          </p:cNvSpPr>
          <p:nvPr>
            <p:ph sz="quarter" idx="13"/>
          </p:nvPr>
        </p:nvSpPr>
        <p:spPr>
          <a:xfrm>
            <a:off x="704142" y="2347031"/>
            <a:ext cx="6102509" cy="7041092"/>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7158713" y="2347031"/>
            <a:ext cx="6219864" cy="70410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2"/>
          <p:cNvSpPr>
            <a:spLocks noGrp="1"/>
          </p:cNvSpPr>
          <p:nvPr>
            <p:ph type="body" sz="quarter" idx="15" hasCustomPrompt="1"/>
          </p:nvPr>
        </p:nvSpPr>
        <p:spPr>
          <a:xfrm>
            <a:off x="704136" y="1232421"/>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8" name="Straight Connector 7"/>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stretch>
            <a:fillRect/>
          </a:stretch>
        </p:blipFill>
        <p:spPr>
          <a:xfrm>
            <a:off x="10280730" y="9702645"/>
            <a:ext cx="2745787" cy="535057"/>
          </a:xfrm>
          <a:prstGeom prst="rect">
            <a:avLst/>
          </a:prstGeom>
        </p:spPr>
      </p:pic>
      <p:sp>
        <p:nvSpPr>
          <p:cNvPr id="12"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60832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0" y="9672238"/>
            <a:ext cx="14082713" cy="889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GB" sz="3100">
              <a:solidFill>
                <a:prstClr val="white"/>
              </a:solidFill>
            </a:endParaRPr>
          </a:p>
        </p:txBody>
      </p:sp>
      <p:sp>
        <p:nvSpPr>
          <p:cNvPr id="11" name="Rectangle 10"/>
          <p:cNvSpPr/>
          <p:nvPr/>
        </p:nvSpPr>
        <p:spPr>
          <a:xfrm>
            <a:off x="352068" y="352056"/>
            <a:ext cx="8858026" cy="2999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3100">
              <a:solidFill>
                <a:prstClr val="white"/>
              </a:solidFill>
            </a:endParaRPr>
          </a:p>
        </p:txBody>
      </p:sp>
      <p:sp>
        <p:nvSpPr>
          <p:cNvPr id="2" name="Title 1"/>
          <p:cNvSpPr>
            <a:spLocks noGrp="1"/>
          </p:cNvSpPr>
          <p:nvPr>
            <p:ph type="title" hasCustomPrompt="1"/>
          </p:nvPr>
        </p:nvSpPr>
        <p:spPr>
          <a:xfrm>
            <a:off x="704136" y="704110"/>
            <a:ext cx="8097560" cy="947981"/>
          </a:xfrm>
        </p:spPr>
        <p:txBody>
          <a:bodyPr>
            <a:noAutofit/>
          </a:bodyPr>
          <a:lstStyle>
            <a:lvl1pPr>
              <a:defRPr/>
            </a:lvl1pPr>
          </a:lstStyle>
          <a:p>
            <a:r>
              <a:rPr lang="en-US" dirty="0" smtClean="0"/>
              <a:t>Click to edit Master title style</a:t>
            </a:r>
            <a:br>
              <a:rPr lang="en-US" dirty="0" smtClean="0"/>
            </a:br>
            <a:r>
              <a:rPr lang="en-US" dirty="0" smtClean="0"/>
              <a:t>second line if needed</a:t>
            </a:r>
            <a:endParaRPr lang="en-US" dirty="0"/>
          </a:p>
        </p:txBody>
      </p:sp>
      <p:sp>
        <p:nvSpPr>
          <p:cNvPr id="3" name="Date Placeholder 2"/>
          <p:cNvSpPr>
            <a:spLocks noGrp="1"/>
          </p:cNvSpPr>
          <p:nvPr>
            <p:ph type="dt" sz="half" idx="10"/>
          </p:nvPr>
        </p:nvSpPr>
        <p:spPr>
          <a:xfrm>
            <a:off x="704139" y="2816439"/>
            <a:ext cx="2347118" cy="284394"/>
          </a:xfrm>
          <a:prstGeom prst="rect">
            <a:avLst/>
          </a:prstGeom>
        </p:spPr>
        <p:txBody>
          <a:bodyPr lIns="0" tIns="0" rIns="0" bIns="0">
            <a:noAutofit/>
          </a:bodyPr>
          <a:lstStyle>
            <a:lvl1pPr algn="l">
              <a:defRPr sz="1200"/>
            </a:lvl1pPr>
          </a:lstStyle>
          <a:p>
            <a:endParaRPr lang="en-US" dirty="0">
              <a:solidFill>
                <a:prstClr val="black">
                  <a:tint val="75000"/>
                </a:prstClr>
              </a:solidFill>
            </a:endParaRPr>
          </a:p>
        </p:txBody>
      </p:sp>
      <p:sp>
        <p:nvSpPr>
          <p:cNvPr id="4" name="Footer Placeholder 3 Copyright"/>
          <p:cNvSpPr>
            <a:spLocks noGrp="1"/>
          </p:cNvSpPr>
          <p:nvPr>
            <p:ph type="ftr" sz="quarter" idx="11"/>
          </p:nvPr>
        </p:nvSpPr>
        <p:spPr/>
        <p:txBody>
          <a:bodyPr/>
          <a:lstStyle/>
          <a:p>
            <a:endParaRPr lang="en-US" dirty="0">
              <a:solidFill>
                <a:prstClr val="black">
                  <a:tint val="75000"/>
                </a:prstClr>
              </a:solidFill>
            </a:endParaRPr>
          </a:p>
        </p:txBody>
      </p:sp>
      <p:pic>
        <p:nvPicPr>
          <p:cNvPr id="15" name="Picture 14"/>
          <p:cNvPicPr>
            <a:picLocks noChangeAspect="1"/>
          </p:cNvPicPr>
          <p:nvPr/>
        </p:nvPicPr>
        <p:blipFill>
          <a:blip r:embed="rId3" cstate="print"/>
          <a:stretch>
            <a:fillRect/>
          </a:stretch>
        </p:blipFill>
        <p:spPr>
          <a:xfrm>
            <a:off x="9052060" y="9541703"/>
            <a:ext cx="4655119" cy="899696"/>
          </a:xfrm>
          <a:prstGeom prst="rect">
            <a:avLst/>
          </a:prstGeom>
        </p:spPr>
      </p:pic>
      <p:sp>
        <p:nvSpPr>
          <p:cNvPr id="16" name="Text Placeholder 15"/>
          <p:cNvSpPr>
            <a:spLocks noGrp="1"/>
          </p:cNvSpPr>
          <p:nvPr>
            <p:ph type="body" sz="quarter" idx="13"/>
          </p:nvPr>
        </p:nvSpPr>
        <p:spPr>
          <a:xfrm>
            <a:off x="704136" y="1784724"/>
            <a:ext cx="8097560" cy="943507"/>
          </a:xfrm>
          <a:prstGeom prst="rect">
            <a:avLst/>
          </a:prstGeom>
        </p:spPr>
        <p:txBody>
          <a:bodyPr lIns="0" tIns="0" rIns="0" bIns="0">
            <a:noAutofit/>
          </a:bodyPr>
          <a:lstStyle>
            <a:lvl1pPr>
              <a:defRPr sz="1800" b="0"/>
            </a:lvl1pPr>
          </a:lstStyle>
          <a:p>
            <a:pPr lvl="0"/>
            <a:r>
              <a:rPr lang="en-US" smtClean="0"/>
              <a:t>Click to edit Master text styles</a:t>
            </a:r>
          </a:p>
        </p:txBody>
      </p:sp>
      <p:sp>
        <p:nvSpPr>
          <p:cNvPr id="7" name="Freeform 5"/>
          <p:cNvSpPr>
            <a:spLocks/>
          </p:cNvSpPr>
          <p:nvPr/>
        </p:nvSpPr>
        <p:spPr bwMode="auto">
          <a:xfrm>
            <a:off x="10701398" y="2459507"/>
            <a:ext cx="1576970" cy="513412"/>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8" name="Freeform 6"/>
          <p:cNvSpPr>
            <a:spLocks/>
          </p:cNvSpPr>
          <p:nvPr/>
        </p:nvSpPr>
        <p:spPr bwMode="auto">
          <a:xfrm>
            <a:off x="12970290" y="696782"/>
            <a:ext cx="425416" cy="958371"/>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9" name="Freeform 7"/>
          <p:cNvSpPr>
            <a:spLocks/>
          </p:cNvSpPr>
          <p:nvPr/>
        </p:nvSpPr>
        <p:spPr bwMode="auto">
          <a:xfrm>
            <a:off x="11449547" y="4769851"/>
            <a:ext cx="1946153" cy="105127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3" name="Freeform 8"/>
          <p:cNvSpPr>
            <a:spLocks/>
          </p:cNvSpPr>
          <p:nvPr/>
        </p:nvSpPr>
        <p:spPr bwMode="auto">
          <a:xfrm>
            <a:off x="11449547" y="8461537"/>
            <a:ext cx="1946153" cy="53052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4" name="Freeform 9"/>
          <p:cNvSpPr>
            <a:spLocks/>
          </p:cNvSpPr>
          <p:nvPr/>
        </p:nvSpPr>
        <p:spPr bwMode="auto">
          <a:xfrm>
            <a:off x="704138" y="6202522"/>
            <a:ext cx="1232237" cy="2789544"/>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7" name="Freeform 10"/>
          <p:cNvSpPr>
            <a:spLocks/>
          </p:cNvSpPr>
          <p:nvPr/>
        </p:nvSpPr>
        <p:spPr bwMode="auto">
          <a:xfrm>
            <a:off x="7486345" y="7757428"/>
            <a:ext cx="1589194" cy="52074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8" name="Freeform 11"/>
          <p:cNvSpPr>
            <a:spLocks/>
          </p:cNvSpPr>
          <p:nvPr/>
        </p:nvSpPr>
        <p:spPr bwMode="auto">
          <a:xfrm>
            <a:off x="3542701" y="5500855"/>
            <a:ext cx="3195505" cy="1391106"/>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Tree>
    <p:extLst>
      <p:ext uri="{BB962C8B-B14F-4D97-AF65-F5344CB8AC3E}">
        <p14:creationId xmlns:p14="http://schemas.microsoft.com/office/powerpoint/2010/main" val="2429707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8" name="Text Placeholder 7"/>
          <p:cNvSpPr>
            <a:spLocks noGrp="1"/>
          </p:cNvSpPr>
          <p:nvPr>
            <p:ph type="body" sz="quarter" idx="16" hasCustomPrompt="1"/>
          </p:nvPr>
        </p:nvSpPr>
        <p:spPr>
          <a:xfrm>
            <a:off x="704136" y="2347031"/>
            <a:ext cx="12674442" cy="7041092"/>
          </a:xfrm>
        </p:spPr>
        <p:txBody>
          <a:bodyPr/>
          <a:lstStyle>
            <a:lvl1pPr>
              <a:lnSpc>
                <a:spcPts val="4514"/>
              </a:lnSpc>
              <a:spcBef>
                <a:spcPts val="0"/>
              </a:spcBef>
              <a:spcAft>
                <a:spcPts val="0"/>
              </a:spcAft>
              <a:defRPr sz="4100" b="0" i="0" baseline="0"/>
            </a:lvl1pPr>
          </a:lstStyle>
          <a:p>
            <a:pPr lvl="0"/>
            <a:r>
              <a:rPr lang="en-US" dirty="0" smtClean="0"/>
              <a:t>“Click to edit Master text styles</a:t>
            </a:r>
          </a:p>
        </p:txBody>
      </p:sp>
      <p:sp>
        <p:nvSpPr>
          <p:cNvPr id="9" name="Text Placeholder 12"/>
          <p:cNvSpPr>
            <a:spLocks noGrp="1"/>
          </p:cNvSpPr>
          <p:nvPr>
            <p:ph type="body" sz="quarter" idx="13" hasCustomPrompt="1"/>
          </p:nvPr>
        </p:nvSpPr>
        <p:spPr>
          <a:xfrm>
            <a:off x="704136" y="1232421"/>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7" name="Straight Connector 6"/>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stretch>
            <a:fillRect/>
          </a:stretch>
        </p:blipFill>
        <p:spPr>
          <a:xfrm>
            <a:off x="10280730" y="9702645"/>
            <a:ext cx="2745787" cy="535057"/>
          </a:xfrm>
          <a:prstGeom prst="rect">
            <a:avLst/>
          </a:prstGeom>
        </p:spPr>
      </p:pic>
      <p:sp>
        <p:nvSpPr>
          <p:cNvPr id="11"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012457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7" name="Text Placeholder 12"/>
          <p:cNvSpPr>
            <a:spLocks noGrp="1"/>
          </p:cNvSpPr>
          <p:nvPr>
            <p:ph type="body" sz="quarter" idx="13" hasCustomPrompt="1"/>
          </p:nvPr>
        </p:nvSpPr>
        <p:spPr>
          <a:xfrm>
            <a:off x="704136" y="1232421"/>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6" name="Straight Connector 5"/>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stretch>
            <a:fillRect/>
          </a:stretch>
        </p:blipFill>
        <p:spPr>
          <a:xfrm>
            <a:off x="10280730" y="9702645"/>
            <a:ext cx="2745787" cy="535057"/>
          </a:xfrm>
          <a:prstGeom prst="rect">
            <a:avLst/>
          </a:prstGeom>
        </p:spPr>
      </p:pic>
      <p:sp>
        <p:nvSpPr>
          <p:cNvPr id="9"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976286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4AACC7-7583-42F0-8E5A-2B3CB5EB09F3}" type="slidenum">
              <a:rPr lang="en-US" smtClean="0">
                <a:solidFill>
                  <a:prstClr val="black"/>
                </a:solidFill>
              </a:rPr>
              <a:pPr/>
              <a:t>‹Nº›</a:t>
            </a:fld>
            <a:endParaRPr lang="en-US" dirty="0">
              <a:solidFill>
                <a:prstClr val="black"/>
              </a:solidFill>
            </a:endParaRPr>
          </a:p>
        </p:txBody>
      </p:sp>
      <p:cxnSp>
        <p:nvCxnSpPr>
          <p:cNvPr id="5" name="Straight Connector 4"/>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stretch>
            <a:fillRect/>
          </a:stretch>
        </p:blipFill>
        <p:spPr>
          <a:xfrm>
            <a:off x="10280730" y="9702645"/>
            <a:ext cx="2745787" cy="535057"/>
          </a:xfrm>
          <a:prstGeom prst="rect">
            <a:avLst/>
          </a:prstGeom>
        </p:spPr>
      </p:pic>
      <p:sp>
        <p:nvSpPr>
          <p:cNvPr id="7"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57837143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mage title grou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52073" y="352055"/>
            <a:ext cx="8886191" cy="3520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defTabSz="1557799"/>
            <a:endParaRPr lang="en-US" sz="4900">
              <a:solidFill>
                <a:prstClr val="white"/>
              </a:solidFill>
            </a:endParaRPr>
          </a:p>
        </p:txBody>
      </p:sp>
      <p:sp>
        <p:nvSpPr>
          <p:cNvPr id="2" name="Title 1"/>
          <p:cNvSpPr>
            <a:spLocks noGrp="1"/>
          </p:cNvSpPr>
          <p:nvPr>
            <p:ph type="title" hasCustomPrompt="1"/>
          </p:nvPr>
        </p:nvSpPr>
        <p:spPr>
          <a:xfrm>
            <a:off x="704136" y="704114"/>
            <a:ext cx="8097560" cy="943507"/>
          </a:xfrm>
        </p:spPr>
        <p:txBody>
          <a:bodyPr>
            <a:noAutofit/>
          </a:bodyPr>
          <a:lstStyle>
            <a:lvl1pPr>
              <a:lnSpc>
                <a:spcPts val="3542"/>
              </a:lnSpc>
              <a:defRPr baseline="0"/>
            </a:lvl1pPr>
          </a:lstStyle>
          <a:p>
            <a:r>
              <a:rPr lang="en-US" dirty="0" smtClean="0"/>
              <a:t>Click to edit title</a:t>
            </a:r>
            <a:br>
              <a:rPr lang="en-US" dirty="0" smtClean="0"/>
            </a:br>
            <a:r>
              <a:rPr lang="en-US" dirty="0" smtClean="0"/>
              <a:t>second line if needed </a:t>
            </a:r>
            <a:endParaRPr lang="en-US" dirty="0"/>
          </a:p>
        </p:txBody>
      </p:sp>
      <p:sp>
        <p:nvSpPr>
          <p:cNvPr id="22" name="Text Placeholder 21"/>
          <p:cNvSpPr>
            <a:spLocks noGrp="1"/>
          </p:cNvSpPr>
          <p:nvPr>
            <p:ph type="body" sz="quarter" idx="15" hasCustomPrompt="1"/>
          </p:nvPr>
        </p:nvSpPr>
        <p:spPr>
          <a:xfrm>
            <a:off x="704136" y="1689867"/>
            <a:ext cx="8097560" cy="774521"/>
          </a:xfrm>
        </p:spPr>
        <p:txBody>
          <a:bodyPr/>
          <a:lstStyle>
            <a:lvl1pPr>
              <a:lnSpc>
                <a:spcPts val="3079"/>
              </a:lnSpc>
              <a:spcAft>
                <a:spcPts val="0"/>
              </a:spcAft>
              <a:defRPr sz="2600" b="0" baseline="0"/>
            </a:lvl1pPr>
          </a:lstStyle>
          <a:p>
            <a:pPr lvl="0"/>
            <a:r>
              <a:rPr lang="en-US" dirty="0" smtClean="0"/>
              <a:t>Click to add subhead</a:t>
            </a:r>
          </a:p>
        </p:txBody>
      </p:sp>
      <p:sp>
        <p:nvSpPr>
          <p:cNvPr id="24" name="Text Placeholder 23"/>
          <p:cNvSpPr>
            <a:spLocks noGrp="1"/>
          </p:cNvSpPr>
          <p:nvPr>
            <p:ph type="body" sz="quarter" idx="16" hasCustomPrompt="1"/>
          </p:nvPr>
        </p:nvSpPr>
        <p:spPr>
          <a:xfrm>
            <a:off x="704137" y="3403014"/>
            <a:ext cx="3098197" cy="417477"/>
          </a:xfrm>
        </p:spPr>
        <p:txBody>
          <a:bodyPr/>
          <a:lstStyle>
            <a:lvl1pPr>
              <a:defRPr sz="1800" b="0" baseline="0"/>
            </a:lvl1pPr>
          </a:lstStyle>
          <a:p>
            <a:pPr lvl="0"/>
            <a:r>
              <a:rPr lang="en-US" dirty="0" smtClean="0"/>
              <a:t>Insert date</a:t>
            </a:r>
            <a:endParaRPr lang="en-US" dirty="0"/>
          </a:p>
        </p:txBody>
      </p:sp>
      <p:sp>
        <p:nvSpPr>
          <p:cNvPr id="26" name="Text Placeholder 25"/>
          <p:cNvSpPr>
            <a:spLocks noGrp="1"/>
          </p:cNvSpPr>
          <p:nvPr>
            <p:ph type="body" sz="quarter" idx="17" hasCustomPrompt="1"/>
          </p:nvPr>
        </p:nvSpPr>
        <p:spPr>
          <a:xfrm>
            <a:off x="704136" y="2547939"/>
            <a:ext cx="8097560" cy="812200"/>
          </a:xfrm>
        </p:spPr>
        <p:txBody>
          <a:bodyPr/>
          <a:lstStyle>
            <a:lvl1pPr>
              <a:lnSpc>
                <a:spcPts val="2772"/>
              </a:lnSpc>
              <a:spcAft>
                <a:spcPts val="0"/>
              </a:spcAft>
              <a:defRPr b="0"/>
            </a:lvl1pPr>
          </a:lstStyle>
          <a:p>
            <a:pPr lvl="0"/>
            <a:r>
              <a:rPr lang="en-US" dirty="0" smtClean="0"/>
              <a:t>Click to add text</a:t>
            </a:r>
          </a:p>
        </p:txBody>
      </p:sp>
      <p:sp>
        <p:nvSpPr>
          <p:cNvPr id="10" name="Rectangle 9"/>
          <p:cNvSpPr/>
          <p:nvPr userDrawn="1"/>
        </p:nvSpPr>
        <p:spPr>
          <a:xfrm>
            <a:off x="0" y="9672237"/>
            <a:ext cx="14082713" cy="889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defTabSz="1557799"/>
            <a:endParaRPr lang="en-GB" sz="4900">
              <a:solidFill>
                <a:prstClr val="white"/>
              </a:solidFill>
            </a:endParaRPr>
          </a:p>
        </p:txBody>
      </p:sp>
      <p:sp>
        <p:nvSpPr>
          <p:cNvPr id="11" name="Footer Placeholder 3 Copyright"/>
          <p:cNvSpPr>
            <a:spLocks noGrp="1"/>
          </p:cNvSpPr>
          <p:nvPr>
            <p:ph type="ftr" sz="quarter" idx="11"/>
          </p:nvPr>
        </p:nvSpPr>
        <p:spPr>
          <a:xfrm>
            <a:off x="704136" y="9857531"/>
            <a:ext cx="8128444" cy="76944"/>
          </a:xfrm>
        </p:spPr>
        <p:txBody>
          <a:bodyPr/>
          <a:lstStyle/>
          <a:p>
            <a:endParaRPr lang="en-US" dirty="0">
              <a:solidFill>
                <a:prstClr val="black"/>
              </a:solidFill>
            </a:endParaRPr>
          </a:p>
        </p:txBody>
      </p:sp>
      <p:pic>
        <p:nvPicPr>
          <p:cNvPr id="13" name="Picture 12"/>
          <p:cNvPicPr>
            <a:picLocks noChangeAspect="1"/>
          </p:cNvPicPr>
          <p:nvPr userDrawn="1"/>
        </p:nvPicPr>
        <p:blipFill>
          <a:blip r:embed="rId3" cstate="print"/>
          <a:stretch>
            <a:fillRect/>
          </a:stretch>
        </p:blipFill>
        <p:spPr>
          <a:xfrm>
            <a:off x="9052060" y="9541702"/>
            <a:ext cx="4655119" cy="899696"/>
          </a:xfrm>
          <a:prstGeom prst="rect">
            <a:avLst/>
          </a:prstGeom>
        </p:spPr>
      </p:pic>
    </p:spTree>
    <p:extLst>
      <p:ext uri="{BB962C8B-B14F-4D97-AF65-F5344CB8AC3E}">
        <p14:creationId xmlns:p14="http://schemas.microsoft.com/office/powerpoint/2010/main" val="31259295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056204" y="3280970"/>
            <a:ext cx="11970306" cy="2263907"/>
          </a:xfrm>
        </p:spPr>
        <p:txBody>
          <a:bodyPr/>
          <a:lstStyle/>
          <a:p>
            <a:r>
              <a:rPr lang="es-ES_tradnl" smtClean="0"/>
              <a:t>Clic para editar título</a:t>
            </a:r>
            <a:endParaRPr lang="es-ES"/>
          </a:p>
        </p:txBody>
      </p:sp>
      <p:sp>
        <p:nvSpPr>
          <p:cNvPr id="3" name="Subtítulo 2"/>
          <p:cNvSpPr>
            <a:spLocks noGrp="1"/>
          </p:cNvSpPr>
          <p:nvPr>
            <p:ph type="subTitle" idx="1"/>
          </p:nvPr>
        </p:nvSpPr>
        <p:spPr>
          <a:xfrm>
            <a:off x="2112407" y="5984929"/>
            <a:ext cx="9857899" cy="2699086"/>
          </a:xfrm>
        </p:spPr>
        <p:txBody>
          <a:bodyPr/>
          <a:lstStyle>
            <a:lvl1pPr marL="0" indent="0" algn="ctr">
              <a:buNone/>
              <a:defRPr>
                <a:solidFill>
                  <a:schemeClr val="tx1">
                    <a:tint val="75000"/>
                  </a:schemeClr>
                </a:solidFill>
              </a:defRPr>
            </a:lvl1pPr>
            <a:lvl2pPr marL="703550" indent="0" algn="ctr">
              <a:buNone/>
              <a:defRPr>
                <a:solidFill>
                  <a:schemeClr val="tx1">
                    <a:tint val="75000"/>
                  </a:schemeClr>
                </a:solidFill>
              </a:defRPr>
            </a:lvl2pPr>
            <a:lvl3pPr marL="1407098" indent="0" algn="ctr">
              <a:buNone/>
              <a:defRPr>
                <a:solidFill>
                  <a:schemeClr val="tx1">
                    <a:tint val="75000"/>
                  </a:schemeClr>
                </a:solidFill>
              </a:defRPr>
            </a:lvl3pPr>
            <a:lvl4pPr marL="2110647" indent="0" algn="ctr">
              <a:buNone/>
              <a:defRPr>
                <a:solidFill>
                  <a:schemeClr val="tx1">
                    <a:tint val="75000"/>
                  </a:schemeClr>
                </a:solidFill>
              </a:defRPr>
            </a:lvl4pPr>
            <a:lvl5pPr marL="2814198" indent="0" algn="ctr">
              <a:buNone/>
              <a:defRPr>
                <a:solidFill>
                  <a:schemeClr val="tx1">
                    <a:tint val="75000"/>
                  </a:schemeClr>
                </a:solidFill>
              </a:defRPr>
            </a:lvl5pPr>
            <a:lvl6pPr marL="3517749" indent="0" algn="ctr">
              <a:buNone/>
              <a:defRPr>
                <a:solidFill>
                  <a:schemeClr val="tx1">
                    <a:tint val="75000"/>
                  </a:schemeClr>
                </a:solidFill>
              </a:defRPr>
            </a:lvl6pPr>
            <a:lvl7pPr marL="4221292" indent="0" algn="ctr">
              <a:buNone/>
              <a:defRPr>
                <a:solidFill>
                  <a:schemeClr val="tx1">
                    <a:tint val="75000"/>
                  </a:schemeClr>
                </a:solidFill>
              </a:defRPr>
            </a:lvl7pPr>
            <a:lvl8pPr marL="4924841" indent="0" algn="ctr">
              <a:buNone/>
              <a:defRPr>
                <a:solidFill>
                  <a:schemeClr val="tx1">
                    <a:tint val="75000"/>
                  </a:schemeClr>
                </a:solidFill>
              </a:defRPr>
            </a:lvl8pPr>
            <a:lvl9pPr marL="5628394"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A01DF13-A3AB-0D45-9B8D-91D915279809}" type="datetimeFigureOut">
              <a:rPr lang="es-ES" smtClean="0">
                <a:solidFill>
                  <a:prstClr val="black">
                    <a:tint val="75000"/>
                  </a:prstClr>
                </a:solidFill>
                <a:latin typeface="Calibri"/>
              </a:rPr>
              <a:pPr/>
              <a:t>25/10/2018</a:t>
            </a:fld>
            <a:endParaRPr lang="es-ES">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4B6948A5-2A15-B84C-9AE6-34F02D86A83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32602282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A01DF13-A3AB-0D45-9B8D-91D915279809}" type="datetimeFigureOut">
              <a:rPr lang="es-ES" smtClean="0">
                <a:solidFill>
                  <a:prstClr val="black">
                    <a:tint val="75000"/>
                  </a:prstClr>
                </a:solidFill>
                <a:latin typeface="Calibri"/>
              </a:rPr>
              <a:pPr/>
              <a:t>25/10/2018</a:t>
            </a:fld>
            <a:endParaRPr lang="es-ES">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4B6948A5-2A15-B84C-9AE6-34F02D86A83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3939896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112437" y="6786847"/>
            <a:ext cx="11970306" cy="2097659"/>
          </a:xfrm>
        </p:spPr>
        <p:txBody>
          <a:bodyPr anchor="t"/>
          <a:lstStyle>
            <a:lvl1pPr algn="l">
              <a:defRPr sz="6200" b="1" cap="all"/>
            </a:lvl1pPr>
          </a:lstStyle>
          <a:p>
            <a:r>
              <a:rPr lang="es-ES_tradnl" smtClean="0"/>
              <a:t>Clic para editar título</a:t>
            </a:r>
            <a:endParaRPr lang="es-ES"/>
          </a:p>
        </p:txBody>
      </p:sp>
      <p:sp>
        <p:nvSpPr>
          <p:cNvPr id="3" name="Marcador de texto 2"/>
          <p:cNvSpPr>
            <a:spLocks noGrp="1"/>
          </p:cNvSpPr>
          <p:nvPr>
            <p:ph type="body" idx="1"/>
          </p:nvPr>
        </p:nvSpPr>
        <p:spPr>
          <a:xfrm>
            <a:off x="1112437" y="4476473"/>
            <a:ext cx="11970306" cy="2310358"/>
          </a:xfrm>
        </p:spPr>
        <p:txBody>
          <a:bodyPr anchor="b"/>
          <a:lstStyle>
            <a:lvl1pPr marL="0" indent="0">
              <a:buNone/>
              <a:defRPr sz="3100">
                <a:solidFill>
                  <a:schemeClr val="tx1">
                    <a:tint val="75000"/>
                  </a:schemeClr>
                </a:solidFill>
              </a:defRPr>
            </a:lvl1pPr>
            <a:lvl2pPr marL="703550" indent="0">
              <a:buNone/>
              <a:defRPr sz="2800">
                <a:solidFill>
                  <a:schemeClr val="tx1">
                    <a:tint val="75000"/>
                  </a:schemeClr>
                </a:solidFill>
              </a:defRPr>
            </a:lvl2pPr>
            <a:lvl3pPr marL="1407098" indent="0">
              <a:buNone/>
              <a:defRPr sz="2600">
                <a:solidFill>
                  <a:schemeClr val="tx1">
                    <a:tint val="75000"/>
                  </a:schemeClr>
                </a:solidFill>
              </a:defRPr>
            </a:lvl3pPr>
            <a:lvl4pPr marL="2110647" indent="0">
              <a:buNone/>
              <a:defRPr sz="2200">
                <a:solidFill>
                  <a:schemeClr val="tx1">
                    <a:tint val="75000"/>
                  </a:schemeClr>
                </a:solidFill>
              </a:defRPr>
            </a:lvl4pPr>
            <a:lvl5pPr marL="2814198" indent="0">
              <a:buNone/>
              <a:defRPr sz="2200">
                <a:solidFill>
                  <a:schemeClr val="tx1">
                    <a:tint val="75000"/>
                  </a:schemeClr>
                </a:solidFill>
              </a:defRPr>
            </a:lvl5pPr>
            <a:lvl6pPr marL="3517749" indent="0">
              <a:buNone/>
              <a:defRPr sz="2200">
                <a:solidFill>
                  <a:schemeClr val="tx1">
                    <a:tint val="75000"/>
                  </a:schemeClr>
                </a:solidFill>
              </a:defRPr>
            </a:lvl6pPr>
            <a:lvl7pPr marL="4221292" indent="0">
              <a:buNone/>
              <a:defRPr sz="2200">
                <a:solidFill>
                  <a:schemeClr val="tx1">
                    <a:tint val="75000"/>
                  </a:schemeClr>
                </a:solidFill>
              </a:defRPr>
            </a:lvl7pPr>
            <a:lvl8pPr marL="4924841" indent="0">
              <a:buNone/>
              <a:defRPr sz="2200">
                <a:solidFill>
                  <a:schemeClr val="tx1">
                    <a:tint val="75000"/>
                  </a:schemeClr>
                </a:solidFill>
              </a:defRPr>
            </a:lvl8pPr>
            <a:lvl9pPr marL="5628394" indent="0">
              <a:buNone/>
              <a:defRPr sz="22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A01DF13-A3AB-0D45-9B8D-91D915279809}" type="datetimeFigureOut">
              <a:rPr lang="es-ES" smtClean="0">
                <a:solidFill>
                  <a:prstClr val="black">
                    <a:tint val="75000"/>
                  </a:prstClr>
                </a:solidFill>
                <a:latin typeface="Calibri"/>
              </a:rPr>
              <a:pPr/>
              <a:t>25/10/2018</a:t>
            </a:fld>
            <a:endParaRPr lang="es-ES">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4B6948A5-2A15-B84C-9AE6-34F02D86A83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799315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704139" y="2464395"/>
            <a:ext cx="6219864" cy="6970193"/>
          </a:xfrm>
        </p:spPr>
        <p:txBody>
          <a:bodyPr/>
          <a:lstStyle>
            <a:lvl1pPr>
              <a:defRPr sz="4300"/>
            </a:lvl1pPr>
            <a:lvl2pPr>
              <a:defRPr sz="3600"/>
            </a:lvl2pPr>
            <a:lvl3pPr>
              <a:defRPr sz="3100"/>
            </a:lvl3pPr>
            <a:lvl4pPr>
              <a:defRPr sz="2800"/>
            </a:lvl4pPr>
            <a:lvl5pPr>
              <a:defRPr sz="2800"/>
            </a:lvl5pPr>
            <a:lvl6pPr>
              <a:defRPr sz="2800"/>
            </a:lvl6pPr>
            <a:lvl7pPr>
              <a:defRPr sz="2800"/>
            </a:lvl7pPr>
            <a:lvl8pPr>
              <a:defRPr sz="2800"/>
            </a:lvl8pPr>
            <a:lvl9pPr>
              <a:defRPr sz="2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7158713" y="2464395"/>
            <a:ext cx="6219864" cy="6970193"/>
          </a:xfrm>
        </p:spPr>
        <p:txBody>
          <a:bodyPr/>
          <a:lstStyle>
            <a:lvl1pPr>
              <a:defRPr sz="4300"/>
            </a:lvl1pPr>
            <a:lvl2pPr>
              <a:defRPr sz="3600"/>
            </a:lvl2pPr>
            <a:lvl3pPr>
              <a:defRPr sz="3100"/>
            </a:lvl3pPr>
            <a:lvl4pPr>
              <a:defRPr sz="2800"/>
            </a:lvl4pPr>
            <a:lvl5pPr>
              <a:defRPr sz="2800"/>
            </a:lvl5pPr>
            <a:lvl6pPr>
              <a:defRPr sz="2800"/>
            </a:lvl6pPr>
            <a:lvl7pPr>
              <a:defRPr sz="2800"/>
            </a:lvl7pPr>
            <a:lvl8pPr>
              <a:defRPr sz="2800"/>
            </a:lvl8pPr>
            <a:lvl9pPr>
              <a:defRPr sz="2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CA01DF13-A3AB-0D45-9B8D-91D915279809}" type="datetimeFigureOut">
              <a:rPr lang="es-ES" smtClean="0">
                <a:solidFill>
                  <a:prstClr val="black">
                    <a:tint val="75000"/>
                  </a:prstClr>
                </a:solidFill>
                <a:latin typeface="Calibri"/>
              </a:rPr>
              <a:pPr/>
              <a:t>25/10/2018</a:t>
            </a:fld>
            <a:endParaRPr lang="es-ES">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4B6948A5-2A15-B84C-9AE6-34F02D86A83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41456090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704137" y="2364151"/>
            <a:ext cx="6222311" cy="985263"/>
          </a:xfrm>
        </p:spPr>
        <p:txBody>
          <a:bodyPr anchor="b"/>
          <a:lstStyle>
            <a:lvl1pPr marL="0" indent="0">
              <a:buNone/>
              <a:defRPr sz="3600" b="1"/>
            </a:lvl1pPr>
            <a:lvl2pPr marL="703550" indent="0">
              <a:buNone/>
              <a:defRPr sz="3100" b="1"/>
            </a:lvl2pPr>
            <a:lvl3pPr marL="1407098" indent="0">
              <a:buNone/>
              <a:defRPr sz="2800" b="1"/>
            </a:lvl3pPr>
            <a:lvl4pPr marL="2110647" indent="0">
              <a:buNone/>
              <a:defRPr sz="2600" b="1"/>
            </a:lvl4pPr>
            <a:lvl5pPr marL="2814198" indent="0">
              <a:buNone/>
              <a:defRPr sz="2600" b="1"/>
            </a:lvl5pPr>
            <a:lvl6pPr marL="3517749" indent="0">
              <a:buNone/>
              <a:defRPr sz="2600" b="1"/>
            </a:lvl6pPr>
            <a:lvl7pPr marL="4221292" indent="0">
              <a:buNone/>
              <a:defRPr sz="2600" b="1"/>
            </a:lvl7pPr>
            <a:lvl8pPr marL="4924841" indent="0">
              <a:buNone/>
              <a:defRPr sz="2600" b="1"/>
            </a:lvl8pPr>
            <a:lvl9pPr marL="5628394" indent="0">
              <a:buNone/>
              <a:defRPr sz="2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704137" y="3349409"/>
            <a:ext cx="6222311" cy="6085166"/>
          </a:xfrm>
        </p:spPr>
        <p:txBody>
          <a:bodyPr/>
          <a:lstStyle>
            <a:lvl1pPr>
              <a:defRPr sz="3600"/>
            </a:lvl1pPr>
            <a:lvl2pPr>
              <a:defRPr sz="3100"/>
            </a:lvl2pPr>
            <a:lvl3pPr>
              <a:defRPr sz="2800"/>
            </a:lvl3pPr>
            <a:lvl4pPr>
              <a:defRPr sz="2600"/>
            </a:lvl4pPr>
            <a:lvl5pPr>
              <a:defRPr sz="2600"/>
            </a:lvl5pPr>
            <a:lvl6pPr>
              <a:defRPr sz="2600"/>
            </a:lvl6pPr>
            <a:lvl7pPr>
              <a:defRPr sz="2600"/>
            </a:lvl7pPr>
            <a:lvl8pPr>
              <a:defRPr sz="2600"/>
            </a:lvl8pPr>
            <a:lvl9pPr>
              <a:defRPr sz="2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7153833" y="2364151"/>
            <a:ext cx="6224756" cy="985263"/>
          </a:xfrm>
        </p:spPr>
        <p:txBody>
          <a:bodyPr anchor="b"/>
          <a:lstStyle>
            <a:lvl1pPr marL="0" indent="0">
              <a:buNone/>
              <a:defRPr sz="3600" b="1"/>
            </a:lvl1pPr>
            <a:lvl2pPr marL="703550" indent="0">
              <a:buNone/>
              <a:defRPr sz="3100" b="1"/>
            </a:lvl2pPr>
            <a:lvl3pPr marL="1407098" indent="0">
              <a:buNone/>
              <a:defRPr sz="2800" b="1"/>
            </a:lvl3pPr>
            <a:lvl4pPr marL="2110647" indent="0">
              <a:buNone/>
              <a:defRPr sz="2600" b="1"/>
            </a:lvl4pPr>
            <a:lvl5pPr marL="2814198" indent="0">
              <a:buNone/>
              <a:defRPr sz="2600" b="1"/>
            </a:lvl5pPr>
            <a:lvl6pPr marL="3517749" indent="0">
              <a:buNone/>
              <a:defRPr sz="2600" b="1"/>
            </a:lvl6pPr>
            <a:lvl7pPr marL="4221292" indent="0">
              <a:buNone/>
              <a:defRPr sz="2600" b="1"/>
            </a:lvl7pPr>
            <a:lvl8pPr marL="4924841" indent="0">
              <a:buNone/>
              <a:defRPr sz="2600" b="1"/>
            </a:lvl8pPr>
            <a:lvl9pPr marL="5628394" indent="0">
              <a:buNone/>
              <a:defRPr sz="2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7153833" y="3349409"/>
            <a:ext cx="6224756" cy="6085166"/>
          </a:xfrm>
        </p:spPr>
        <p:txBody>
          <a:bodyPr/>
          <a:lstStyle>
            <a:lvl1pPr>
              <a:defRPr sz="3600"/>
            </a:lvl1pPr>
            <a:lvl2pPr>
              <a:defRPr sz="3100"/>
            </a:lvl2pPr>
            <a:lvl3pPr>
              <a:defRPr sz="2800"/>
            </a:lvl3pPr>
            <a:lvl4pPr>
              <a:defRPr sz="2600"/>
            </a:lvl4pPr>
            <a:lvl5pPr>
              <a:defRPr sz="2600"/>
            </a:lvl5pPr>
            <a:lvl6pPr>
              <a:defRPr sz="2600"/>
            </a:lvl6pPr>
            <a:lvl7pPr>
              <a:defRPr sz="2600"/>
            </a:lvl7pPr>
            <a:lvl8pPr>
              <a:defRPr sz="2600"/>
            </a:lvl8pPr>
            <a:lvl9pPr>
              <a:defRPr sz="2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CA01DF13-A3AB-0D45-9B8D-91D915279809}" type="datetimeFigureOut">
              <a:rPr lang="es-ES" smtClean="0">
                <a:solidFill>
                  <a:prstClr val="black">
                    <a:tint val="75000"/>
                  </a:prstClr>
                </a:solidFill>
                <a:latin typeface="Calibri"/>
              </a:rPr>
              <a:pPr/>
              <a:t>25/10/2018</a:t>
            </a:fld>
            <a:endParaRPr lang="es-ES">
              <a:solidFill>
                <a:prstClr val="black">
                  <a:tint val="75000"/>
                </a:prstClr>
              </a:solidFill>
              <a:latin typeface="Calibri"/>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latin typeface="Calibri"/>
            </a:endParaRPr>
          </a:p>
        </p:txBody>
      </p:sp>
      <p:sp>
        <p:nvSpPr>
          <p:cNvPr id="9" name="Marcador de número de diapositiva 8"/>
          <p:cNvSpPr>
            <a:spLocks noGrp="1"/>
          </p:cNvSpPr>
          <p:nvPr>
            <p:ph type="sldNum" sz="quarter" idx="12"/>
          </p:nvPr>
        </p:nvSpPr>
        <p:spPr/>
        <p:txBody>
          <a:bodyPr/>
          <a:lstStyle/>
          <a:p>
            <a:fld id="{4B6948A5-2A15-B84C-9AE6-34F02D86A83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414103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CA01DF13-A3AB-0D45-9B8D-91D915279809}" type="datetimeFigureOut">
              <a:rPr lang="es-ES" smtClean="0">
                <a:solidFill>
                  <a:prstClr val="black">
                    <a:tint val="75000"/>
                  </a:prstClr>
                </a:solidFill>
                <a:latin typeface="Calibri"/>
              </a:rPr>
              <a:pPr/>
              <a:t>25/10/2018</a:t>
            </a:fld>
            <a:endParaRPr lang="es-ES">
              <a:solidFill>
                <a:prstClr val="black">
                  <a:tint val="75000"/>
                </a:prstClr>
              </a:solidFill>
              <a:latin typeface="Calibri"/>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latin typeface="Calibri"/>
            </a:endParaRPr>
          </a:p>
        </p:txBody>
      </p:sp>
      <p:sp>
        <p:nvSpPr>
          <p:cNvPr id="5" name="Marcador de número de diapositiva 4"/>
          <p:cNvSpPr>
            <a:spLocks noGrp="1"/>
          </p:cNvSpPr>
          <p:nvPr>
            <p:ph type="sldNum" sz="quarter" idx="12"/>
          </p:nvPr>
        </p:nvSpPr>
        <p:spPr/>
        <p:txBody>
          <a:bodyPr/>
          <a:lstStyle/>
          <a:p>
            <a:fld id="{4B6948A5-2A15-B84C-9AE6-34F02D86A83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183181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Blue">
    <p:bg>
      <p:bgPr>
        <a:solidFill>
          <a:srgbClr val="C8D7DF"/>
        </a:solidFill>
        <a:effectLst/>
      </p:bgPr>
    </p:bg>
    <p:spTree>
      <p:nvGrpSpPr>
        <p:cNvPr id="1" name=""/>
        <p:cNvGrpSpPr/>
        <p:nvPr/>
      </p:nvGrpSpPr>
      <p:grpSpPr>
        <a:xfrm>
          <a:off x="0" y="0"/>
          <a:ext cx="0" cy="0"/>
          <a:chOff x="0" y="0"/>
          <a:chExt cx="0" cy="0"/>
        </a:xfrm>
      </p:grpSpPr>
      <p:sp>
        <p:nvSpPr>
          <p:cNvPr id="5" name="Footer Placeholder 4 Copyright"/>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13" name="Text Placeholder 12"/>
          <p:cNvSpPr>
            <a:spLocks noGrp="1"/>
          </p:cNvSpPr>
          <p:nvPr>
            <p:ph type="body" sz="quarter" idx="13" hasCustomPrompt="1"/>
          </p:nvPr>
        </p:nvSpPr>
        <p:spPr>
          <a:xfrm>
            <a:off x="704142" y="2883533"/>
            <a:ext cx="6924001" cy="519662"/>
          </a:xfrm>
        </p:spPr>
        <p:txBody>
          <a:bodyPr>
            <a:noAutofit/>
          </a:bodyPr>
          <a:lstStyle>
            <a:lvl1pPr>
              <a:defRPr sz="1800" b="0">
                <a:solidFill>
                  <a:schemeClr val="tx1"/>
                </a:solidFill>
              </a:defRPr>
            </a:lvl1pPr>
          </a:lstStyle>
          <a:p>
            <a:pPr lvl="0"/>
            <a:r>
              <a:rPr lang="en-US" dirty="0" smtClean="0"/>
              <a:t>Subheading here</a:t>
            </a:r>
            <a:endParaRPr lang="en-US" dirty="0"/>
          </a:p>
        </p:txBody>
      </p:sp>
      <p:pic>
        <p:nvPicPr>
          <p:cNvPr id="11" name="Picture 10"/>
          <p:cNvPicPr>
            <a:picLocks noChangeAspect="1"/>
          </p:cNvPicPr>
          <p:nvPr/>
        </p:nvPicPr>
        <p:blipFill>
          <a:blip r:embed="rId2" cstate="print"/>
          <a:stretch>
            <a:fillRect/>
          </a:stretch>
        </p:blipFill>
        <p:spPr>
          <a:xfrm>
            <a:off x="10280388" y="9702643"/>
            <a:ext cx="2745787" cy="535057"/>
          </a:xfrm>
          <a:prstGeom prst="rect">
            <a:avLst/>
          </a:prstGeom>
        </p:spPr>
      </p:pic>
      <p:sp>
        <p:nvSpPr>
          <p:cNvPr id="9" name="Title 1"/>
          <p:cNvSpPr>
            <a:spLocks noGrp="1"/>
          </p:cNvSpPr>
          <p:nvPr>
            <p:ph type="title"/>
          </p:nvPr>
        </p:nvSpPr>
        <p:spPr>
          <a:xfrm>
            <a:off x="704142" y="2347034"/>
            <a:ext cx="6924001" cy="586757"/>
          </a:xfrm>
        </p:spPr>
        <p:txBody>
          <a:bodyPr>
            <a:noAutofit/>
          </a:bodyPr>
          <a:lstStyle/>
          <a:p>
            <a:r>
              <a:rPr lang="en-US" smtClean="0"/>
              <a:t>Click to edit Master title style</a:t>
            </a:r>
            <a:endParaRPr lang="en-US" dirty="0"/>
          </a:p>
        </p:txBody>
      </p:sp>
      <p:sp>
        <p:nvSpPr>
          <p:cNvPr id="21" name="Freeform 12"/>
          <p:cNvSpPr>
            <a:spLocks/>
          </p:cNvSpPr>
          <p:nvPr/>
        </p:nvSpPr>
        <p:spPr bwMode="auto">
          <a:xfrm>
            <a:off x="8007100" y="701665"/>
            <a:ext cx="4442412" cy="2415486"/>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22" name="Freeform 13"/>
          <p:cNvSpPr>
            <a:spLocks/>
          </p:cNvSpPr>
          <p:nvPr/>
        </p:nvSpPr>
        <p:spPr bwMode="auto">
          <a:xfrm>
            <a:off x="12830929" y="4896984"/>
            <a:ext cx="562331" cy="4095080"/>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23" name="Freeform 14"/>
          <p:cNvSpPr>
            <a:spLocks/>
          </p:cNvSpPr>
          <p:nvPr/>
        </p:nvSpPr>
        <p:spPr bwMode="auto">
          <a:xfrm>
            <a:off x="10019267" y="4324907"/>
            <a:ext cx="841051" cy="1207744"/>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24" name="Freeform 15"/>
          <p:cNvSpPr>
            <a:spLocks/>
          </p:cNvSpPr>
          <p:nvPr/>
        </p:nvSpPr>
        <p:spPr bwMode="auto">
          <a:xfrm>
            <a:off x="4870272" y="5532643"/>
            <a:ext cx="4337280" cy="1205299"/>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rgbClr val="FFFFFF"/>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Tree>
    <p:extLst>
      <p:ext uri="{BB962C8B-B14F-4D97-AF65-F5344CB8AC3E}">
        <p14:creationId xmlns:p14="http://schemas.microsoft.com/office/powerpoint/2010/main" val="105167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A01DF13-A3AB-0D45-9B8D-91D915279809}" type="datetimeFigureOut">
              <a:rPr lang="es-ES" smtClean="0">
                <a:solidFill>
                  <a:prstClr val="black">
                    <a:tint val="75000"/>
                  </a:prstClr>
                </a:solidFill>
                <a:latin typeface="Calibri"/>
              </a:rPr>
              <a:pPr/>
              <a:t>25/10/2018</a:t>
            </a:fld>
            <a:endParaRPr lang="es-ES">
              <a:solidFill>
                <a:prstClr val="black">
                  <a:tint val="75000"/>
                </a:prstClr>
              </a:solidFill>
              <a:latin typeface="Calibri"/>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latin typeface="Calibri"/>
            </a:endParaRPr>
          </a:p>
        </p:txBody>
      </p:sp>
      <p:sp>
        <p:nvSpPr>
          <p:cNvPr id="4" name="Marcador de número de diapositiva 3"/>
          <p:cNvSpPr>
            <a:spLocks noGrp="1"/>
          </p:cNvSpPr>
          <p:nvPr>
            <p:ph type="sldNum" sz="quarter" idx="12"/>
          </p:nvPr>
        </p:nvSpPr>
        <p:spPr/>
        <p:txBody>
          <a:bodyPr/>
          <a:lstStyle/>
          <a:p>
            <a:fld id="{4B6948A5-2A15-B84C-9AE6-34F02D86A83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476217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04136" y="420512"/>
            <a:ext cx="4633116" cy="1789611"/>
          </a:xfrm>
        </p:spPr>
        <p:txBody>
          <a:bodyPr anchor="b"/>
          <a:lstStyle>
            <a:lvl1pPr algn="l">
              <a:defRPr sz="3100" b="1"/>
            </a:lvl1pPr>
          </a:lstStyle>
          <a:p>
            <a:r>
              <a:rPr lang="es-ES_tradnl" smtClean="0"/>
              <a:t>Clic para editar título</a:t>
            </a:r>
            <a:endParaRPr lang="es-ES"/>
          </a:p>
        </p:txBody>
      </p:sp>
      <p:sp>
        <p:nvSpPr>
          <p:cNvPr id="3" name="Marcador de contenido 2"/>
          <p:cNvSpPr>
            <a:spLocks noGrp="1"/>
          </p:cNvSpPr>
          <p:nvPr>
            <p:ph idx="1"/>
          </p:nvPr>
        </p:nvSpPr>
        <p:spPr>
          <a:xfrm>
            <a:off x="5505949" y="420523"/>
            <a:ext cx="7872628" cy="9014065"/>
          </a:xfrm>
        </p:spPr>
        <p:txBody>
          <a:bodyPr/>
          <a:lstStyle>
            <a:lvl1pPr>
              <a:defRPr sz="4900"/>
            </a:lvl1pPr>
            <a:lvl2pPr>
              <a:defRPr sz="4300"/>
            </a:lvl2pPr>
            <a:lvl3pPr>
              <a:defRPr sz="3600"/>
            </a:lvl3pPr>
            <a:lvl4pPr>
              <a:defRPr sz="3100"/>
            </a:lvl4pPr>
            <a:lvl5pPr>
              <a:defRPr sz="3100"/>
            </a:lvl5pPr>
            <a:lvl6pPr>
              <a:defRPr sz="3100"/>
            </a:lvl6pPr>
            <a:lvl7pPr>
              <a:defRPr sz="3100"/>
            </a:lvl7pPr>
            <a:lvl8pPr>
              <a:defRPr sz="3100"/>
            </a:lvl8pPr>
            <a:lvl9pPr>
              <a:defRPr sz="31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704136" y="2210138"/>
            <a:ext cx="4633116" cy="7224455"/>
          </a:xfrm>
        </p:spPr>
        <p:txBody>
          <a:bodyPr/>
          <a:lstStyle>
            <a:lvl1pPr marL="0" indent="0">
              <a:buNone/>
              <a:defRPr sz="2200"/>
            </a:lvl1pPr>
            <a:lvl2pPr marL="703550" indent="0">
              <a:buNone/>
              <a:defRPr sz="1800"/>
            </a:lvl2pPr>
            <a:lvl3pPr marL="1407098" indent="0">
              <a:buNone/>
              <a:defRPr sz="1500"/>
            </a:lvl3pPr>
            <a:lvl4pPr marL="2110647" indent="0">
              <a:buNone/>
              <a:defRPr sz="1400"/>
            </a:lvl4pPr>
            <a:lvl5pPr marL="2814198" indent="0">
              <a:buNone/>
              <a:defRPr sz="1400"/>
            </a:lvl5pPr>
            <a:lvl6pPr marL="3517749" indent="0">
              <a:buNone/>
              <a:defRPr sz="1400"/>
            </a:lvl6pPr>
            <a:lvl7pPr marL="4221292" indent="0">
              <a:buNone/>
              <a:defRPr sz="1400"/>
            </a:lvl7pPr>
            <a:lvl8pPr marL="4924841" indent="0">
              <a:buNone/>
              <a:defRPr sz="1400"/>
            </a:lvl8pPr>
            <a:lvl9pPr marL="5628394" indent="0">
              <a:buNone/>
              <a:defRPr sz="14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A01DF13-A3AB-0D45-9B8D-91D915279809}" type="datetimeFigureOut">
              <a:rPr lang="es-ES" smtClean="0">
                <a:solidFill>
                  <a:prstClr val="black">
                    <a:tint val="75000"/>
                  </a:prstClr>
                </a:solidFill>
                <a:latin typeface="Calibri"/>
              </a:rPr>
              <a:pPr/>
              <a:t>25/10/2018</a:t>
            </a:fld>
            <a:endParaRPr lang="es-ES">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4B6948A5-2A15-B84C-9AE6-34F02D86A83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401906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760310" y="7393151"/>
            <a:ext cx="8449628" cy="872803"/>
          </a:xfrm>
        </p:spPr>
        <p:txBody>
          <a:bodyPr anchor="b"/>
          <a:lstStyle>
            <a:lvl1pPr algn="l">
              <a:defRPr sz="31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2760310" y="943702"/>
            <a:ext cx="8449628" cy="6336983"/>
          </a:xfrm>
        </p:spPr>
        <p:txBody>
          <a:bodyPr/>
          <a:lstStyle>
            <a:lvl1pPr marL="0" indent="0">
              <a:buNone/>
              <a:defRPr sz="4900"/>
            </a:lvl1pPr>
            <a:lvl2pPr marL="703550" indent="0">
              <a:buNone/>
              <a:defRPr sz="4300"/>
            </a:lvl2pPr>
            <a:lvl3pPr marL="1407098" indent="0">
              <a:buNone/>
              <a:defRPr sz="3600"/>
            </a:lvl3pPr>
            <a:lvl4pPr marL="2110647" indent="0">
              <a:buNone/>
              <a:defRPr sz="3100"/>
            </a:lvl4pPr>
            <a:lvl5pPr marL="2814198" indent="0">
              <a:buNone/>
              <a:defRPr sz="3100"/>
            </a:lvl5pPr>
            <a:lvl6pPr marL="3517749" indent="0">
              <a:buNone/>
              <a:defRPr sz="3100"/>
            </a:lvl6pPr>
            <a:lvl7pPr marL="4221292" indent="0">
              <a:buNone/>
              <a:defRPr sz="3100"/>
            </a:lvl7pPr>
            <a:lvl8pPr marL="4924841" indent="0">
              <a:buNone/>
              <a:defRPr sz="3100"/>
            </a:lvl8pPr>
            <a:lvl9pPr marL="5628394" indent="0">
              <a:buNone/>
              <a:defRPr sz="3100"/>
            </a:lvl9pPr>
          </a:lstStyle>
          <a:p>
            <a:endParaRPr lang="es-ES"/>
          </a:p>
        </p:txBody>
      </p:sp>
      <p:sp>
        <p:nvSpPr>
          <p:cNvPr id="4" name="Marcador de texto 3"/>
          <p:cNvSpPr>
            <a:spLocks noGrp="1"/>
          </p:cNvSpPr>
          <p:nvPr>
            <p:ph type="body" sz="half" idx="2"/>
          </p:nvPr>
        </p:nvSpPr>
        <p:spPr>
          <a:xfrm>
            <a:off x="2760310" y="8265949"/>
            <a:ext cx="8449628" cy="1239525"/>
          </a:xfrm>
        </p:spPr>
        <p:txBody>
          <a:bodyPr/>
          <a:lstStyle>
            <a:lvl1pPr marL="0" indent="0">
              <a:buNone/>
              <a:defRPr sz="2200"/>
            </a:lvl1pPr>
            <a:lvl2pPr marL="703550" indent="0">
              <a:buNone/>
              <a:defRPr sz="1800"/>
            </a:lvl2pPr>
            <a:lvl3pPr marL="1407098" indent="0">
              <a:buNone/>
              <a:defRPr sz="1500"/>
            </a:lvl3pPr>
            <a:lvl4pPr marL="2110647" indent="0">
              <a:buNone/>
              <a:defRPr sz="1400"/>
            </a:lvl4pPr>
            <a:lvl5pPr marL="2814198" indent="0">
              <a:buNone/>
              <a:defRPr sz="1400"/>
            </a:lvl5pPr>
            <a:lvl6pPr marL="3517749" indent="0">
              <a:buNone/>
              <a:defRPr sz="1400"/>
            </a:lvl6pPr>
            <a:lvl7pPr marL="4221292" indent="0">
              <a:buNone/>
              <a:defRPr sz="1400"/>
            </a:lvl7pPr>
            <a:lvl8pPr marL="4924841" indent="0">
              <a:buNone/>
              <a:defRPr sz="1400"/>
            </a:lvl8pPr>
            <a:lvl9pPr marL="5628394" indent="0">
              <a:buNone/>
              <a:defRPr sz="14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A01DF13-A3AB-0D45-9B8D-91D915279809}" type="datetimeFigureOut">
              <a:rPr lang="es-ES" smtClean="0">
                <a:solidFill>
                  <a:prstClr val="black">
                    <a:tint val="75000"/>
                  </a:prstClr>
                </a:solidFill>
                <a:latin typeface="Calibri"/>
              </a:rPr>
              <a:pPr/>
              <a:t>25/10/2018</a:t>
            </a:fld>
            <a:endParaRPr lang="es-ES">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4B6948A5-2A15-B84C-9AE6-34F02D86A83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100713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A01DF13-A3AB-0D45-9B8D-91D915279809}" type="datetimeFigureOut">
              <a:rPr lang="es-ES" smtClean="0">
                <a:solidFill>
                  <a:prstClr val="black">
                    <a:tint val="75000"/>
                  </a:prstClr>
                </a:solidFill>
                <a:latin typeface="Calibri"/>
              </a:rPr>
              <a:pPr/>
              <a:t>25/10/2018</a:t>
            </a:fld>
            <a:endParaRPr lang="es-ES">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4B6948A5-2A15-B84C-9AE6-34F02D86A83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5669066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209969" y="422957"/>
            <a:ext cx="3168610" cy="9011620"/>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704141" y="422957"/>
            <a:ext cx="9271119" cy="901162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A01DF13-A3AB-0D45-9B8D-91D915279809}" type="datetimeFigureOut">
              <a:rPr lang="es-ES" smtClean="0">
                <a:solidFill>
                  <a:prstClr val="black">
                    <a:tint val="75000"/>
                  </a:prstClr>
                </a:solidFill>
                <a:latin typeface="Calibri"/>
              </a:rPr>
              <a:pPr/>
              <a:t>25/10/2018</a:t>
            </a:fld>
            <a:endParaRPr lang="es-ES">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4B6948A5-2A15-B84C-9AE6-34F02D86A83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43477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10092232"/>
            <a:ext cx="14082713" cy="46940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40700" tIns="70349" rIns="140700" bIns="70349" anchor="ctr"/>
          <a:lstStyle>
            <a:lvl1pPr algn="ctr">
              <a:defRPr sz="2200">
                <a:solidFill>
                  <a:schemeClr val="tx1"/>
                </a:solidFill>
                <a:latin typeface="Times" panose="02020603050405020304" pitchFamily="18" charset="0"/>
                <a:ea typeface="MS PGothic" panose="020B0600070205080204" pitchFamily="34" charset="-128"/>
              </a:defRPr>
            </a:lvl1pPr>
            <a:lvl2pPr marL="742950" indent="-285750" algn="ctr">
              <a:defRPr sz="2200">
                <a:solidFill>
                  <a:schemeClr val="tx1"/>
                </a:solidFill>
                <a:latin typeface="Times" panose="02020603050405020304" pitchFamily="18" charset="0"/>
                <a:ea typeface="MS PGothic" panose="020B0600070205080204" pitchFamily="34" charset="-128"/>
              </a:defRPr>
            </a:lvl2pPr>
            <a:lvl3pPr marL="1143000" indent="-228600" algn="ctr">
              <a:defRPr sz="2200">
                <a:solidFill>
                  <a:schemeClr val="tx1"/>
                </a:solidFill>
                <a:latin typeface="Times" panose="02020603050405020304" pitchFamily="18" charset="0"/>
                <a:ea typeface="MS PGothic" panose="020B0600070205080204" pitchFamily="34" charset="-128"/>
              </a:defRPr>
            </a:lvl3pPr>
            <a:lvl4pPr marL="1600200" indent="-228600" algn="ctr">
              <a:defRPr sz="2200">
                <a:solidFill>
                  <a:schemeClr val="tx1"/>
                </a:solidFill>
                <a:latin typeface="Times" panose="02020603050405020304" pitchFamily="18" charset="0"/>
                <a:ea typeface="MS PGothic" panose="020B0600070205080204" pitchFamily="34" charset="-128"/>
              </a:defRPr>
            </a:lvl4pPr>
            <a:lvl5pPr marL="2057400" indent="-228600" algn="ctr">
              <a:defRPr sz="22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22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22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22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2200">
                <a:solidFill>
                  <a:schemeClr val="tx1"/>
                </a:solidFill>
                <a:latin typeface="Times" panose="02020603050405020304" pitchFamily="18" charset="0"/>
                <a:ea typeface="MS PGothic" panose="020B0600070205080204" pitchFamily="34" charset="-128"/>
              </a:defRPr>
            </a:lvl9pPr>
          </a:lstStyle>
          <a:p>
            <a:pPr defTabSz="1406990" eaLnBrk="0" fontAlgn="base" hangingPunct="0">
              <a:spcBef>
                <a:spcPct val="0"/>
              </a:spcBef>
              <a:spcAft>
                <a:spcPct val="0"/>
              </a:spcAft>
              <a:defRPr/>
            </a:pPr>
            <a:endParaRPr lang="es-ES" smtClean="0">
              <a:solidFill>
                <a:srgbClr val="000000"/>
              </a:solidFill>
              <a:cs typeface="MS PGothic" charset="0"/>
            </a:endParaRPr>
          </a:p>
        </p:txBody>
      </p:sp>
      <p:sp>
        <p:nvSpPr>
          <p:cNvPr id="3074" name="Rectangle 2"/>
          <p:cNvSpPr>
            <a:spLocks noGrp="1" noChangeArrowheads="1"/>
          </p:cNvSpPr>
          <p:nvPr>
            <p:ph type="ctrTitle"/>
          </p:nvPr>
        </p:nvSpPr>
        <p:spPr>
          <a:xfrm>
            <a:off x="1995052" y="3285846"/>
            <a:ext cx="10444678" cy="1760274"/>
          </a:xfrm>
        </p:spPr>
        <p:txBody>
          <a:bodyPr/>
          <a:lstStyle>
            <a:lvl1pPr algn="ctr">
              <a:defRPr/>
            </a:lvl1pPr>
          </a:lstStyle>
          <a:p>
            <a:pPr lvl="0"/>
            <a:r>
              <a:rPr lang="es-ES_tradnl" noProof="0" smtClean="0"/>
              <a:t>Click to edit Master title style</a:t>
            </a:r>
          </a:p>
        </p:txBody>
      </p:sp>
      <p:sp>
        <p:nvSpPr>
          <p:cNvPr id="3075" name="Rectangle 3"/>
          <p:cNvSpPr>
            <a:spLocks noGrp="1" noChangeArrowheads="1"/>
          </p:cNvSpPr>
          <p:nvPr>
            <p:ph type="subTitle" idx="1"/>
          </p:nvPr>
        </p:nvSpPr>
        <p:spPr>
          <a:xfrm>
            <a:off x="3403322" y="5280820"/>
            <a:ext cx="7628136" cy="2699086"/>
          </a:xfrm>
        </p:spPr>
        <p:txBody>
          <a:bodyPr/>
          <a:lstStyle>
            <a:lvl1pPr marL="0" indent="0" algn="ctr">
              <a:buFontTx/>
              <a:buNone/>
              <a:defRPr sz="2200"/>
            </a:lvl1pPr>
          </a:lstStyle>
          <a:p>
            <a:pPr lvl="0"/>
            <a:r>
              <a:rPr lang="es-ES_tradnl" noProof="0" smtClean="0"/>
              <a:t>Click to edit Master subtitle style</a:t>
            </a:r>
          </a:p>
        </p:txBody>
      </p:sp>
    </p:spTree>
    <p:extLst>
      <p:ext uri="{BB962C8B-B14F-4D97-AF65-F5344CB8AC3E}">
        <p14:creationId xmlns:p14="http://schemas.microsoft.com/office/powerpoint/2010/main" val="3114928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3753738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112437" y="6786848"/>
            <a:ext cx="11970306" cy="2097659"/>
          </a:xfrm>
        </p:spPr>
        <p:txBody>
          <a:bodyPr anchor="t"/>
          <a:lstStyle>
            <a:lvl1pPr algn="l">
              <a:defRPr sz="6200" b="1" cap="all"/>
            </a:lvl1pPr>
          </a:lstStyle>
          <a:p>
            <a:r>
              <a:rPr lang="es-ES_tradnl" smtClean="0"/>
              <a:t>Clic para editar título</a:t>
            </a:r>
            <a:endParaRPr lang="es-ES"/>
          </a:p>
        </p:txBody>
      </p:sp>
      <p:sp>
        <p:nvSpPr>
          <p:cNvPr id="3" name="Marcador de texto 2"/>
          <p:cNvSpPr>
            <a:spLocks noGrp="1"/>
          </p:cNvSpPr>
          <p:nvPr>
            <p:ph type="body" idx="1"/>
          </p:nvPr>
        </p:nvSpPr>
        <p:spPr>
          <a:xfrm>
            <a:off x="1112437" y="4476473"/>
            <a:ext cx="11970306" cy="2310358"/>
          </a:xfrm>
        </p:spPr>
        <p:txBody>
          <a:bodyPr anchor="b"/>
          <a:lstStyle>
            <a:lvl1pPr marL="0" indent="0">
              <a:buNone/>
              <a:defRPr sz="3100"/>
            </a:lvl1pPr>
            <a:lvl2pPr marL="703496" indent="0">
              <a:buNone/>
              <a:defRPr sz="2800"/>
            </a:lvl2pPr>
            <a:lvl3pPr marL="1406990" indent="0">
              <a:buNone/>
              <a:defRPr sz="2600"/>
            </a:lvl3pPr>
            <a:lvl4pPr marL="2110482" indent="0">
              <a:buNone/>
              <a:defRPr sz="2200"/>
            </a:lvl4pPr>
            <a:lvl5pPr marL="2813978" indent="0">
              <a:buNone/>
              <a:defRPr sz="2200"/>
            </a:lvl5pPr>
            <a:lvl6pPr marL="3517475" indent="0">
              <a:buNone/>
              <a:defRPr sz="2200"/>
            </a:lvl6pPr>
            <a:lvl7pPr marL="4220963" indent="0">
              <a:buNone/>
              <a:defRPr sz="2200"/>
            </a:lvl7pPr>
            <a:lvl8pPr marL="4924456" indent="0">
              <a:buNone/>
              <a:defRPr sz="2200"/>
            </a:lvl8pPr>
            <a:lvl9pPr marL="5627956" indent="0">
              <a:buNone/>
              <a:defRPr sz="2200"/>
            </a:lvl9pPr>
          </a:lstStyle>
          <a:p>
            <a:pPr lvl="0"/>
            <a:r>
              <a:rPr lang="es-ES_tradnl" smtClean="0"/>
              <a:t>Haga clic para modificar el estilo de texto del patrón</a:t>
            </a:r>
          </a:p>
        </p:txBody>
      </p:sp>
    </p:spTree>
    <p:extLst>
      <p:ext uri="{BB962C8B-B14F-4D97-AF65-F5344CB8AC3E}">
        <p14:creationId xmlns:p14="http://schemas.microsoft.com/office/powerpoint/2010/main" val="27476336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1056211" y="3637898"/>
            <a:ext cx="5867797" cy="6102280"/>
          </a:xfrm>
        </p:spPr>
        <p:txBody>
          <a:bodyPr/>
          <a:lstStyle>
            <a:lvl1pPr>
              <a:defRPr sz="4300"/>
            </a:lvl1pPr>
            <a:lvl2pPr>
              <a:defRPr sz="3600"/>
            </a:lvl2pPr>
            <a:lvl3pPr>
              <a:defRPr sz="3100"/>
            </a:lvl3pPr>
            <a:lvl4pPr>
              <a:defRPr sz="2800"/>
            </a:lvl4pPr>
            <a:lvl5pPr>
              <a:defRPr sz="2800"/>
            </a:lvl5pPr>
            <a:lvl6pPr>
              <a:defRPr sz="2800"/>
            </a:lvl6pPr>
            <a:lvl7pPr>
              <a:defRPr sz="2800"/>
            </a:lvl7pPr>
            <a:lvl8pPr>
              <a:defRPr sz="2800"/>
            </a:lvl8pPr>
            <a:lvl9pPr>
              <a:defRPr sz="2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7158717" y="3637898"/>
            <a:ext cx="5867797" cy="6102280"/>
          </a:xfrm>
        </p:spPr>
        <p:txBody>
          <a:bodyPr/>
          <a:lstStyle>
            <a:lvl1pPr>
              <a:defRPr sz="4300"/>
            </a:lvl1pPr>
            <a:lvl2pPr>
              <a:defRPr sz="3600"/>
            </a:lvl2pPr>
            <a:lvl3pPr>
              <a:defRPr sz="3100"/>
            </a:lvl3pPr>
            <a:lvl4pPr>
              <a:defRPr sz="2800"/>
            </a:lvl4pPr>
            <a:lvl5pPr>
              <a:defRPr sz="2800"/>
            </a:lvl5pPr>
            <a:lvl6pPr>
              <a:defRPr sz="2800"/>
            </a:lvl6pPr>
            <a:lvl7pPr>
              <a:defRPr sz="2800"/>
            </a:lvl7pPr>
            <a:lvl8pPr>
              <a:defRPr sz="2800"/>
            </a:lvl8pPr>
            <a:lvl9pPr>
              <a:defRPr sz="2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29241440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704136" y="422957"/>
            <a:ext cx="12674442" cy="1760274"/>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704137" y="2364151"/>
            <a:ext cx="6222311" cy="985263"/>
          </a:xfrm>
        </p:spPr>
        <p:txBody>
          <a:bodyPr anchor="b"/>
          <a:lstStyle>
            <a:lvl1pPr marL="0" indent="0">
              <a:buNone/>
              <a:defRPr sz="3600" b="1"/>
            </a:lvl1pPr>
            <a:lvl2pPr marL="703496" indent="0">
              <a:buNone/>
              <a:defRPr sz="3100" b="1"/>
            </a:lvl2pPr>
            <a:lvl3pPr marL="1406990" indent="0">
              <a:buNone/>
              <a:defRPr sz="2800" b="1"/>
            </a:lvl3pPr>
            <a:lvl4pPr marL="2110482" indent="0">
              <a:buNone/>
              <a:defRPr sz="2600" b="1"/>
            </a:lvl4pPr>
            <a:lvl5pPr marL="2813978" indent="0">
              <a:buNone/>
              <a:defRPr sz="2600" b="1"/>
            </a:lvl5pPr>
            <a:lvl6pPr marL="3517475" indent="0">
              <a:buNone/>
              <a:defRPr sz="2600" b="1"/>
            </a:lvl6pPr>
            <a:lvl7pPr marL="4220963" indent="0">
              <a:buNone/>
              <a:defRPr sz="2600" b="1"/>
            </a:lvl7pPr>
            <a:lvl8pPr marL="4924456" indent="0">
              <a:buNone/>
              <a:defRPr sz="2600" b="1"/>
            </a:lvl8pPr>
            <a:lvl9pPr marL="5627956" indent="0">
              <a:buNone/>
              <a:defRPr sz="2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704137" y="3349409"/>
            <a:ext cx="6222311" cy="6085166"/>
          </a:xfrm>
        </p:spPr>
        <p:txBody>
          <a:bodyPr/>
          <a:lstStyle>
            <a:lvl1pPr>
              <a:defRPr sz="3600"/>
            </a:lvl1pPr>
            <a:lvl2pPr>
              <a:defRPr sz="3100"/>
            </a:lvl2pPr>
            <a:lvl3pPr>
              <a:defRPr sz="2800"/>
            </a:lvl3pPr>
            <a:lvl4pPr>
              <a:defRPr sz="2600"/>
            </a:lvl4pPr>
            <a:lvl5pPr>
              <a:defRPr sz="2600"/>
            </a:lvl5pPr>
            <a:lvl6pPr>
              <a:defRPr sz="2600"/>
            </a:lvl6pPr>
            <a:lvl7pPr>
              <a:defRPr sz="2600"/>
            </a:lvl7pPr>
            <a:lvl8pPr>
              <a:defRPr sz="2600"/>
            </a:lvl8pPr>
            <a:lvl9pPr>
              <a:defRPr sz="2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7153836" y="2364151"/>
            <a:ext cx="6224756" cy="985263"/>
          </a:xfrm>
        </p:spPr>
        <p:txBody>
          <a:bodyPr anchor="b"/>
          <a:lstStyle>
            <a:lvl1pPr marL="0" indent="0">
              <a:buNone/>
              <a:defRPr sz="3600" b="1"/>
            </a:lvl1pPr>
            <a:lvl2pPr marL="703496" indent="0">
              <a:buNone/>
              <a:defRPr sz="3100" b="1"/>
            </a:lvl2pPr>
            <a:lvl3pPr marL="1406990" indent="0">
              <a:buNone/>
              <a:defRPr sz="2800" b="1"/>
            </a:lvl3pPr>
            <a:lvl4pPr marL="2110482" indent="0">
              <a:buNone/>
              <a:defRPr sz="2600" b="1"/>
            </a:lvl4pPr>
            <a:lvl5pPr marL="2813978" indent="0">
              <a:buNone/>
              <a:defRPr sz="2600" b="1"/>
            </a:lvl5pPr>
            <a:lvl6pPr marL="3517475" indent="0">
              <a:buNone/>
              <a:defRPr sz="2600" b="1"/>
            </a:lvl6pPr>
            <a:lvl7pPr marL="4220963" indent="0">
              <a:buNone/>
              <a:defRPr sz="2600" b="1"/>
            </a:lvl7pPr>
            <a:lvl8pPr marL="4924456" indent="0">
              <a:buNone/>
              <a:defRPr sz="2600" b="1"/>
            </a:lvl8pPr>
            <a:lvl9pPr marL="5627956" indent="0">
              <a:buNone/>
              <a:defRPr sz="2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7153836" y="3349409"/>
            <a:ext cx="6224756" cy="6085166"/>
          </a:xfrm>
        </p:spPr>
        <p:txBody>
          <a:bodyPr/>
          <a:lstStyle>
            <a:lvl1pPr>
              <a:defRPr sz="3600"/>
            </a:lvl1pPr>
            <a:lvl2pPr>
              <a:defRPr sz="3100"/>
            </a:lvl2pPr>
            <a:lvl3pPr>
              <a:defRPr sz="2800"/>
            </a:lvl3pPr>
            <a:lvl4pPr>
              <a:defRPr sz="2600"/>
            </a:lvl4pPr>
            <a:lvl5pPr>
              <a:defRPr sz="2600"/>
            </a:lvl5pPr>
            <a:lvl6pPr>
              <a:defRPr sz="2600"/>
            </a:lvl6pPr>
            <a:lvl7pPr>
              <a:defRPr sz="2600"/>
            </a:lvl7pPr>
            <a:lvl8pPr>
              <a:defRPr sz="2600"/>
            </a:lvl8pPr>
            <a:lvl9pPr>
              <a:defRPr sz="2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392795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13" name="Text Placeholder 12"/>
          <p:cNvSpPr>
            <a:spLocks noGrp="1"/>
          </p:cNvSpPr>
          <p:nvPr>
            <p:ph type="body" sz="quarter" idx="13" hasCustomPrompt="1"/>
          </p:nvPr>
        </p:nvSpPr>
        <p:spPr>
          <a:xfrm>
            <a:off x="704142" y="2883533"/>
            <a:ext cx="6924001" cy="519662"/>
          </a:xfrm>
        </p:spPr>
        <p:txBody>
          <a:bodyPr>
            <a:noAutofit/>
          </a:bodyPr>
          <a:lstStyle>
            <a:lvl1pPr>
              <a:defRPr sz="1800" b="0">
                <a:solidFill>
                  <a:schemeClr val="tx1"/>
                </a:solidFill>
              </a:defRPr>
            </a:lvl1pPr>
          </a:lstStyle>
          <a:p>
            <a:pPr lvl="0"/>
            <a:r>
              <a:rPr lang="en-US" dirty="0" smtClean="0"/>
              <a:t>Subheading here</a:t>
            </a:r>
            <a:endParaRPr lang="en-US" dirty="0"/>
          </a:p>
        </p:txBody>
      </p:sp>
      <p:sp>
        <p:nvSpPr>
          <p:cNvPr id="7" name="Freeform 12"/>
          <p:cNvSpPr>
            <a:spLocks/>
          </p:cNvSpPr>
          <p:nvPr/>
        </p:nvSpPr>
        <p:spPr bwMode="auto">
          <a:xfrm>
            <a:off x="8007100" y="701665"/>
            <a:ext cx="4442412" cy="2415486"/>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8" name="Freeform 13"/>
          <p:cNvSpPr>
            <a:spLocks/>
          </p:cNvSpPr>
          <p:nvPr/>
        </p:nvSpPr>
        <p:spPr bwMode="auto">
          <a:xfrm>
            <a:off x="12830929" y="4896984"/>
            <a:ext cx="562331" cy="4095080"/>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9" name="Freeform 14"/>
          <p:cNvSpPr>
            <a:spLocks/>
          </p:cNvSpPr>
          <p:nvPr/>
        </p:nvSpPr>
        <p:spPr bwMode="auto">
          <a:xfrm>
            <a:off x="10019267" y="4324907"/>
            <a:ext cx="841051" cy="1207744"/>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0" name="Freeform 15"/>
          <p:cNvSpPr>
            <a:spLocks/>
          </p:cNvSpPr>
          <p:nvPr/>
        </p:nvSpPr>
        <p:spPr bwMode="auto">
          <a:xfrm>
            <a:off x="4870272" y="5532643"/>
            <a:ext cx="4337280" cy="1205299"/>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2" name="Title 1"/>
          <p:cNvSpPr>
            <a:spLocks noGrp="1"/>
          </p:cNvSpPr>
          <p:nvPr>
            <p:ph type="title"/>
          </p:nvPr>
        </p:nvSpPr>
        <p:spPr>
          <a:xfrm>
            <a:off x="704142" y="2347034"/>
            <a:ext cx="6924001" cy="586757"/>
          </a:xfrm>
        </p:spPr>
        <p:txBody>
          <a:bodyPr>
            <a:noAutofit/>
          </a:bodyPr>
          <a:lstStyle/>
          <a:p>
            <a:r>
              <a:rPr lang="en-US" smtClean="0"/>
              <a:t>Click to edit Master title style</a:t>
            </a:r>
            <a:endParaRPr lang="en-US" dirty="0"/>
          </a:p>
        </p:txBody>
      </p:sp>
      <p:cxnSp>
        <p:nvCxnSpPr>
          <p:cNvPr id="14" name="Straight Connector 13"/>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6290677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Tree>
    <p:extLst>
      <p:ext uri="{BB962C8B-B14F-4D97-AF65-F5344CB8AC3E}">
        <p14:creationId xmlns:p14="http://schemas.microsoft.com/office/powerpoint/2010/main" val="254467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422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04136" y="420512"/>
            <a:ext cx="4633116" cy="1789611"/>
          </a:xfrm>
        </p:spPr>
        <p:txBody>
          <a:bodyPr anchor="b"/>
          <a:lstStyle>
            <a:lvl1pPr algn="l">
              <a:defRPr sz="3100" b="1"/>
            </a:lvl1pPr>
          </a:lstStyle>
          <a:p>
            <a:r>
              <a:rPr lang="es-ES_tradnl" smtClean="0"/>
              <a:t>Clic para editar título</a:t>
            </a:r>
            <a:endParaRPr lang="es-ES"/>
          </a:p>
        </p:txBody>
      </p:sp>
      <p:sp>
        <p:nvSpPr>
          <p:cNvPr id="3" name="Marcador de contenido 2"/>
          <p:cNvSpPr>
            <a:spLocks noGrp="1"/>
          </p:cNvSpPr>
          <p:nvPr>
            <p:ph idx="1"/>
          </p:nvPr>
        </p:nvSpPr>
        <p:spPr>
          <a:xfrm>
            <a:off x="5505949" y="420523"/>
            <a:ext cx="7872628" cy="9014065"/>
          </a:xfrm>
        </p:spPr>
        <p:txBody>
          <a:bodyPr/>
          <a:lstStyle>
            <a:lvl1pPr>
              <a:defRPr sz="4900"/>
            </a:lvl1pPr>
            <a:lvl2pPr>
              <a:defRPr sz="4300"/>
            </a:lvl2pPr>
            <a:lvl3pPr>
              <a:defRPr sz="3600"/>
            </a:lvl3pPr>
            <a:lvl4pPr>
              <a:defRPr sz="3100"/>
            </a:lvl4pPr>
            <a:lvl5pPr>
              <a:defRPr sz="3100"/>
            </a:lvl5pPr>
            <a:lvl6pPr>
              <a:defRPr sz="3100"/>
            </a:lvl6pPr>
            <a:lvl7pPr>
              <a:defRPr sz="3100"/>
            </a:lvl7pPr>
            <a:lvl8pPr>
              <a:defRPr sz="3100"/>
            </a:lvl8pPr>
            <a:lvl9pPr>
              <a:defRPr sz="31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704136" y="2210138"/>
            <a:ext cx="4633116" cy="7224455"/>
          </a:xfrm>
        </p:spPr>
        <p:txBody>
          <a:bodyPr/>
          <a:lstStyle>
            <a:lvl1pPr marL="0" indent="0">
              <a:buNone/>
              <a:defRPr sz="2200"/>
            </a:lvl1pPr>
            <a:lvl2pPr marL="703496" indent="0">
              <a:buNone/>
              <a:defRPr sz="1800"/>
            </a:lvl2pPr>
            <a:lvl3pPr marL="1406990" indent="0">
              <a:buNone/>
              <a:defRPr sz="1500"/>
            </a:lvl3pPr>
            <a:lvl4pPr marL="2110482" indent="0">
              <a:buNone/>
              <a:defRPr sz="1400"/>
            </a:lvl4pPr>
            <a:lvl5pPr marL="2813978" indent="0">
              <a:buNone/>
              <a:defRPr sz="1400"/>
            </a:lvl5pPr>
            <a:lvl6pPr marL="3517475" indent="0">
              <a:buNone/>
              <a:defRPr sz="1400"/>
            </a:lvl6pPr>
            <a:lvl7pPr marL="4220963" indent="0">
              <a:buNone/>
              <a:defRPr sz="1400"/>
            </a:lvl7pPr>
            <a:lvl8pPr marL="4924456" indent="0">
              <a:buNone/>
              <a:defRPr sz="1400"/>
            </a:lvl8pPr>
            <a:lvl9pPr marL="5627956" indent="0">
              <a:buNone/>
              <a:defRPr sz="1400"/>
            </a:lvl9pPr>
          </a:lstStyle>
          <a:p>
            <a:pPr lvl="0"/>
            <a:r>
              <a:rPr lang="es-ES_tradnl" smtClean="0"/>
              <a:t>Haga clic para modificar el estilo de texto del patrón</a:t>
            </a:r>
          </a:p>
        </p:txBody>
      </p:sp>
    </p:spTree>
    <p:extLst>
      <p:ext uri="{BB962C8B-B14F-4D97-AF65-F5344CB8AC3E}">
        <p14:creationId xmlns:p14="http://schemas.microsoft.com/office/powerpoint/2010/main" val="186459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760310" y="7393151"/>
            <a:ext cx="8449628" cy="872803"/>
          </a:xfrm>
        </p:spPr>
        <p:txBody>
          <a:bodyPr anchor="b"/>
          <a:lstStyle>
            <a:lvl1pPr algn="l">
              <a:defRPr sz="31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2760310" y="943702"/>
            <a:ext cx="8449628" cy="6336983"/>
          </a:xfrm>
        </p:spPr>
        <p:txBody>
          <a:bodyPr/>
          <a:lstStyle>
            <a:lvl1pPr marL="0" indent="0">
              <a:buNone/>
              <a:defRPr sz="4900"/>
            </a:lvl1pPr>
            <a:lvl2pPr marL="703496" indent="0">
              <a:buNone/>
              <a:defRPr sz="4300"/>
            </a:lvl2pPr>
            <a:lvl3pPr marL="1406990" indent="0">
              <a:buNone/>
              <a:defRPr sz="3600"/>
            </a:lvl3pPr>
            <a:lvl4pPr marL="2110482" indent="0">
              <a:buNone/>
              <a:defRPr sz="3100"/>
            </a:lvl4pPr>
            <a:lvl5pPr marL="2813978" indent="0">
              <a:buNone/>
              <a:defRPr sz="3100"/>
            </a:lvl5pPr>
            <a:lvl6pPr marL="3517475" indent="0">
              <a:buNone/>
              <a:defRPr sz="3100"/>
            </a:lvl6pPr>
            <a:lvl7pPr marL="4220963" indent="0">
              <a:buNone/>
              <a:defRPr sz="3100"/>
            </a:lvl7pPr>
            <a:lvl8pPr marL="4924456" indent="0">
              <a:buNone/>
              <a:defRPr sz="3100"/>
            </a:lvl8pPr>
            <a:lvl9pPr marL="5627956" indent="0">
              <a:buNone/>
              <a:defRPr sz="3100"/>
            </a:lvl9pPr>
          </a:lstStyle>
          <a:p>
            <a:pPr lvl="0"/>
            <a:endParaRPr lang="es-ES" noProof="0" smtClean="0"/>
          </a:p>
        </p:txBody>
      </p:sp>
      <p:sp>
        <p:nvSpPr>
          <p:cNvPr id="4" name="Marcador de texto 3"/>
          <p:cNvSpPr>
            <a:spLocks noGrp="1"/>
          </p:cNvSpPr>
          <p:nvPr>
            <p:ph type="body" sz="half" idx="2"/>
          </p:nvPr>
        </p:nvSpPr>
        <p:spPr>
          <a:xfrm>
            <a:off x="2760310" y="8265949"/>
            <a:ext cx="8449628" cy="1239525"/>
          </a:xfrm>
        </p:spPr>
        <p:txBody>
          <a:bodyPr/>
          <a:lstStyle>
            <a:lvl1pPr marL="0" indent="0">
              <a:buNone/>
              <a:defRPr sz="2200"/>
            </a:lvl1pPr>
            <a:lvl2pPr marL="703496" indent="0">
              <a:buNone/>
              <a:defRPr sz="1800"/>
            </a:lvl2pPr>
            <a:lvl3pPr marL="1406990" indent="0">
              <a:buNone/>
              <a:defRPr sz="1500"/>
            </a:lvl3pPr>
            <a:lvl4pPr marL="2110482" indent="0">
              <a:buNone/>
              <a:defRPr sz="1400"/>
            </a:lvl4pPr>
            <a:lvl5pPr marL="2813978" indent="0">
              <a:buNone/>
              <a:defRPr sz="1400"/>
            </a:lvl5pPr>
            <a:lvl6pPr marL="3517475" indent="0">
              <a:buNone/>
              <a:defRPr sz="1400"/>
            </a:lvl6pPr>
            <a:lvl7pPr marL="4220963" indent="0">
              <a:buNone/>
              <a:defRPr sz="1400"/>
            </a:lvl7pPr>
            <a:lvl8pPr marL="4924456" indent="0">
              <a:buNone/>
              <a:defRPr sz="1400"/>
            </a:lvl8pPr>
            <a:lvl9pPr marL="5627956" indent="0">
              <a:buNone/>
              <a:defRPr sz="1400"/>
            </a:lvl9pPr>
          </a:lstStyle>
          <a:p>
            <a:pPr lvl="0"/>
            <a:r>
              <a:rPr lang="es-ES_tradnl" smtClean="0"/>
              <a:t>Haga clic para modificar el estilo de texto del patrón</a:t>
            </a:r>
          </a:p>
        </p:txBody>
      </p:sp>
    </p:spTree>
    <p:extLst>
      <p:ext uri="{BB962C8B-B14F-4D97-AF65-F5344CB8AC3E}">
        <p14:creationId xmlns:p14="http://schemas.microsoft.com/office/powerpoint/2010/main" val="751430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27994874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033935" y="955928"/>
            <a:ext cx="2992577" cy="8784251"/>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1056208" y="955928"/>
            <a:ext cx="8743017" cy="878425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11971681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Título 1"/>
          <p:cNvSpPr>
            <a:spLocks noGrp="1"/>
          </p:cNvSpPr>
          <p:nvPr>
            <p:ph type="title"/>
          </p:nvPr>
        </p:nvSpPr>
        <p:spPr>
          <a:xfrm>
            <a:off x="1056204" y="955930"/>
            <a:ext cx="11970306" cy="1760274"/>
          </a:xfrm>
        </p:spPr>
        <p:txBody>
          <a:bodyPr/>
          <a:lstStyle/>
          <a:p>
            <a:r>
              <a:rPr lang="es-ES_tradnl" smtClean="0"/>
              <a:t>Clic para editar título</a:t>
            </a:r>
            <a:endParaRPr lang="es-ES"/>
          </a:p>
        </p:txBody>
      </p:sp>
      <p:sp>
        <p:nvSpPr>
          <p:cNvPr id="3" name="Marcador de SmartArt 2"/>
          <p:cNvSpPr>
            <a:spLocks noGrp="1"/>
          </p:cNvSpPr>
          <p:nvPr>
            <p:ph type="dgm" idx="1"/>
          </p:nvPr>
        </p:nvSpPr>
        <p:spPr>
          <a:xfrm>
            <a:off x="1056204" y="3637898"/>
            <a:ext cx="11970306" cy="6102280"/>
          </a:xfrm>
        </p:spPr>
        <p:txBody>
          <a:bodyPr/>
          <a:lstStyle/>
          <a:p>
            <a:pPr lvl="0"/>
            <a:endParaRPr lang="es-ES" noProof="0" smtClean="0"/>
          </a:p>
        </p:txBody>
      </p:sp>
    </p:spTree>
    <p:extLst>
      <p:ext uri="{BB962C8B-B14F-4D97-AF65-F5344CB8AC3E}">
        <p14:creationId xmlns:p14="http://schemas.microsoft.com/office/powerpoint/2010/main" val="13288384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1056204" y="955930"/>
            <a:ext cx="11970306" cy="1760274"/>
          </a:xfrm>
        </p:spPr>
        <p:txBody>
          <a:bodyPr/>
          <a:lstStyle/>
          <a:p>
            <a:r>
              <a:rPr lang="es-ES_tradnl" smtClean="0"/>
              <a:t>Clic para editar título</a:t>
            </a:r>
            <a:endParaRPr lang="es-ES"/>
          </a:p>
        </p:txBody>
      </p:sp>
      <p:sp>
        <p:nvSpPr>
          <p:cNvPr id="3" name="Marcador de tabla 2"/>
          <p:cNvSpPr>
            <a:spLocks noGrp="1"/>
          </p:cNvSpPr>
          <p:nvPr>
            <p:ph type="tbl" idx="1"/>
          </p:nvPr>
        </p:nvSpPr>
        <p:spPr>
          <a:xfrm>
            <a:off x="1056204" y="3637898"/>
            <a:ext cx="11970306" cy="6102280"/>
          </a:xfrm>
        </p:spPr>
        <p:txBody>
          <a:bodyPr/>
          <a:lstStyle/>
          <a:p>
            <a:pPr lvl="0"/>
            <a:endParaRPr lang="es-ES" noProof="0" smtClean="0"/>
          </a:p>
        </p:txBody>
      </p:sp>
    </p:spTree>
    <p:extLst>
      <p:ext uri="{BB962C8B-B14F-4D97-AF65-F5344CB8AC3E}">
        <p14:creationId xmlns:p14="http://schemas.microsoft.com/office/powerpoint/2010/main" val="28653791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1056204" y="955928"/>
            <a:ext cx="11970306" cy="8784251"/>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34896562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reserve="1">
  <p:cSld name="Título, texto y gráfico">
    <p:spTree>
      <p:nvGrpSpPr>
        <p:cNvPr id="1" name=""/>
        <p:cNvGrpSpPr/>
        <p:nvPr/>
      </p:nvGrpSpPr>
      <p:grpSpPr>
        <a:xfrm>
          <a:off x="0" y="0"/>
          <a:ext cx="0" cy="0"/>
          <a:chOff x="0" y="0"/>
          <a:chExt cx="0" cy="0"/>
        </a:xfrm>
      </p:grpSpPr>
      <p:sp>
        <p:nvSpPr>
          <p:cNvPr id="2" name="Título 1"/>
          <p:cNvSpPr>
            <a:spLocks noGrp="1"/>
          </p:cNvSpPr>
          <p:nvPr>
            <p:ph type="title"/>
          </p:nvPr>
        </p:nvSpPr>
        <p:spPr>
          <a:xfrm>
            <a:off x="1056204" y="955930"/>
            <a:ext cx="11970306" cy="1760274"/>
          </a:xfrm>
        </p:spPr>
        <p:txBody>
          <a:bodyPr/>
          <a:lstStyle/>
          <a:p>
            <a:r>
              <a:rPr lang="es-ES_tradnl" smtClean="0"/>
              <a:t>Clic para editar título</a:t>
            </a:r>
            <a:endParaRPr lang="es-ES"/>
          </a:p>
        </p:txBody>
      </p:sp>
      <p:sp>
        <p:nvSpPr>
          <p:cNvPr id="3" name="Marcador de texto 2"/>
          <p:cNvSpPr>
            <a:spLocks noGrp="1"/>
          </p:cNvSpPr>
          <p:nvPr>
            <p:ph type="body" sz="half" idx="1"/>
          </p:nvPr>
        </p:nvSpPr>
        <p:spPr>
          <a:xfrm>
            <a:off x="1056211" y="3637898"/>
            <a:ext cx="5867797" cy="610228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gráfico 3"/>
          <p:cNvSpPr>
            <a:spLocks noGrp="1"/>
          </p:cNvSpPr>
          <p:nvPr>
            <p:ph type="chart" sz="half" idx="2"/>
          </p:nvPr>
        </p:nvSpPr>
        <p:spPr>
          <a:xfrm>
            <a:off x="7158717" y="3637898"/>
            <a:ext cx="5867797" cy="6102280"/>
          </a:xfrm>
        </p:spPr>
        <p:txBody>
          <a:bodyPr/>
          <a:lstStyle/>
          <a:p>
            <a:pPr lvl="0"/>
            <a:endParaRPr lang="es-ES" noProof="0" smtClean="0"/>
          </a:p>
        </p:txBody>
      </p:sp>
    </p:spTree>
    <p:extLst>
      <p:ext uri="{BB962C8B-B14F-4D97-AF65-F5344CB8AC3E}">
        <p14:creationId xmlns:p14="http://schemas.microsoft.com/office/powerpoint/2010/main" val="310171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142" y="704109"/>
            <a:ext cx="6924001" cy="469406"/>
          </a:xfrm>
        </p:spPr>
        <p:txBody>
          <a:bodyPr/>
          <a:lstStyle>
            <a:lvl1pPr>
              <a:defRPr/>
            </a:lvl1p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7" name="Freeform 12"/>
          <p:cNvSpPr>
            <a:spLocks/>
          </p:cNvSpPr>
          <p:nvPr/>
        </p:nvSpPr>
        <p:spPr bwMode="auto">
          <a:xfrm>
            <a:off x="8007100" y="701665"/>
            <a:ext cx="4442412" cy="2415486"/>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9" name="Freeform 13"/>
          <p:cNvSpPr>
            <a:spLocks/>
          </p:cNvSpPr>
          <p:nvPr/>
        </p:nvSpPr>
        <p:spPr bwMode="auto">
          <a:xfrm>
            <a:off x="12830929" y="4896984"/>
            <a:ext cx="562331" cy="4095080"/>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0" name="Freeform 14"/>
          <p:cNvSpPr>
            <a:spLocks/>
          </p:cNvSpPr>
          <p:nvPr/>
        </p:nvSpPr>
        <p:spPr bwMode="auto">
          <a:xfrm>
            <a:off x="10019267" y="4324907"/>
            <a:ext cx="841051" cy="1207744"/>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sp>
        <p:nvSpPr>
          <p:cNvPr id="11" name="Freeform 15"/>
          <p:cNvSpPr>
            <a:spLocks/>
          </p:cNvSpPr>
          <p:nvPr/>
        </p:nvSpPr>
        <p:spPr bwMode="auto">
          <a:xfrm>
            <a:off x="4870272" y="5532643"/>
            <a:ext cx="4337280" cy="1205299"/>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3770" tIns="46887" rIns="93770" bIns="46887" numCol="1" anchor="t" anchorCtr="0" compatLnSpc="1">
            <a:prstTxWarp prst="textNoShape">
              <a:avLst/>
            </a:prstTxWarp>
          </a:bodyPr>
          <a:lstStyle/>
          <a:p>
            <a:endParaRPr lang="en-GB" sz="3100">
              <a:solidFill>
                <a:prstClr val="black"/>
              </a:solidFill>
            </a:endParaRPr>
          </a:p>
        </p:txBody>
      </p:sp>
      <p:cxnSp>
        <p:nvCxnSpPr>
          <p:cNvPr id="12" name="Straight Connector 11"/>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065392473"/>
      </p:ext>
    </p:extLst>
  </p:cSld>
  <p:clrMapOvr>
    <a:masterClrMapping/>
  </p:clrMapOvr>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056204" y="3280970"/>
            <a:ext cx="11970306" cy="2263907"/>
          </a:xfrm>
        </p:spPr>
        <p:txBody>
          <a:bodyPr/>
          <a:lstStyle/>
          <a:p>
            <a:r>
              <a:rPr lang="es-ES_tradnl" smtClean="0"/>
              <a:t>Clic para editar título</a:t>
            </a:r>
            <a:endParaRPr lang="es-ES"/>
          </a:p>
        </p:txBody>
      </p:sp>
      <p:sp>
        <p:nvSpPr>
          <p:cNvPr id="3" name="Subtítulo 2"/>
          <p:cNvSpPr>
            <a:spLocks noGrp="1"/>
          </p:cNvSpPr>
          <p:nvPr>
            <p:ph type="subTitle" idx="1"/>
          </p:nvPr>
        </p:nvSpPr>
        <p:spPr>
          <a:xfrm>
            <a:off x="2112407" y="5984929"/>
            <a:ext cx="9857899" cy="2699086"/>
          </a:xfrm>
        </p:spPr>
        <p:txBody>
          <a:bodyPr/>
          <a:lstStyle>
            <a:lvl1pPr marL="0" indent="0" algn="ctr">
              <a:buNone/>
              <a:defRPr>
                <a:solidFill>
                  <a:schemeClr val="tx1">
                    <a:tint val="75000"/>
                  </a:schemeClr>
                </a:solidFill>
              </a:defRPr>
            </a:lvl1pPr>
            <a:lvl2pPr marL="703550" indent="0" algn="ctr">
              <a:buNone/>
              <a:defRPr>
                <a:solidFill>
                  <a:schemeClr val="tx1">
                    <a:tint val="75000"/>
                  </a:schemeClr>
                </a:solidFill>
              </a:defRPr>
            </a:lvl2pPr>
            <a:lvl3pPr marL="1407098" indent="0" algn="ctr">
              <a:buNone/>
              <a:defRPr>
                <a:solidFill>
                  <a:schemeClr val="tx1">
                    <a:tint val="75000"/>
                  </a:schemeClr>
                </a:solidFill>
              </a:defRPr>
            </a:lvl3pPr>
            <a:lvl4pPr marL="2110647" indent="0" algn="ctr">
              <a:buNone/>
              <a:defRPr>
                <a:solidFill>
                  <a:schemeClr val="tx1">
                    <a:tint val="75000"/>
                  </a:schemeClr>
                </a:solidFill>
              </a:defRPr>
            </a:lvl4pPr>
            <a:lvl5pPr marL="2814198" indent="0" algn="ctr">
              <a:buNone/>
              <a:defRPr>
                <a:solidFill>
                  <a:schemeClr val="tx1">
                    <a:tint val="75000"/>
                  </a:schemeClr>
                </a:solidFill>
              </a:defRPr>
            </a:lvl5pPr>
            <a:lvl6pPr marL="3517749" indent="0" algn="ctr">
              <a:buNone/>
              <a:defRPr>
                <a:solidFill>
                  <a:schemeClr val="tx1">
                    <a:tint val="75000"/>
                  </a:schemeClr>
                </a:solidFill>
              </a:defRPr>
            </a:lvl6pPr>
            <a:lvl7pPr marL="4221292" indent="0" algn="ctr">
              <a:buNone/>
              <a:defRPr>
                <a:solidFill>
                  <a:schemeClr val="tx1">
                    <a:tint val="75000"/>
                  </a:schemeClr>
                </a:solidFill>
              </a:defRPr>
            </a:lvl7pPr>
            <a:lvl8pPr marL="4924841" indent="0" algn="ctr">
              <a:buNone/>
              <a:defRPr>
                <a:solidFill>
                  <a:schemeClr val="tx1">
                    <a:tint val="75000"/>
                  </a:schemeClr>
                </a:solidFill>
              </a:defRPr>
            </a:lvl8pPr>
            <a:lvl9pPr marL="5628394"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23AA9341-4A0B-9143-890A-822C265F8DCE}" type="datetimeFigureOut">
              <a:rPr lang="es-ES"/>
              <a:pPr>
                <a:defRPr/>
              </a:pPr>
              <a:t>25/10/2018</a:t>
            </a:fld>
            <a:endParaRPr lang="es-ES"/>
          </a:p>
        </p:txBody>
      </p:sp>
      <p:sp>
        <p:nvSpPr>
          <p:cNvPr id="5" name="Marcador de pie de página 4"/>
          <p:cNvSpPr>
            <a:spLocks noGrp="1"/>
          </p:cNvSpPr>
          <p:nvPr>
            <p:ph type="ftr" sz="quarter" idx="11"/>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5DC28D5A-A549-7242-9911-B13CDB6445A7}" type="slidenum">
              <a:rPr lang="es-ES"/>
              <a:pPr>
                <a:defRPr/>
              </a:pPr>
              <a:t>‹Nº›</a:t>
            </a:fld>
            <a:endParaRPr lang="es-ES"/>
          </a:p>
        </p:txBody>
      </p:sp>
    </p:spTree>
    <p:extLst>
      <p:ext uri="{BB962C8B-B14F-4D97-AF65-F5344CB8AC3E}">
        <p14:creationId xmlns:p14="http://schemas.microsoft.com/office/powerpoint/2010/main" val="4444250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BCBAAC26-865B-FC47-AD93-9E362C43205D}" type="datetimeFigureOut">
              <a:rPr lang="es-ES"/>
              <a:pPr>
                <a:defRPr/>
              </a:pPr>
              <a:t>25/10/2018</a:t>
            </a:fld>
            <a:endParaRPr lang="es-ES"/>
          </a:p>
        </p:txBody>
      </p:sp>
      <p:sp>
        <p:nvSpPr>
          <p:cNvPr id="5" name="Marcador de pie de página 4"/>
          <p:cNvSpPr>
            <a:spLocks noGrp="1"/>
          </p:cNvSpPr>
          <p:nvPr>
            <p:ph type="ftr" sz="quarter" idx="11"/>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A9EB91E5-1273-EA49-BCB5-304D6960DC66}" type="slidenum">
              <a:rPr lang="es-ES"/>
              <a:pPr>
                <a:defRPr/>
              </a:pPr>
              <a:t>‹Nº›</a:t>
            </a:fld>
            <a:endParaRPr lang="es-ES"/>
          </a:p>
        </p:txBody>
      </p:sp>
    </p:spTree>
    <p:extLst>
      <p:ext uri="{BB962C8B-B14F-4D97-AF65-F5344CB8AC3E}">
        <p14:creationId xmlns:p14="http://schemas.microsoft.com/office/powerpoint/2010/main" val="1422534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112437" y="6786847"/>
            <a:ext cx="11970306" cy="2097659"/>
          </a:xfrm>
        </p:spPr>
        <p:txBody>
          <a:bodyPr anchor="t"/>
          <a:lstStyle>
            <a:lvl1pPr algn="l">
              <a:defRPr sz="6200" b="1" cap="all"/>
            </a:lvl1pPr>
          </a:lstStyle>
          <a:p>
            <a:r>
              <a:rPr lang="es-ES_tradnl" smtClean="0"/>
              <a:t>Clic para editar título</a:t>
            </a:r>
            <a:endParaRPr lang="es-ES"/>
          </a:p>
        </p:txBody>
      </p:sp>
      <p:sp>
        <p:nvSpPr>
          <p:cNvPr id="3" name="Marcador de texto 2"/>
          <p:cNvSpPr>
            <a:spLocks noGrp="1"/>
          </p:cNvSpPr>
          <p:nvPr>
            <p:ph type="body" idx="1"/>
          </p:nvPr>
        </p:nvSpPr>
        <p:spPr>
          <a:xfrm>
            <a:off x="1112437" y="4476473"/>
            <a:ext cx="11970306" cy="2310358"/>
          </a:xfrm>
        </p:spPr>
        <p:txBody>
          <a:bodyPr anchor="b"/>
          <a:lstStyle>
            <a:lvl1pPr marL="0" indent="0">
              <a:buNone/>
              <a:defRPr sz="3100">
                <a:solidFill>
                  <a:schemeClr val="tx1">
                    <a:tint val="75000"/>
                  </a:schemeClr>
                </a:solidFill>
              </a:defRPr>
            </a:lvl1pPr>
            <a:lvl2pPr marL="703550" indent="0">
              <a:buNone/>
              <a:defRPr sz="2800">
                <a:solidFill>
                  <a:schemeClr val="tx1">
                    <a:tint val="75000"/>
                  </a:schemeClr>
                </a:solidFill>
              </a:defRPr>
            </a:lvl2pPr>
            <a:lvl3pPr marL="1407098" indent="0">
              <a:buNone/>
              <a:defRPr sz="2600">
                <a:solidFill>
                  <a:schemeClr val="tx1">
                    <a:tint val="75000"/>
                  </a:schemeClr>
                </a:solidFill>
              </a:defRPr>
            </a:lvl3pPr>
            <a:lvl4pPr marL="2110647" indent="0">
              <a:buNone/>
              <a:defRPr sz="2200">
                <a:solidFill>
                  <a:schemeClr val="tx1">
                    <a:tint val="75000"/>
                  </a:schemeClr>
                </a:solidFill>
              </a:defRPr>
            </a:lvl4pPr>
            <a:lvl5pPr marL="2814198" indent="0">
              <a:buNone/>
              <a:defRPr sz="2200">
                <a:solidFill>
                  <a:schemeClr val="tx1">
                    <a:tint val="75000"/>
                  </a:schemeClr>
                </a:solidFill>
              </a:defRPr>
            </a:lvl5pPr>
            <a:lvl6pPr marL="3517749" indent="0">
              <a:buNone/>
              <a:defRPr sz="2200">
                <a:solidFill>
                  <a:schemeClr val="tx1">
                    <a:tint val="75000"/>
                  </a:schemeClr>
                </a:solidFill>
              </a:defRPr>
            </a:lvl6pPr>
            <a:lvl7pPr marL="4221292" indent="0">
              <a:buNone/>
              <a:defRPr sz="2200">
                <a:solidFill>
                  <a:schemeClr val="tx1">
                    <a:tint val="75000"/>
                  </a:schemeClr>
                </a:solidFill>
              </a:defRPr>
            </a:lvl7pPr>
            <a:lvl8pPr marL="4924841" indent="0">
              <a:buNone/>
              <a:defRPr sz="2200">
                <a:solidFill>
                  <a:schemeClr val="tx1">
                    <a:tint val="75000"/>
                  </a:schemeClr>
                </a:solidFill>
              </a:defRPr>
            </a:lvl8pPr>
            <a:lvl9pPr marL="5628394" indent="0">
              <a:buNone/>
              <a:defRPr sz="22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FA85663D-43E8-3542-8108-55C516AD009D}" type="datetimeFigureOut">
              <a:rPr lang="es-ES"/>
              <a:pPr>
                <a:defRPr/>
              </a:pPr>
              <a:t>25/10/2018</a:t>
            </a:fld>
            <a:endParaRPr lang="es-ES"/>
          </a:p>
        </p:txBody>
      </p:sp>
      <p:sp>
        <p:nvSpPr>
          <p:cNvPr id="5" name="Marcador de pie de página 4"/>
          <p:cNvSpPr>
            <a:spLocks noGrp="1"/>
          </p:cNvSpPr>
          <p:nvPr>
            <p:ph type="ftr" sz="quarter" idx="11"/>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E25776AA-5CC3-2C4A-9D46-0AEB7CB6C9DE}" type="slidenum">
              <a:rPr lang="es-ES"/>
              <a:pPr>
                <a:defRPr/>
              </a:pPr>
              <a:t>‹Nº›</a:t>
            </a:fld>
            <a:endParaRPr lang="es-ES"/>
          </a:p>
        </p:txBody>
      </p:sp>
    </p:spTree>
    <p:extLst>
      <p:ext uri="{BB962C8B-B14F-4D97-AF65-F5344CB8AC3E}">
        <p14:creationId xmlns:p14="http://schemas.microsoft.com/office/powerpoint/2010/main" val="32703092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704139" y="2464395"/>
            <a:ext cx="6219864" cy="6970193"/>
          </a:xfrm>
        </p:spPr>
        <p:txBody>
          <a:bodyPr/>
          <a:lstStyle>
            <a:lvl1pPr>
              <a:defRPr sz="4300"/>
            </a:lvl1pPr>
            <a:lvl2pPr>
              <a:defRPr sz="3600"/>
            </a:lvl2pPr>
            <a:lvl3pPr>
              <a:defRPr sz="3100"/>
            </a:lvl3pPr>
            <a:lvl4pPr>
              <a:defRPr sz="2800"/>
            </a:lvl4pPr>
            <a:lvl5pPr>
              <a:defRPr sz="2800"/>
            </a:lvl5pPr>
            <a:lvl6pPr>
              <a:defRPr sz="2800"/>
            </a:lvl6pPr>
            <a:lvl7pPr>
              <a:defRPr sz="2800"/>
            </a:lvl7pPr>
            <a:lvl8pPr>
              <a:defRPr sz="2800"/>
            </a:lvl8pPr>
            <a:lvl9pPr>
              <a:defRPr sz="2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7158713" y="2464395"/>
            <a:ext cx="6219864" cy="6970193"/>
          </a:xfrm>
        </p:spPr>
        <p:txBody>
          <a:bodyPr/>
          <a:lstStyle>
            <a:lvl1pPr>
              <a:defRPr sz="4300"/>
            </a:lvl1pPr>
            <a:lvl2pPr>
              <a:defRPr sz="3600"/>
            </a:lvl2pPr>
            <a:lvl3pPr>
              <a:defRPr sz="3100"/>
            </a:lvl3pPr>
            <a:lvl4pPr>
              <a:defRPr sz="2800"/>
            </a:lvl4pPr>
            <a:lvl5pPr>
              <a:defRPr sz="2800"/>
            </a:lvl5pPr>
            <a:lvl6pPr>
              <a:defRPr sz="2800"/>
            </a:lvl6pPr>
            <a:lvl7pPr>
              <a:defRPr sz="2800"/>
            </a:lvl7pPr>
            <a:lvl8pPr>
              <a:defRPr sz="2800"/>
            </a:lvl8pPr>
            <a:lvl9pPr>
              <a:defRPr sz="2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602962AB-9616-2D4A-AD93-8416D196CA23}" type="datetimeFigureOut">
              <a:rPr lang="es-ES"/>
              <a:pPr>
                <a:defRPr/>
              </a:pPr>
              <a:t>25/10/2018</a:t>
            </a:fld>
            <a:endParaRPr lang="es-ES"/>
          </a:p>
        </p:txBody>
      </p:sp>
      <p:sp>
        <p:nvSpPr>
          <p:cNvPr id="6" name="Marcador de pie de página 5"/>
          <p:cNvSpPr>
            <a:spLocks noGrp="1"/>
          </p:cNvSpPr>
          <p:nvPr>
            <p:ph type="ftr" sz="quarter" idx="11"/>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endParaRPr lang="es-ES"/>
          </a:p>
        </p:txBody>
      </p:sp>
      <p:sp>
        <p:nvSpPr>
          <p:cNvPr id="7" name="Marcador de número de diapositiva 6"/>
          <p:cNvSpPr>
            <a:spLocks noGrp="1"/>
          </p:cNvSpPr>
          <p:nvPr>
            <p:ph type="sldNum" sz="quarter" idx="12"/>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4D2EDBD3-FD8A-A446-9807-3D476C78300A}" type="slidenum">
              <a:rPr lang="es-ES"/>
              <a:pPr>
                <a:defRPr/>
              </a:pPr>
              <a:t>‹Nº›</a:t>
            </a:fld>
            <a:endParaRPr lang="es-ES"/>
          </a:p>
        </p:txBody>
      </p:sp>
    </p:spTree>
    <p:extLst>
      <p:ext uri="{BB962C8B-B14F-4D97-AF65-F5344CB8AC3E}">
        <p14:creationId xmlns:p14="http://schemas.microsoft.com/office/powerpoint/2010/main" val="33862578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704137" y="2364151"/>
            <a:ext cx="6222311" cy="985263"/>
          </a:xfrm>
        </p:spPr>
        <p:txBody>
          <a:bodyPr anchor="b"/>
          <a:lstStyle>
            <a:lvl1pPr marL="0" indent="0">
              <a:buNone/>
              <a:defRPr sz="3600" b="1"/>
            </a:lvl1pPr>
            <a:lvl2pPr marL="703550" indent="0">
              <a:buNone/>
              <a:defRPr sz="3100" b="1"/>
            </a:lvl2pPr>
            <a:lvl3pPr marL="1407098" indent="0">
              <a:buNone/>
              <a:defRPr sz="2800" b="1"/>
            </a:lvl3pPr>
            <a:lvl4pPr marL="2110647" indent="0">
              <a:buNone/>
              <a:defRPr sz="2600" b="1"/>
            </a:lvl4pPr>
            <a:lvl5pPr marL="2814198" indent="0">
              <a:buNone/>
              <a:defRPr sz="2600" b="1"/>
            </a:lvl5pPr>
            <a:lvl6pPr marL="3517749" indent="0">
              <a:buNone/>
              <a:defRPr sz="2600" b="1"/>
            </a:lvl6pPr>
            <a:lvl7pPr marL="4221292" indent="0">
              <a:buNone/>
              <a:defRPr sz="2600" b="1"/>
            </a:lvl7pPr>
            <a:lvl8pPr marL="4924841" indent="0">
              <a:buNone/>
              <a:defRPr sz="2600" b="1"/>
            </a:lvl8pPr>
            <a:lvl9pPr marL="5628394" indent="0">
              <a:buNone/>
              <a:defRPr sz="2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704137" y="3349409"/>
            <a:ext cx="6222311" cy="6085166"/>
          </a:xfrm>
        </p:spPr>
        <p:txBody>
          <a:bodyPr/>
          <a:lstStyle>
            <a:lvl1pPr>
              <a:defRPr sz="3600"/>
            </a:lvl1pPr>
            <a:lvl2pPr>
              <a:defRPr sz="3100"/>
            </a:lvl2pPr>
            <a:lvl3pPr>
              <a:defRPr sz="2800"/>
            </a:lvl3pPr>
            <a:lvl4pPr>
              <a:defRPr sz="2600"/>
            </a:lvl4pPr>
            <a:lvl5pPr>
              <a:defRPr sz="2600"/>
            </a:lvl5pPr>
            <a:lvl6pPr>
              <a:defRPr sz="2600"/>
            </a:lvl6pPr>
            <a:lvl7pPr>
              <a:defRPr sz="2600"/>
            </a:lvl7pPr>
            <a:lvl8pPr>
              <a:defRPr sz="2600"/>
            </a:lvl8pPr>
            <a:lvl9pPr>
              <a:defRPr sz="2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7153833" y="2364151"/>
            <a:ext cx="6224756" cy="985263"/>
          </a:xfrm>
        </p:spPr>
        <p:txBody>
          <a:bodyPr anchor="b"/>
          <a:lstStyle>
            <a:lvl1pPr marL="0" indent="0">
              <a:buNone/>
              <a:defRPr sz="3600" b="1"/>
            </a:lvl1pPr>
            <a:lvl2pPr marL="703550" indent="0">
              <a:buNone/>
              <a:defRPr sz="3100" b="1"/>
            </a:lvl2pPr>
            <a:lvl3pPr marL="1407098" indent="0">
              <a:buNone/>
              <a:defRPr sz="2800" b="1"/>
            </a:lvl3pPr>
            <a:lvl4pPr marL="2110647" indent="0">
              <a:buNone/>
              <a:defRPr sz="2600" b="1"/>
            </a:lvl4pPr>
            <a:lvl5pPr marL="2814198" indent="0">
              <a:buNone/>
              <a:defRPr sz="2600" b="1"/>
            </a:lvl5pPr>
            <a:lvl6pPr marL="3517749" indent="0">
              <a:buNone/>
              <a:defRPr sz="2600" b="1"/>
            </a:lvl6pPr>
            <a:lvl7pPr marL="4221292" indent="0">
              <a:buNone/>
              <a:defRPr sz="2600" b="1"/>
            </a:lvl7pPr>
            <a:lvl8pPr marL="4924841" indent="0">
              <a:buNone/>
              <a:defRPr sz="2600" b="1"/>
            </a:lvl8pPr>
            <a:lvl9pPr marL="5628394" indent="0">
              <a:buNone/>
              <a:defRPr sz="2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7153833" y="3349409"/>
            <a:ext cx="6224756" cy="6085166"/>
          </a:xfrm>
        </p:spPr>
        <p:txBody>
          <a:bodyPr/>
          <a:lstStyle>
            <a:lvl1pPr>
              <a:defRPr sz="3600"/>
            </a:lvl1pPr>
            <a:lvl2pPr>
              <a:defRPr sz="3100"/>
            </a:lvl2pPr>
            <a:lvl3pPr>
              <a:defRPr sz="2800"/>
            </a:lvl3pPr>
            <a:lvl4pPr>
              <a:defRPr sz="2600"/>
            </a:lvl4pPr>
            <a:lvl5pPr>
              <a:defRPr sz="2600"/>
            </a:lvl5pPr>
            <a:lvl6pPr>
              <a:defRPr sz="2600"/>
            </a:lvl6pPr>
            <a:lvl7pPr>
              <a:defRPr sz="2600"/>
            </a:lvl7pPr>
            <a:lvl8pPr>
              <a:defRPr sz="2600"/>
            </a:lvl8pPr>
            <a:lvl9pPr>
              <a:defRPr sz="2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8F9A2D66-7C3D-6C4C-B3B9-5D5779D761E5}" type="datetimeFigureOut">
              <a:rPr lang="es-ES"/>
              <a:pPr>
                <a:defRPr/>
              </a:pPr>
              <a:t>25/10/2018</a:t>
            </a:fld>
            <a:endParaRPr lang="es-ES"/>
          </a:p>
        </p:txBody>
      </p:sp>
      <p:sp>
        <p:nvSpPr>
          <p:cNvPr id="8" name="Marcador de pie de página 7"/>
          <p:cNvSpPr>
            <a:spLocks noGrp="1"/>
          </p:cNvSpPr>
          <p:nvPr>
            <p:ph type="ftr" sz="quarter" idx="11"/>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endParaRPr lang="es-ES"/>
          </a:p>
        </p:txBody>
      </p:sp>
      <p:sp>
        <p:nvSpPr>
          <p:cNvPr id="9" name="Marcador de número de diapositiva 8"/>
          <p:cNvSpPr>
            <a:spLocks noGrp="1"/>
          </p:cNvSpPr>
          <p:nvPr>
            <p:ph type="sldNum" sz="quarter" idx="12"/>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35A969FA-7173-AA47-B7E0-FA8211768EDB}" type="slidenum">
              <a:rPr lang="es-ES"/>
              <a:pPr>
                <a:defRPr/>
              </a:pPr>
              <a:t>‹Nº›</a:t>
            </a:fld>
            <a:endParaRPr lang="es-ES"/>
          </a:p>
        </p:txBody>
      </p:sp>
    </p:spTree>
    <p:extLst>
      <p:ext uri="{BB962C8B-B14F-4D97-AF65-F5344CB8AC3E}">
        <p14:creationId xmlns:p14="http://schemas.microsoft.com/office/powerpoint/2010/main" val="36140568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CA7E3A47-A609-BD4C-9A3F-22677944C649}" type="datetimeFigureOut">
              <a:rPr lang="es-ES"/>
              <a:pPr>
                <a:defRPr/>
              </a:pPr>
              <a:t>25/10/2018</a:t>
            </a:fld>
            <a:endParaRPr lang="es-ES"/>
          </a:p>
        </p:txBody>
      </p:sp>
      <p:sp>
        <p:nvSpPr>
          <p:cNvPr id="4" name="Marcador de pie de página 3"/>
          <p:cNvSpPr>
            <a:spLocks noGrp="1"/>
          </p:cNvSpPr>
          <p:nvPr>
            <p:ph type="ftr" sz="quarter" idx="11"/>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endParaRPr lang="es-ES"/>
          </a:p>
        </p:txBody>
      </p:sp>
      <p:sp>
        <p:nvSpPr>
          <p:cNvPr id="5" name="Marcador de número de diapositiva 4"/>
          <p:cNvSpPr>
            <a:spLocks noGrp="1"/>
          </p:cNvSpPr>
          <p:nvPr>
            <p:ph type="sldNum" sz="quarter" idx="12"/>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D5C72587-B283-4440-91D0-B79179A30649}" type="slidenum">
              <a:rPr lang="es-ES"/>
              <a:pPr>
                <a:defRPr/>
              </a:pPr>
              <a:t>‹Nº›</a:t>
            </a:fld>
            <a:endParaRPr lang="es-ES"/>
          </a:p>
        </p:txBody>
      </p:sp>
    </p:spTree>
    <p:extLst>
      <p:ext uri="{BB962C8B-B14F-4D97-AF65-F5344CB8AC3E}">
        <p14:creationId xmlns:p14="http://schemas.microsoft.com/office/powerpoint/2010/main" val="41322504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7F2C74FB-981A-8D49-8D8D-F2D40604C8E6}" type="datetimeFigureOut">
              <a:rPr lang="es-ES"/>
              <a:pPr>
                <a:defRPr/>
              </a:pPr>
              <a:t>25/10/2018</a:t>
            </a:fld>
            <a:endParaRPr lang="es-ES"/>
          </a:p>
        </p:txBody>
      </p:sp>
      <p:sp>
        <p:nvSpPr>
          <p:cNvPr id="3" name="Marcador de pie de página 2"/>
          <p:cNvSpPr>
            <a:spLocks noGrp="1"/>
          </p:cNvSpPr>
          <p:nvPr>
            <p:ph type="ftr" sz="quarter" idx="11"/>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endParaRPr lang="es-ES"/>
          </a:p>
        </p:txBody>
      </p:sp>
      <p:sp>
        <p:nvSpPr>
          <p:cNvPr id="4" name="Marcador de número de diapositiva 3"/>
          <p:cNvSpPr>
            <a:spLocks noGrp="1"/>
          </p:cNvSpPr>
          <p:nvPr>
            <p:ph type="sldNum" sz="quarter" idx="12"/>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8F4AD8AF-3F62-244A-AE59-05D323A2EBEB}" type="slidenum">
              <a:rPr lang="es-ES"/>
              <a:pPr>
                <a:defRPr/>
              </a:pPr>
              <a:t>‹Nº›</a:t>
            </a:fld>
            <a:endParaRPr lang="es-ES"/>
          </a:p>
        </p:txBody>
      </p:sp>
    </p:spTree>
    <p:extLst>
      <p:ext uri="{BB962C8B-B14F-4D97-AF65-F5344CB8AC3E}">
        <p14:creationId xmlns:p14="http://schemas.microsoft.com/office/powerpoint/2010/main" val="3542899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04136" y="420512"/>
            <a:ext cx="4633116" cy="1789611"/>
          </a:xfrm>
        </p:spPr>
        <p:txBody>
          <a:bodyPr anchor="b"/>
          <a:lstStyle>
            <a:lvl1pPr algn="l">
              <a:defRPr sz="3100" b="1"/>
            </a:lvl1pPr>
          </a:lstStyle>
          <a:p>
            <a:r>
              <a:rPr lang="es-ES_tradnl" smtClean="0"/>
              <a:t>Clic para editar título</a:t>
            </a:r>
            <a:endParaRPr lang="es-ES"/>
          </a:p>
        </p:txBody>
      </p:sp>
      <p:sp>
        <p:nvSpPr>
          <p:cNvPr id="3" name="Marcador de contenido 2"/>
          <p:cNvSpPr>
            <a:spLocks noGrp="1"/>
          </p:cNvSpPr>
          <p:nvPr>
            <p:ph idx="1"/>
          </p:nvPr>
        </p:nvSpPr>
        <p:spPr>
          <a:xfrm>
            <a:off x="5505949" y="420523"/>
            <a:ext cx="7872628" cy="9014065"/>
          </a:xfrm>
        </p:spPr>
        <p:txBody>
          <a:bodyPr/>
          <a:lstStyle>
            <a:lvl1pPr>
              <a:defRPr sz="4900"/>
            </a:lvl1pPr>
            <a:lvl2pPr>
              <a:defRPr sz="4300"/>
            </a:lvl2pPr>
            <a:lvl3pPr>
              <a:defRPr sz="3600"/>
            </a:lvl3pPr>
            <a:lvl4pPr>
              <a:defRPr sz="3100"/>
            </a:lvl4pPr>
            <a:lvl5pPr>
              <a:defRPr sz="3100"/>
            </a:lvl5pPr>
            <a:lvl6pPr>
              <a:defRPr sz="3100"/>
            </a:lvl6pPr>
            <a:lvl7pPr>
              <a:defRPr sz="3100"/>
            </a:lvl7pPr>
            <a:lvl8pPr>
              <a:defRPr sz="3100"/>
            </a:lvl8pPr>
            <a:lvl9pPr>
              <a:defRPr sz="31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704136" y="2210138"/>
            <a:ext cx="4633116" cy="7224455"/>
          </a:xfrm>
        </p:spPr>
        <p:txBody>
          <a:bodyPr/>
          <a:lstStyle>
            <a:lvl1pPr marL="0" indent="0">
              <a:buNone/>
              <a:defRPr sz="2200"/>
            </a:lvl1pPr>
            <a:lvl2pPr marL="703550" indent="0">
              <a:buNone/>
              <a:defRPr sz="1800"/>
            </a:lvl2pPr>
            <a:lvl3pPr marL="1407098" indent="0">
              <a:buNone/>
              <a:defRPr sz="1500"/>
            </a:lvl3pPr>
            <a:lvl4pPr marL="2110647" indent="0">
              <a:buNone/>
              <a:defRPr sz="1400"/>
            </a:lvl4pPr>
            <a:lvl5pPr marL="2814198" indent="0">
              <a:buNone/>
              <a:defRPr sz="1400"/>
            </a:lvl5pPr>
            <a:lvl6pPr marL="3517749" indent="0">
              <a:buNone/>
              <a:defRPr sz="1400"/>
            </a:lvl6pPr>
            <a:lvl7pPr marL="4221292" indent="0">
              <a:buNone/>
              <a:defRPr sz="1400"/>
            </a:lvl7pPr>
            <a:lvl8pPr marL="4924841" indent="0">
              <a:buNone/>
              <a:defRPr sz="1400"/>
            </a:lvl8pPr>
            <a:lvl9pPr marL="5628394" indent="0">
              <a:buNone/>
              <a:defRPr sz="14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81D8DD4A-AF01-EF4A-8F28-024A83F0C740}" type="datetimeFigureOut">
              <a:rPr lang="es-ES"/>
              <a:pPr>
                <a:defRPr/>
              </a:pPr>
              <a:t>25/10/2018</a:t>
            </a:fld>
            <a:endParaRPr lang="es-ES"/>
          </a:p>
        </p:txBody>
      </p:sp>
      <p:sp>
        <p:nvSpPr>
          <p:cNvPr id="6" name="Marcador de pie de página 5"/>
          <p:cNvSpPr>
            <a:spLocks noGrp="1"/>
          </p:cNvSpPr>
          <p:nvPr>
            <p:ph type="ftr" sz="quarter" idx="11"/>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endParaRPr lang="es-ES"/>
          </a:p>
        </p:txBody>
      </p:sp>
      <p:sp>
        <p:nvSpPr>
          <p:cNvPr id="7" name="Marcador de número de diapositiva 6"/>
          <p:cNvSpPr>
            <a:spLocks noGrp="1"/>
          </p:cNvSpPr>
          <p:nvPr>
            <p:ph type="sldNum" sz="quarter" idx="12"/>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316FD6C0-6EE5-DB4F-91C8-2EE6724E8B68}" type="slidenum">
              <a:rPr lang="es-ES"/>
              <a:pPr>
                <a:defRPr/>
              </a:pPr>
              <a:t>‹Nº›</a:t>
            </a:fld>
            <a:endParaRPr lang="es-ES"/>
          </a:p>
        </p:txBody>
      </p:sp>
    </p:spTree>
    <p:extLst>
      <p:ext uri="{BB962C8B-B14F-4D97-AF65-F5344CB8AC3E}">
        <p14:creationId xmlns:p14="http://schemas.microsoft.com/office/powerpoint/2010/main" val="10061580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760310" y="7393151"/>
            <a:ext cx="8449628" cy="872803"/>
          </a:xfrm>
        </p:spPr>
        <p:txBody>
          <a:bodyPr anchor="b"/>
          <a:lstStyle>
            <a:lvl1pPr algn="l">
              <a:defRPr sz="31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2760310" y="943702"/>
            <a:ext cx="8449628" cy="6336983"/>
          </a:xfrm>
        </p:spPr>
        <p:txBody>
          <a:bodyPr rtlCol="0">
            <a:normAutofit/>
          </a:bodyPr>
          <a:lstStyle>
            <a:lvl1pPr marL="0" indent="0">
              <a:buNone/>
              <a:defRPr sz="4900"/>
            </a:lvl1pPr>
            <a:lvl2pPr marL="703550" indent="0">
              <a:buNone/>
              <a:defRPr sz="4300"/>
            </a:lvl2pPr>
            <a:lvl3pPr marL="1407098" indent="0">
              <a:buNone/>
              <a:defRPr sz="3600"/>
            </a:lvl3pPr>
            <a:lvl4pPr marL="2110647" indent="0">
              <a:buNone/>
              <a:defRPr sz="3100"/>
            </a:lvl4pPr>
            <a:lvl5pPr marL="2814198" indent="0">
              <a:buNone/>
              <a:defRPr sz="3100"/>
            </a:lvl5pPr>
            <a:lvl6pPr marL="3517749" indent="0">
              <a:buNone/>
              <a:defRPr sz="3100"/>
            </a:lvl6pPr>
            <a:lvl7pPr marL="4221292" indent="0">
              <a:buNone/>
              <a:defRPr sz="3100"/>
            </a:lvl7pPr>
            <a:lvl8pPr marL="4924841" indent="0">
              <a:buNone/>
              <a:defRPr sz="3100"/>
            </a:lvl8pPr>
            <a:lvl9pPr marL="5628394" indent="0">
              <a:buNone/>
              <a:defRPr sz="3100"/>
            </a:lvl9pPr>
          </a:lstStyle>
          <a:p>
            <a:pPr lvl="0"/>
            <a:endParaRPr lang="es-ES" noProof="0"/>
          </a:p>
        </p:txBody>
      </p:sp>
      <p:sp>
        <p:nvSpPr>
          <p:cNvPr id="4" name="Marcador de texto 3"/>
          <p:cNvSpPr>
            <a:spLocks noGrp="1"/>
          </p:cNvSpPr>
          <p:nvPr>
            <p:ph type="body" sz="half" idx="2"/>
          </p:nvPr>
        </p:nvSpPr>
        <p:spPr>
          <a:xfrm>
            <a:off x="2760310" y="8265949"/>
            <a:ext cx="8449628" cy="1239525"/>
          </a:xfrm>
        </p:spPr>
        <p:txBody>
          <a:bodyPr/>
          <a:lstStyle>
            <a:lvl1pPr marL="0" indent="0">
              <a:buNone/>
              <a:defRPr sz="2200"/>
            </a:lvl1pPr>
            <a:lvl2pPr marL="703550" indent="0">
              <a:buNone/>
              <a:defRPr sz="1800"/>
            </a:lvl2pPr>
            <a:lvl3pPr marL="1407098" indent="0">
              <a:buNone/>
              <a:defRPr sz="1500"/>
            </a:lvl3pPr>
            <a:lvl4pPr marL="2110647" indent="0">
              <a:buNone/>
              <a:defRPr sz="1400"/>
            </a:lvl4pPr>
            <a:lvl5pPr marL="2814198" indent="0">
              <a:buNone/>
              <a:defRPr sz="1400"/>
            </a:lvl5pPr>
            <a:lvl6pPr marL="3517749" indent="0">
              <a:buNone/>
              <a:defRPr sz="1400"/>
            </a:lvl6pPr>
            <a:lvl7pPr marL="4221292" indent="0">
              <a:buNone/>
              <a:defRPr sz="1400"/>
            </a:lvl7pPr>
            <a:lvl8pPr marL="4924841" indent="0">
              <a:buNone/>
              <a:defRPr sz="1400"/>
            </a:lvl8pPr>
            <a:lvl9pPr marL="5628394" indent="0">
              <a:buNone/>
              <a:defRPr sz="14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13FEA173-6ED5-CD4B-9651-1A61C1122AE7}" type="datetimeFigureOut">
              <a:rPr lang="es-ES"/>
              <a:pPr>
                <a:defRPr/>
              </a:pPr>
              <a:t>25/10/2018</a:t>
            </a:fld>
            <a:endParaRPr lang="es-ES"/>
          </a:p>
        </p:txBody>
      </p:sp>
      <p:sp>
        <p:nvSpPr>
          <p:cNvPr id="6" name="Marcador de pie de página 5"/>
          <p:cNvSpPr>
            <a:spLocks noGrp="1"/>
          </p:cNvSpPr>
          <p:nvPr>
            <p:ph type="ftr" sz="quarter" idx="11"/>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endParaRPr lang="es-ES"/>
          </a:p>
        </p:txBody>
      </p:sp>
      <p:sp>
        <p:nvSpPr>
          <p:cNvPr id="7" name="Marcador de número de diapositiva 6"/>
          <p:cNvSpPr>
            <a:spLocks noGrp="1"/>
          </p:cNvSpPr>
          <p:nvPr>
            <p:ph type="sldNum" sz="quarter" idx="12"/>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7B5FEFA6-E608-FC44-B03E-54AF66739FD2}" type="slidenum">
              <a:rPr lang="es-ES"/>
              <a:pPr>
                <a:defRPr/>
              </a:pPr>
              <a:t>‹Nº›</a:t>
            </a:fld>
            <a:endParaRPr lang="es-ES"/>
          </a:p>
        </p:txBody>
      </p:sp>
    </p:spTree>
    <p:extLst>
      <p:ext uri="{BB962C8B-B14F-4D97-AF65-F5344CB8AC3E}">
        <p14:creationId xmlns:p14="http://schemas.microsoft.com/office/powerpoint/2010/main" val="18599693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EF6B0474-C1C9-0F43-83FD-E4E159329A2B}" type="datetimeFigureOut">
              <a:rPr lang="es-ES"/>
              <a:pPr>
                <a:defRPr/>
              </a:pPr>
              <a:t>25/10/2018</a:t>
            </a:fld>
            <a:endParaRPr lang="es-ES"/>
          </a:p>
        </p:txBody>
      </p:sp>
      <p:sp>
        <p:nvSpPr>
          <p:cNvPr id="5" name="Marcador de pie de página 4"/>
          <p:cNvSpPr>
            <a:spLocks noGrp="1"/>
          </p:cNvSpPr>
          <p:nvPr>
            <p:ph type="ftr" sz="quarter" idx="11"/>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552747D8-4F7D-2D42-B71D-923CE602E612}" type="slidenum">
              <a:rPr lang="es-ES"/>
              <a:pPr>
                <a:defRPr/>
              </a:pPr>
              <a:t>‹Nº›</a:t>
            </a:fld>
            <a:endParaRPr lang="es-ES"/>
          </a:p>
        </p:txBody>
      </p:sp>
    </p:spTree>
    <p:extLst>
      <p:ext uri="{BB962C8B-B14F-4D97-AF65-F5344CB8AC3E}">
        <p14:creationId xmlns:p14="http://schemas.microsoft.com/office/powerpoint/2010/main" val="304898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13" name="Text Placeholder 12"/>
          <p:cNvSpPr>
            <a:spLocks noGrp="1"/>
          </p:cNvSpPr>
          <p:nvPr>
            <p:ph type="body" sz="quarter" idx="13" hasCustomPrompt="1"/>
          </p:nvPr>
        </p:nvSpPr>
        <p:spPr>
          <a:xfrm>
            <a:off x="704136" y="1232418"/>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sp>
        <p:nvSpPr>
          <p:cNvPr id="9" name="Content Placeholder 8"/>
          <p:cNvSpPr>
            <a:spLocks noGrp="1"/>
          </p:cNvSpPr>
          <p:nvPr>
            <p:ph sz="quarter" idx="14"/>
          </p:nvPr>
        </p:nvSpPr>
        <p:spPr>
          <a:xfrm>
            <a:off x="704139" y="2347036"/>
            <a:ext cx="2347118" cy="2933789"/>
          </a:xfrm>
          <a:solidFill>
            <a:srgbClr val="D8D7DF"/>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hasCustomPrompt="1"/>
          </p:nvPr>
        </p:nvSpPr>
        <p:spPr>
          <a:xfrm>
            <a:off x="3285971" y="2347031"/>
            <a:ext cx="10092611" cy="7041092"/>
          </a:xfrm>
        </p:spPr>
        <p:txBody>
          <a:bodyPr/>
          <a:lstStyle>
            <a:lvl1pPr>
              <a:spcBef>
                <a:spcPts val="0"/>
              </a:spcBef>
              <a:spcAft>
                <a:spcPts val="1026"/>
              </a:spcAft>
              <a:defRPr lang="en-US" dirty="0" smtClean="0"/>
            </a:lvl1pPr>
            <a:lvl2pPr>
              <a:spcBef>
                <a:spcPts val="0"/>
              </a:spcBef>
              <a:spcAft>
                <a:spcPts val="410"/>
              </a:spcAft>
              <a:defRPr lang="en-US" dirty="0" smtClean="0"/>
            </a:lvl2pPr>
            <a:lvl3pPr>
              <a:spcBef>
                <a:spcPts val="0"/>
              </a:spcBef>
              <a:spcAft>
                <a:spcPts val="410"/>
              </a:spcAft>
              <a:buFont typeface="Wingdings" pitchFamily="2" charset="2"/>
              <a:buChar char="§"/>
              <a:defRPr lang="en-US" dirty="0" smtClean="0"/>
            </a:lvl3pPr>
            <a:lvl4pPr marL="468805" indent="-234402">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smtClean="0"/>
              <a:t>This layout provides specific paragraph formatting to provide hierarchy when users have extensive body copy, and less levels of bullets. Paragraphs have specific formatting so users do not need to use double-returns. </a:t>
            </a:r>
          </a:p>
          <a:p>
            <a:pPr lvl="1"/>
            <a:r>
              <a:rPr lang="en-US" dirty="0" smtClean="0"/>
              <a:t>Subheading</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cxnSp>
        <p:nvCxnSpPr>
          <p:cNvPr id="8" name="Straight Connector 7"/>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stretch>
            <a:fillRect/>
          </a:stretch>
        </p:blipFill>
        <p:spPr>
          <a:xfrm>
            <a:off x="10280730" y="9702643"/>
            <a:ext cx="2745787" cy="535057"/>
          </a:xfrm>
          <a:prstGeom prst="rect">
            <a:avLst/>
          </a:prstGeom>
        </p:spPr>
      </p:pic>
      <p:sp>
        <p:nvSpPr>
          <p:cNvPr id="11"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864712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209969" y="422957"/>
            <a:ext cx="3168610" cy="9011620"/>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704141" y="422957"/>
            <a:ext cx="9271119" cy="901162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9E1C2D97-1E3D-8D4D-A96F-C8C4F5F3134B}" type="datetimeFigureOut">
              <a:rPr lang="es-ES"/>
              <a:pPr>
                <a:defRPr/>
              </a:pPr>
              <a:t>25/10/2018</a:t>
            </a:fld>
            <a:endParaRPr lang="es-ES"/>
          </a:p>
        </p:txBody>
      </p:sp>
      <p:sp>
        <p:nvSpPr>
          <p:cNvPr id="5" name="Marcador de pie de página 4"/>
          <p:cNvSpPr>
            <a:spLocks noGrp="1"/>
          </p:cNvSpPr>
          <p:nvPr>
            <p:ph type="ftr" sz="quarter" idx="11"/>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1407098" fontAlgn="base">
              <a:spcBef>
                <a:spcPct val="0"/>
              </a:spcBef>
              <a:spcAft>
                <a:spcPct val="0"/>
              </a:spcAft>
              <a:defRPr>
                <a:ea typeface="ＭＳ Ｐゴシック" charset="0"/>
                <a:cs typeface="ＭＳ Ｐゴシック" charset="0"/>
              </a:defRPr>
            </a:lvl1pPr>
          </a:lstStyle>
          <a:p>
            <a:pPr>
              <a:defRPr/>
            </a:pPr>
            <a:fld id="{E559E2CB-F8AB-794F-A2BC-7C9BCDBECD90}" type="slidenum">
              <a:rPr lang="es-ES"/>
              <a:pPr>
                <a:defRPr/>
              </a:pPr>
              <a:t>‹Nº›</a:t>
            </a:fld>
            <a:endParaRPr lang="es-ES"/>
          </a:p>
        </p:txBody>
      </p:sp>
    </p:spTree>
    <p:extLst>
      <p:ext uri="{BB962C8B-B14F-4D97-AF65-F5344CB8AC3E}">
        <p14:creationId xmlns:p14="http://schemas.microsoft.com/office/powerpoint/2010/main" val="28580092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760339" y="1728492"/>
            <a:ext cx="10562035" cy="3677015"/>
          </a:xfrm>
        </p:spPr>
        <p:txBody>
          <a:bodyPr anchor="b"/>
          <a:lstStyle>
            <a:lvl1pPr algn="ctr">
              <a:defRPr sz="92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760339" y="5547306"/>
            <a:ext cx="10562035" cy="2549950"/>
          </a:xfrm>
        </p:spPr>
        <p:txBody>
          <a:bodyPr/>
          <a:lstStyle>
            <a:lvl1pPr marL="0" indent="0" algn="ctr">
              <a:buNone/>
              <a:defRPr sz="3600"/>
            </a:lvl1pPr>
            <a:lvl2pPr marL="703662" indent="0" algn="ctr">
              <a:buNone/>
              <a:defRPr sz="3100"/>
            </a:lvl2pPr>
            <a:lvl3pPr marL="1407317" indent="0" algn="ctr">
              <a:buNone/>
              <a:defRPr sz="2800"/>
            </a:lvl3pPr>
            <a:lvl4pPr marL="2110976" indent="0" algn="ctr">
              <a:buNone/>
              <a:defRPr sz="2600"/>
            </a:lvl4pPr>
            <a:lvl5pPr marL="2814637" indent="0" algn="ctr">
              <a:buNone/>
              <a:defRPr sz="2600"/>
            </a:lvl5pPr>
            <a:lvl6pPr marL="3518296" indent="0" algn="ctr">
              <a:buNone/>
              <a:defRPr sz="2600"/>
            </a:lvl6pPr>
            <a:lvl7pPr marL="4221951" indent="0" algn="ctr">
              <a:buNone/>
              <a:defRPr sz="2600"/>
            </a:lvl7pPr>
            <a:lvl8pPr marL="4925609" indent="0" algn="ctr">
              <a:buNone/>
              <a:defRPr sz="2600"/>
            </a:lvl8pPr>
            <a:lvl9pPr marL="5629272" indent="0" algn="ctr">
              <a:buNone/>
              <a:defRPr sz="2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B24182ED-BB06-2F44-BAED-2BAFB6F8E064}" type="datetimeFigureOut">
              <a:rPr lang="es-AR"/>
              <a:pPr>
                <a:defRPr/>
              </a:pPr>
              <a:t>25/10/2018</a:t>
            </a:fld>
            <a:endParaRPr lang="es-AR"/>
          </a:p>
        </p:txBody>
      </p:sp>
      <p:sp>
        <p:nvSpPr>
          <p:cNvPr id="5" name="Marcador de pie de pá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s-AR"/>
          </a:p>
        </p:txBody>
      </p:sp>
      <p:sp>
        <p:nvSpPr>
          <p:cNvPr id="6" name="Marcador de número de diapositiva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100D83A-D413-8E44-920F-909DB4450CD1}" type="slidenum">
              <a:rPr lang="es-AR"/>
              <a:pPr>
                <a:defRPr/>
              </a:pPr>
              <a:t>‹Nº›</a:t>
            </a:fld>
            <a:endParaRPr lang="es-AR"/>
          </a:p>
        </p:txBody>
      </p:sp>
    </p:spTree>
    <p:extLst>
      <p:ext uri="{BB962C8B-B14F-4D97-AF65-F5344CB8AC3E}">
        <p14:creationId xmlns:p14="http://schemas.microsoft.com/office/powerpoint/2010/main" val="7314379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7D626B0B-C36A-164D-9638-0B36A111DBC3}" type="datetimeFigureOut">
              <a:rPr lang="es-AR"/>
              <a:pPr>
                <a:defRPr/>
              </a:pPr>
              <a:t>25/10/2018</a:t>
            </a:fld>
            <a:endParaRPr lang="es-AR"/>
          </a:p>
        </p:txBody>
      </p:sp>
      <p:sp>
        <p:nvSpPr>
          <p:cNvPr id="5" name="Marcador de pie de pá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s-AR"/>
          </a:p>
        </p:txBody>
      </p:sp>
      <p:sp>
        <p:nvSpPr>
          <p:cNvPr id="6" name="Marcador de número de diapositiva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F7E7D3-ADB6-6543-A929-24B8E878F4C7}" type="slidenum">
              <a:rPr lang="es-AR"/>
              <a:pPr>
                <a:defRPr/>
              </a:pPr>
              <a:t>‹Nº›</a:t>
            </a:fld>
            <a:endParaRPr lang="es-AR"/>
          </a:p>
        </p:txBody>
      </p:sp>
    </p:spTree>
    <p:extLst>
      <p:ext uri="{BB962C8B-B14F-4D97-AF65-F5344CB8AC3E}">
        <p14:creationId xmlns:p14="http://schemas.microsoft.com/office/powerpoint/2010/main" val="30859425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0852" y="2633088"/>
            <a:ext cx="12146341" cy="4393348"/>
          </a:xfrm>
        </p:spPr>
        <p:txBody>
          <a:bodyPr anchor="b"/>
          <a:lstStyle>
            <a:lvl1pPr>
              <a:defRPr sz="92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960852" y="7067989"/>
            <a:ext cx="12146341" cy="2310358"/>
          </a:xfrm>
        </p:spPr>
        <p:txBody>
          <a:bodyPr/>
          <a:lstStyle>
            <a:lvl1pPr marL="0" indent="0">
              <a:buNone/>
              <a:defRPr sz="3600">
                <a:solidFill>
                  <a:schemeClr val="tx1">
                    <a:tint val="75000"/>
                  </a:schemeClr>
                </a:solidFill>
              </a:defRPr>
            </a:lvl1pPr>
            <a:lvl2pPr marL="703662" indent="0">
              <a:buNone/>
              <a:defRPr sz="3100">
                <a:solidFill>
                  <a:schemeClr val="tx1">
                    <a:tint val="75000"/>
                  </a:schemeClr>
                </a:solidFill>
              </a:defRPr>
            </a:lvl2pPr>
            <a:lvl3pPr marL="1407317" indent="0">
              <a:buNone/>
              <a:defRPr sz="2800">
                <a:solidFill>
                  <a:schemeClr val="tx1">
                    <a:tint val="75000"/>
                  </a:schemeClr>
                </a:solidFill>
              </a:defRPr>
            </a:lvl3pPr>
            <a:lvl4pPr marL="2110976" indent="0">
              <a:buNone/>
              <a:defRPr sz="2600">
                <a:solidFill>
                  <a:schemeClr val="tx1">
                    <a:tint val="75000"/>
                  </a:schemeClr>
                </a:solidFill>
              </a:defRPr>
            </a:lvl4pPr>
            <a:lvl5pPr marL="2814637" indent="0">
              <a:buNone/>
              <a:defRPr sz="2600">
                <a:solidFill>
                  <a:schemeClr val="tx1">
                    <a:tint val="75000"/>
                  </a:schemeClr>
                </a:solidFill>
              </a:defRPr>
            </a:lvl5pPr>
            <a:lvl6pPr marL="3518296" indent="0">
              <a:buNone/>
              <a:defRPr sz="2600">
                <a:solidFill>
                  <a:schemeClr val="tx1">
                    <a:tint val="75000"/>
                  </a:schemeClr>
                </a:solidFill>
              </a:defRPr>
            </a:lvl6pPr>
            <a:lvl7pPr marL="4221951" indent="0">
              <a:buNone/>
              <a:defRPr sz="2600">
                <a:solidFill>
                  <a:schemeClr val="tx1">
                    <a:tint val="75000"/>
                  </a:schemeClr>
                </a:solidFill>
              </a:defRPr>
            </a:lvl7pPr>
            <a:lvl8pPr marL="4925609" indent="0">
              <a:buNone/>
              <a:defRPr sz="2600">
                <a:solidFill>
                  <a:schemeClr val="tx1">
                    <a:tint val="75000"/>
                  </a:schemeClr>
                </a:solidFill>
              </a:defRPr>
            </a:lvl8pPr>
            <a:lvl9pPr marL="5629272" indent="0">
              <a:buNone/>
              <a:defRPr sz="2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D653A9-B896-7249-B968-71A9D5B8EA7E}" type="datetimeFigureOut">
              <a:rPr lang="es-AR"/>
              <a:pPr>
                <a:defRPr/>
              </a:pPr>
              <a:t>25/10/2018</a:t>
            </a:fld>
            <a:endParaRPr lang="es-AR"/>
          </a:p>
        </p:txBody>
      </p:sp>
      <p:sp>
        <p:nvSpPr>
          <p:cNvPr id="5" name="Marcador de pie de pá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s-AR"/>
          </a:p>
        </p:txBody>
      </p:sp>
      <p:sp>
        <p:nvSpPr>
          <p:cNvPr id="6" name="Marcador de número de diapositiva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E9AC2E54-5CC9-9D42-BB8A-206FE5F5941F}" type="slidenum">
              <a:rPr lang="es-AR"/>
              <a:pPr>
                <a:defRPr/>
              </a:pPr>
              <a:t>‹Nº›</a:t>
            </a:fld>
            <a:endParaRPr lang="es-AR"/>
          </a:p>
        </p:txBody>
      </p:sp>
    </p:spTree>
    <p:extLst>
      <p:ext uri="{BB962C8B-B14F-4D97-AF65-F5344CB8AC3E}">
        <p14:creationId xmlns:p14="http://schemas.microsoft.com/office/powerpoint/2010/main" val="21714489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968193" y="2811547"/>
            <a:ext cx="5985153" cy="67012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7129378" y="2811547"/>
            <a:ext cx="5985153" cy="67012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FCED12BD-8537-F749-A4E9-9061A6E3107F}" type="datetimeFigureOut">
              <a:rPr lang="es-AR"/>
              <a:pPr>
                <a:defRPr/>
              </a:pPr>
              <a:t>25/10/2018</a:t>
            </a:fld>
            <a:endParaRPr lang="es-AR"/>
          </a:p>
        </p:txBody>
      </p:sp>
      <p:sp>
        <p:nvSpPr>
          <p:cNvPr id="6" name="Marcador de pie de página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s-AR"/>
          </a:p>
        </p:txBody>
      </p:sp>
      <p:sp>
        <p:nvSpPr>
          <p:cNvPr id="7" name="Marcador de número de diapositiva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3F091A2-5AEF-FD4E-B668-6A483484D70D}" type="slidenum">
              <a:rPr lang="es-AR"/>
              <a:pPr>
                <a:defRPr/>
              </a:pPr>
              <a:t>‹Nº›</a:t>
            </a:fld>
            <a:endParaRPr lang="es-AR"/>
          </a:p>
        </p:txBody>
      </p:sp>
    </p:spTree>
    <p:extLst>
      <p:ext uri="{BB962C8B-B14F-4D97-AF65-F5344CB8AC3E}">
        <p14:creationId xmlns:p14="http://schemas.microsoft.com/office/powerpoint/2010/main" val="3451841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970023" y="562314"/>
            <a:ext cx="12146341" cy="2041428"/>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970027" y="2589071"/>
            <a:ext cx="5957647" cy="1268862"/>
          </a:xfrm>
        </p:spPr>
        <p:txBody>
          <a:bodyPr anchor="b"/>
          <a:lstStyle>
            <a:lvl1pPr marL="0" indent="0">
              <a:buNone/>
              <a:defRPr sz="3600" b="1"/>
            </a:lvl1pPr>
            <a:lvl2pPr marL="703662" indent="0">
              <a:buNone/>
              <a:defRPr sz="3100" b="1"/>
            </a:lvl2pPr>
            <a:lvl3pPr marL="1407317" indent="0">
              <a:buNone/>
              <a:defRPr sz="2800" b="1"/>
            </a:lvl3pPr>
            <a:lvl4pPr marL="2110976" indent="0">
              <a:buNone/>
              <a:defRPr sz="2600" b="1"/>
            </a:lvl4pPr>
            <a:lvl5pPr marL="2814637" indent="0">
              <a:buNone/>
              <a:defRPr sz="2600" b="1"/>
            </a:lvl5pPr>
            <a:lvl6pPr marL="3518296" indent="0">
              <a:buNone/>
              <a:defRPr sz="2600" b="1"/>
            </a:lvl6pPr>
            <a:lvl7pPr marL="4221951" indent="0">
              <a:buNone/>
              <a:defRPr sz="2600" b="1"/>
            </a:lvl7pPr>
            <a:lvl8pPr marL="4925609" indent="0">
              <a:buNone/>
              <a:defRPr sz="2600" b="1"/>
            </a:lvl8pPr>
            <a:lvl9pPr marL="5629272" indent="0">
              <a:buNone/>
              <a:defRPr sz="2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970027" y="3857933"/>
            <a:ext cx="5957647" cy="56744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7129381" y="2589071"/>
            <a:ext cx="5986988" cy="1268862"/>
          </a:xfrm>
        </p:spPr>
        <p:txBody>
          <a:bodyPr anchor="b"/>
          <a:lstStyle>
            <a:lvl1pPr marL="0" indent="0">
              <a:buNone/>
              <a:defRPr sz="3600" b="1"/>
            </a:lvl1pPr>
            <a:lvl2pPr marL="703662" indent="0">
              <a:buNone/>
              <a:defRPr sz="3100" b="1"/>
            </a:lvl2pPr>
            <a:lvl3pPr marL="1407317" indent="0">
              <a:buNone/>
              <a:defRPr sz="2800" b="1"/>
            </a:lvl3pPr>
            <a:lvl4pPr marL="2110976" indent="0">
              <a:buNone/>
              <a:defRPr sz="2600" b="1"/>
            </a:lvl4pPr>
            <a:lvl5pPr marL="2814637" indent="0">
              <a:buNone/>
              <a:defRPr sz="2600" b="1"/>
            </a:lvl5pPr>
            <a:lvl6pPr marL="3518296" indent="0">
              <a:buNone/>
              <a:defRPr sz="2600" b="1"/>
            </a:lvl6pPr>
            <a:lvl7pPr marL="4221951" indent="0">
              <a:buNone/>
              <a:defRPr sz="2600" b="1"/>
            </a:lvl7pPr>
            <a:lvl8pPr marL="4925609" indent="0">
              <a:buNone/>
              <a:defRPr sz="2600" b="1"/>
            </a:lvl8pPr>
            <a:lvl9pPr marL="5629272" indent="0">
              <a:buNone/>
              <a:defRPr sz="2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7129381" y="3857933"/>
            <a:ext cx="5986988" cy="56744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FD534EA3-4849-654E-8BC1-078CC95F1E1F}" type="datetimeFigureOut">
              <a:rPr lang="es-AR"/>
              <a:pPr>
                <a:defRPr/>
              </a:pPr>
              <a:t>25/10/2018</a:t>
            </a:fld>
            <a:endParaRPr lang="es-AR"/>
          </a:p>
        </p:txBody>
      </p:sp>
      <p:sp>
        <p:nvSpPr>
          <p:cNvPr id="8" name="Marcador de pie de página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s-AR"/>
          </a:p>
        </p:txBody>
      </p:sp>
      <p:sp>
        <p:nvSpPr>
          <p:cNvPr id="9" name="Marcador de número de diapositiva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349AFB8-9E13-1B4C-9EC2-6B18051BAE71}" type="slidenum">
              <a:rPr lang="es-AR"/>
              <a:pPr>
                <a:defRPr/>
              </a:pPr>
              <a:t>‹Nº›</a:t>
            </a:fld>
            <a:endParaRPr lang="es-AR"/>
          </a:p>
        </p:txBody>
      </p:sp>
    </p:spTree>
    <p:extLst>
      <p:ext uri="{BB962C8B-B14F-4D97-AF65-F5344CB8AC3E}">
        <p14:creationId xmlns:p14="http://schemas.microsoft.com/office/powerpoint/2010/main" val="23013685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D378D-536E-EE46-A0E2-5181313D1990}" type="datetimeFigureOut">
              <a:rPr lang="es-AR"/>
              <a:pPr>
                <a:defRPr/>
              </a:pPr>
              <a:t>25/10/2018</a:t>
            </a:fld>
            <a:endParaRPr lang="es-AR"/>
          </a:p>
        </p:txBody>
      </p:sp>
      <p:sp>
        <p:nvSpPr>
          <p:cNvPr id="4" name="Marcador de pie de página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s-AR"/>
          </a:p>
        </p:txBody>
      </p:sp>
      <p:sp>
        <p:nvSpPr>
          <p:cNvPr id="5" name="Marcador de número de diapositiva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CAF48C-9DAE-C540-87E7-59E08BA26D28}" type="slidenum">
              <a:rPr lang="es-AR"/>
              <a:pPr>
                <a:defRPr/>
              </a:pPr>
              <a:t>‹Nº›</a:t>
            </a:fld>
            <a:endParaRPr lang="es-AR"/>
          </a:p>
        </p:txBody>
      </p:sp>
    </p:spTree>
    <p:extLst>
      <p:ext uri="{BB962C8B-B14F-4D97-AF65-F5344CB8AC3E}">
        <p14:creationId xmlns:p14="http://schemas.microsoft.com/office/powerpoint/2010/main" val="6156114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85C44213-66BD-D947-90CF-E515D5DBD9BC}" type="datetimeFigureOut">
              <a:rPr lang="es-AR"/>
              <a:pPr>
                <a:defRPr/>
              </a:pPr>
              <a:t>25/10/2018</a:t>
            </a:fld>
            <a:endParaRPr lang="es-AR"/>
          </a:p>
        </p:txBody>
      </p:sp>
      <p:sp>
        <p:nvSpPr>
          <p:cNvPr id="3" name="Marcador de pie de página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s-AR"/>
          </a:p>
        </p:txBody>
      </p:sp>
      <p:sp>
        <p:nvSpPr>
          <p:cNvPr id="4" name="Marcador de número de diapositiva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5ECFB81-E259-3846-BDA6-8A332BF70F5B}" type="slidenum">
              <a:rPr lang="es-AR"/>
              <a:pPr>
                <a:defRPr/>
              </a:pPr>
              <a:t>‹Nº›</a:t>
            </a:fld>
            <a:endParaRPr lang="es-AR"/>
          </a:p>
        </p:txBody>
      </p:sp>
    </p:spTree>
    <p:extLst>
      <p:ext uri="{BB962C8B-B14F-4D97-AF65-F5344CB8AC3E}">
        <p14:creationId xmlns:p14="http://schemas.microsoft.com/office/powerpoint/2010/main" val="7112697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70024" y="704114"/>
            <a:ext cx="4542040" cy="2464383"/>
          </a:xfrm>
        </p:spPr>
        <p:txBody>
          <a:bodyPr anchor="b"/>
          <a:lstStyle>
            <a:lvl1pPr>
              <a:defRPr sz="49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986991" y="1520685"/>
            <a:ext cx="7129372" cy="7505608"/>
          </a:xfrm>
        </p:spPr>
        <p:txBody>
          <a:bodyPr/>
          <a:lstStyle>
            <a:lvl1pPr>
              <a:defRPr sz="4900"/>
            </a:lvl1pPr>
            <a:lvl2pPr>
              <a:defRPr sz="4300"/>
            </a:lvl2pPr>
            <a:lvl3pPr>
              <a:defRPr sz="3600"/>
            </a:lvl3pPr>
            <a:lvl4pPr>
              <a:defRPr sz="3100"/>
            </a:lvl4pPr>
            <a:lvl5pPr>
              <a:defRPr sz="3100"/>
            </a:lvl5pPr>
            <a:lvl6pPr>
              <a:defRPr sz="3100"/>
            </a:lvl6pPr>
            <a:lvl7pPr>
              <a:defRPr sz="3100"/>
            </a:lvl7pPr>
            <a:lvl8pPr>
              <a:defRPr sz="3100"/>
            </a:lvl8pPr>
            <a:lvl9pPr>
              <a:defRPr sz="3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970024" y="3168491"/>
            <a:ext cx="4542040" cy="5870022"/>
          </a:xfrm>
        </p:spPr>
        <p:txBody>
          <a:bodyPr/>
          <a:lstStyle>
            <a:lvl1pPr marL="0" indent="0">
              <a:buNone/>
              <a:defRPr sz="2600"/>
            </a:lvl1pPr>
            <a:lvl2pPr marL="703662" indent="0">
              <a:buNone/>
              <a:defRPr sz="2200"/>
            </a:lvl2pPr>
            <a:lvl3pPr marL="1407317" indent="0">
              <a:buNone/>
              <a:defRPr sz="1800"/>
            </a:lvl3pPr>
            <a:lvl4pPr marL="2110976" indent="0">
              <a:buNone/>
              <a:defRPr sz="1500"/>
            </a:lvl4pPr>
            <a:lvl5pPr marL="2814637" indent="0">
              <a:buNone/>
              <a:defRPr sz="1500"/>
            </a:lvl5pPr>
            <a:lvl6pPr marL="3518296" indent="0">
              <a:buNone/>
              <a:defRPr sz="1500"/>
            </a:lvl6pPr>
            <a:lvl7pPr marL="4221951" indent="0">
              <a:buNone/>
              <a:defRPr sz="1500"/>
            </a:lvl7pPr>
            <a:lvl8pPr marL="4925609" indent="0">
              <a:buNone/>
              <a:defRPr sz="1500"/>
            </a:lvl8pPr>
            <a:lvl9pPr marL="5629272" indent="0">
              <a:buNone/>
              <a:defRPr sz="15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80F8A5A2-42A8-C84A-B656-8A90C9FA9531}" type="datetimeFigureOut">
              <a:rPr lang="es-AR"/>
              <a:pPr>
                <a:defRPr/>
              </a:pPr>
              <a:t>25/10/2018</a:t>
            </a:fld>
            <a:endParaRPr lang="es-AR"/>
          </a:p>
        </p:txBody>
      </p:sp>
      <p:sp>
        <p:nvSpPr>
          <p:cNvPr id="6" name="Marcador de pie de página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s-AR"/>
          </a:p>
        </p:txBody>
      </p:sp>
      <p:sp>
        <p:nvSpPr>
          <p:cNvPr id="7" name="Marcador de número de diapositiva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83CF4E1-4BD9-C240-8163-8150A7039DAD}" type="slidenum">
              <a:rPr lang="es-AR"/>
              <a:pPr>
                <a:defRPr/>
              </a:pPr>
              <a:t>‹Nº›</a:t>
            </a:fld>
            <a:endParaRPr lang="es-AR"/>
          </a:p>
        </p:txBody>
      </p:sp>
    </p:spTree>
    <p:extLst>
      <p:ext uri="{BB962C8B-B14F-4D97-AF65-F5344CB8AC3E}">
        <p14:creationId xmlns:p14="http://schemas.microsoft.com/office/powerpoint/2010/main" val="526800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70024" y="704114"/>
            <a:ext cx="4542040" cy="2464383"/>
          </a:xfrm>
        </p:spPr>
        <p:txBody>
          <a:bodyPr anchor="b"/>
          <a:lstStyle>
            <a:lvl1pPr>
              <a:defRPr sz="49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986991" y="1520685"/>
            <a:ext cx="7129372" cy="7505608"/>
          </a:xfrm>
        </p:spPr>
        <p:txBody>
          <a:bodyPr rtlCol="0">
            <a:normAutofit/>
          </a:bodyPr>
          <a:lstStyle>
            <a:lvl1pPr marL="0" indent="0">
              <a:buNone/>
              <a:defRPr sz="4900"/>
            </a:lvl1pPr>
            <a:lvl2pPr marL="703662" indent="0">
              <a:buNone/>
              <a:defRPr sz="4300"/>
            </a:lvl2pPr>
            <a:lvl3pPr marL="1407317" indent="0">
              <a:buNone/>
              <a:defRPr sz="3600"/>
            </a:lvl3pPr>
            <a:lvl4pPr marL="2110976" indent="0">
              <a:buNone/>
              <a:defRPr sz="3100"/>
            </a:lvl4pPr>
            <a:lvl5pPr marL="2814637" indent="0">
              <a:buNone/>
              <a:defRPr sz="3100"/>
            </a:lvl5pPr>
            <a:lvl6pPr marL="3518296" indent="0">
              <a:buNone/>
              <a:defRPr sz="3100"/>
            </a:lvl6pPr>
            <a:lvl7pPr marL="4221951" indent="0">
              <a:buNone/>
              <a:defRPr sz="3100"/>
            </a:lvl7pPr>
            <a:lvl8pPr marL="4925609" indent="0">
              <a:buNone/>
              <a:defRPr sz="3100"/>
            </a:lvl8pPr>
            <a:lvl9pPr marL="5629272" indent="0">
              <a:buNone/>
              <a:defRPr sz="3100"/>
            </a:lvl9pPr>
          </a:lstStyle>
          <a:p>
            <a:pPr lvl="0"/>
            <a:endParaRPr lang="es-AR" noProof="0"/>
          </a:p>
        </p:txBody>
      </p:sp>
      <p:sp>
        <p:nvSpPr>
          <p:cNvPr id="4" name="Marcador de texto 3"/>
          <p:cNvSpPr>
            <a:spLocks noGrp="1"/>
          </p:cNvSpPr>
          <p:nvPr>
            <p:ph type="body" sz="half" idx="2"/>
          </p:nvPr>
        </p:nvSpPr>
        <p:spPr>
          <a:xfrm>
            <a:off x="970024" y="3168491"/>
            <a:ext cx="4542040" cy="5870022"/>
          </a:xfrm>
        </p:spPr>
        <p:txBody>
          <a:bodyPr/>
          <a:lstStyle>
            <a:lvl1pPr marL="0" indent="0">
              <a:buNone/>
              <a:defRPr sz="2600"/>
            </a:lvl1pPr>
            <a:lvl2pPr marL="703662" indent="0">
              <a:buNone/>
              <a:defRPr sz="2200"/>
            </a:lvl2pPr>
            <a:lvl3pPr marL="1407317" indent="0">
              <a:buNone/>
              <a:defRPr sz="1800"/>
            </a:lvl3pPr>
            <a:lvl4pPr marL="2110976" indent="0">
              <a:buNone/>
              <a:defRPr sz="1500"/>
            </a:lvl4pPr>
            <a:lvl5pPr marL="2814637" indent="0">
              <a:buNone/>
              <a:defRPr sz="1500"/>
            </a:lvl5pPr>
            <a:lvl6pPr marL="3518296" indent="0">
              <a:buNone/>
              <a:defRPr sz="1500"/>
            </a:lvl6pPr>
            <a:lvl7pPr marL="4221951" indent="0">
              <a:buNone/>
              <a:defRPr sz="1500"/>
            </a:lvl7pPr>
            <a:lvl8pPr marL="4925609" indent="0">
              <a:buNone/>
              <a:defRPr sz="1500"/>
            </a:lvl8pPr>
            <a:lvl9pPr marL="5629272" indent="0">
              <a:buNone/>
              <a:defRPr sz="15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3D68852F-2FD0-6745-B1B1-29627436B7C7}" type="datetimeFigureOut">
              <a:rPr lang="es-AR"/>
              <a:pPr>
                <a:defRPr/>
              </a:pPr>
              <a:t>25/10/2018</a:t>
            </a:fld>
            <a:endParaRPr lang="es-AR"/>
          </a:p>
        </p:txBody>
      </p:sp>
      <p:sp>
        <p:nvSpPr>
          <p:cNvPr id="6" name="Marcador de pie de página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s-AR"/>
          </a:p>
        </p:txBody>
      </p:sp>
      <p:sp>
        <p:nvSpPr>
          <p:cNvPr id="7" name="Marcador de número de diapositiva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1A6604-3A1C-264B-9FEC-A367D393F122}" type="slidenum">
              <a:rPr lang="es-AR"/>
              <a:pPr>
                <a:defRPr/>
              </a:pPr>
              <a:t>‹Nº›</a:t>
            </a:fld>
            <a:endParaRPr lang="es-AR"/>
          </a:p>
        </p:txBody>
      </p:sp>
    </p:spTree>
    <p:extLst>
      <p:ext uri="{BB962C8B-B14F-4D97-AF65-F5344CB8AC3E}">
        <p14:creationId xmlns:p14="http://schemas.microsoft.com/office/powerpoint/2010/main" val="409953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rPr>
              <a:pPr/>
              <a:t>‹Nº›</a:t>
            </a:fld>
            <a:endParaRPr lang="en-US" dirty="0">
              <a:solidFill>
                <a:prstClr val="black">
                  <a:tint val="75000"/>
                </a:prstClr>
              </a:solidFill>
            </a:endParaRPr>
          </a:p>
        </p:txBody>
      </p:sp>
      <p:sp>
        <p:nvSpPr>
          <p:cNvPr id="8" name="Text Placeholder 12"/>
          <p:cNvSpPr>
            <a:spLocks noGrp="1"/>
          </p:cNvSpPr>
          <p:nvPr>
            <p:ph type="body" sz="quarter" idx="13" hasCustomPrompt="1"/>
          </p:nvPr>
        </p:nvSpPr>
        <p:spPr>
          <a:xfrm>
            <a:off x="704136" y="1232418"/>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704136" y="2347031"/>
            <a:ext cx="12674442" cy="7041092"/>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stretch>
            <a:fillRect/>
          </a:stretch>
        </p:blipFill>
        <p:spPr>
          <a:xfrm>
            <a:off x="10280730" y="9702643"/>
            <a:ext cx="2745787" cy="535057"/>
          </a:xfrm>
          <a:prstGeom prst="rect">
            <a:avLst/>
          </a:prstGeom>
        </p:spPr>
      </p:pic>
      <p:sp>
        <p:nvSpPr>
          <p:cNvPr id="9"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613108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45425B03-B755-124C-ADD0-5AB0C9A4D729}" type="datetimeFigureOut">
              <a:rPr lang="es-AR"/>
              <a:pPr>
                <a:defRPr/>
              </a:pPr>
              <a:t>25/10/2018</a:t>
            </a:fld>
            <a:endParaRPr lang="es-AR"/>
          </a:p>
        </p:txBody>
      </p:sp>
      <p:sp>
        <p:nvSpPr>
          <p:cNvPr id="5" name="Marcador de pie de pá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s-AR"/>
          </a:p>
        </p:txBody>
      </p:sp>
      <p:sp>
        <p:nvSpPr>
          <p:cNvPr id="6" name="Marcador de número de diapositiva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59D0318-464B-D647-A06A-20124C6467FB}" type="slidenum">
              <a:rPr lang="es-AR"/>
              <a:pPr>
                <a:defRPr/>
              </a:pPr>
              <a:t>‹Nº›</a:t>
            </a:fld>
            <a:endParaRPr lang="es-AR"/>
          </a:p>
        </p:txBody>
      </p:sp>
    </p:spTree>
    <p:extLst>
      <p:ext uri="{BB962C8B-B14F-4D97-AF65-F5344CB8AC3E}">
        <p14:creationId xmlns:p14="http://schemas.microsoft.com/office/powerpoint/2010/main" val="32226853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077950" y="562311"/>
            <a:ext cx="3036584" cy="8950500"/>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968195" y="562311"/>
            <a:ext cx="8933722" cy="89505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A1F08F73-1B66-D344-BED1-F75080D2FB7A}" type="datetimeFigureOut">
              <a:rPr lang="es-AR"/>
              <a:pPr>
                <a:defRPr/>
              </a:pPr>
              <a:t>25/10/2018</a:t>
            </a:fld>
            <a:endParaRPr lang="es-AR"/>
          </a:p>
        </p:txBody>
      </p:sp>
      <p:sp>
        <p:nvSpPr>
          <p:cNvPr id="5" name="Marcador de pie de pá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s-AR"/>
          </a:p>
        </p:txBody>
      </p:sp>
      <p:sp>
        <p:nvSpPr>
          <p:cNvPr id="6" name="Marcador de número de diapositiva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5726BA-517A-CC40-900B-BB9089A9A05B}" type="slidenum">
              <a:rPr lang="es-AR"/>
              <a:pPr>
                <a:defRPr/>
              </a:pPr>
              <a:t>‹Nº›</a:t>
            </a:fld>
            <a:endParaRPr lang="es-AR"/>
          </a:p>
        </p:txBody>
      </p:sp>
    </p:spTree>
    <p:extLst>
      <p:ext uri="{BB962C8B-B14F-4D97-AF65-F5344CB8AC3E}">
        <p14:creationId xmlns:p14="http://schemas.microsoft.com/office/powerpoint/2010/main" val="42022998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4143" y="704122"/>
            <a:ext cx="10092611" cy="473992"/>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11031461" y="704111"/>
            <a:ext cx="2347118" cy="284394"/>
          </a:xfrm>
          <a:prstGeom prst="rect">
            <a:avLst/>
          </a:prstGeom>
        </p:spPr>
        <p:txBody>
          <a:bodyPr lIns="0" tIns="0" rIns="0" bIns="0">
            <a:noAutofit/>
          </a:bodyPr>
          <a:lstStyle>
            <a:lvl1pPr algn="r">
              <a:defRPr sz="1200"/>
            </a:lvl1pPr>
          </a:lstStyle>
          <a:p>
            <a:pPr defTabSz="1558042"/>
            <a:endParaRPr lang="en-US" dirty="0">
              <a:solidFill>
                <a:prstClr val="black">
                  <a:tint val="75000"/>
                </a:prstClr>
              </a:solidFill>
              <a:latin typeface="Arial"/>
            </a:endParaRPr>
          </a:p>
        </p:txBody>
      </p:sp>
      <p:sp>
        <p:nvSpPr>
          <p:cNvPr id="4" name="Footer Placeholder 3 Copyright"/>
          <p:cNvSpPr>
            <a:spLocks noGrp="1"/>
          </p:cNvSpPr>
          <p:nvPr>
            <p:ph type="ftr" sz="quarter" idx="11"/>
          </p:nvPr>
        </p:nvSpPr>
        <p:spPr/>
        <p:txBody>
          <a:bodyPr/>
          <a:lstStyle/>
          <a:p>
            <a:endParaRPr lang="en-US" dirty="0">
              <a:solidFill>
                <a:prstClr val="black">
                  <a:tint val="75000"/>
                </a:prstClr>
              </a:solidFill>
              <a:latin typeface="Arial"/>
            </a:endParaRPr>
          </a:p>
        </p:txBody>
      </p:sp>
      <p:pic>
        <p:nvPicPr>
          <p:cNvPr id="8" name="Picture 7"/>
          <p:cNvPicPr>
            <a:picLocks noChangeAspect="1"/>
          </p:cNvPicPr>
          <p:nvPr/>
        </p:nvPicPr>
        <p:blipFill>
          <a:blip r:embed="rId2" cstate="print"/>
          <a:stretch>
            <a:fillRect/>
          </a:stretch>
        </p:blipFill>
        <p:spPr>
          <a:xfrm>
            <a:off x="9052060" y="9541703"/>
            <a:ext cx="4655119" cy="899696"/>
          </a:xfrm>
          <a:prstGeom prst="rect">
            <a:avLst/>
          </a:prstGeom>
        </p:spPr>
      </p:pic>
      <p:sp>
        <p:nvSpPr>
          <p:cNvPr id="9" name="Text Placeholder 2"/>
          <p:cNvSpPr>
            <a:spLocks noGrp="1"/>
          </p:cNvSpPr>
          <p:nvPr>
            <p:ph idx="1" hasCustomPrompt="1"/>
          </p:nvPr>
        </p:nvSpPr>
        <p:spPr>
          <a:xfrm>
            <a:off x="704143" y="1239244"/>
            <a:ext cx="10092611" cy="426591"/>
          </a:xfrm>
          <a:prstGeom prst="rect">
            <a:avLst/>
          </a:prstGeom>
        </p:spPr>
        <p:txBody>
          <a:bodyPr vert="horz" wrap="square" lIns="0" tIns="0" rIns="0" bIns="0" rtlCol="0">
            <a:noAutofit/>
          </a:bodyPr>
          <a:lstStyle>
            <a:lvl1pPr>
              <a:defRPr sz="1800" b="0"/>
            </a:lvl1pPr>
          </a:lstStyle>
          <a:p>
            <a:pPr lvl="0"/>
            <a:r>
              <a:rPr lang="en-US" dirty="0" smtClean="0"/>
              <a:t>Click to edit Master text styles</a:t>
            </a:r>
            <a:endParaRPr lang="en-US" dirty="0"/>
          </a:p>
        </p:txBody>
      </p:sp>
      <p:sp>
        <p:nvSpPr>
          <p:cNvPr id="11" name="Freeform 5"/>
          <p:cNvSpPr>
            <a:spLocks/>
          </p:cNvSpPr>
          <p:nvPr/>
        </p:nvSpPr>
        <p:spPr bwMode="auto">
          <a:xfrm>
            <a:off x="3100164" y="2344595"/>
            <a:ext cx="6557263" cy="545195"/>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2" name="Freeform 6"/>
          <p:cNvSpPr>
            <a:spLocks/>
          </p:cNvSpPr>
          <p:nvPr/>
        </p:nvSpPr>
        <p:spPr bwMode="auto">
          <a:xfrm>
            <a:off x="704140" y="4640277"/>
            <a:ext cx="2481590" cy="4332227"/>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3" name="Freeform 7"/>
          <p:cNvSpPr>
            <a:spLocks/>
          </p:cNvSpPr>
          <p:nvPr/>
        </p:nvSpPr>
        <p:spPr bwMode="auto">
          <a:xfrm>
            <a:off x="4723581" y="8505544"/>
            <a:ext cx="1655209" cy="466962"/>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4" name="Freeform 8"/>
          <p:cNvSpPr>
            <a:spLocks/>
          </p:cNvSpPr>
          <p:nvPr/>
        </p:nvSpPr>
        <p:spPr bwMode="auto">
          <a:xfrm>
            <a:off x="8840819" y="6292982"/>
            <a:ext cx="1655209" cy="2679527"/>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5" name="Freeform 9"/>
          <p:cNvSpPr>
            <a:spLocks/>
          </p:cNvSpPr>
          <p:nvPr/>
        </p:nvSpPr>
        <p:spPr bwMode="auto">
          <a:xfrm>
            <a:off x="6376352" y="5725779"/>
            <a:ext cx="819046" cy="552530"/>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6" name="Freeform 10"/>
          <p:cNvSpPr>
            <a:spLocks/>
          </p:cNvSpPr>
          <p:nvPr/>
        </p:nvSpPr>
        <p:spPr bwMode="auto">
          <a:xfrm>
            <a:off x="11293066" y="4613387"/>
            <a:ext cx="831270" cy="1144178"/>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7" name="Freeform 11"/>
          <p:cNvSpPr>
            <a:spLocks/>
          </p:cNvSpPr>
          <p:nvPr/>
        </p:nvSpPr>
        <p:spPr bwMode="auto">
          <a:xfrm>
            <a:off x="12153678" y="2344595"/>
            <a:ext cx="1242016" cy="545195"/>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Tree>
    <p:extLst>
      <p:ext uri="{BB962C8B-B14F-4D97-AF65-F5344CB8AC3E}">
        <p14:creationId xmlns:p14="http://schemas.microsoft.com/office/powerpoint/2010/main" val="25664350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704143" y="704122"/>
            <a:ext cx="10092611" cy="473992"/>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11031461" y="704111"/>
            <a:ext cx="2347118" cy="284394"/>
          </a:xfrm>
          <a:prstGeom prst="rect">
            <a:avLst/>
          </a:prstGeom>
        </p:spPr>
        <p:txBody>
          <a:bodyPr lIns="0" tIns="0" rIns="0" bIns="0">
            <a:noAutofit/>
          </a:bodyPr>
          <a:lstStyle>
            <a:lvl1pPr algn="r">
              <a:defRPr sz="1200"/>
            </a:lvl1pPr>
          </a:lstStyle>
          <a:p>
            <a:pPr defTabSz="1558042"/>
            <a:endParaRPr lang="en-US" dirty="0">
              <a:solidFill>
                <a:prstClr val="black">
                  <a:tint val="75000"/>
                </a:prstClr>
              </a:solidFill>
              <a:latin typeface="Arial"/>
            </a:endParaRPr>
          </a:p>
        </p:txBody>
      </p:sp>
      <p:sp>
        <p:nvSpPr>
          <p:cNvPr id="7" name="Text Placeholder 2"/>
          <p:cNvSpPr>
            <a:spLocks noGrp="1"/>
          </p:cNvSpPr>
          <p:nvPr>
            <p:ph idx="1" hasCustomPrompt="1"/>
          </p:nvPr>
        </p:nvSpPr>
        <p:spPr>
          <a:xfrm>
            <a:off x="704143" y="1239244"/>
            <a:ext cx="10092611" cy="426591"/>
          </a:xfrm>
          <a:prstGeom prst="rect">
            <a:avLst/>
          </a:prstGeom>
        </p:spPr>
        <p:txBody>
          <a:bodyPr vert="horz" wrap="square" lIns="0" tIns="0" rIns="0" bIns="0" rtlCol="0">
            <a:noAutofit/>
          </a:bodyPr>
          <a:lstStyle>
            <a:lvl1pPr>
              <a:defRPr sz="1800" b="0"/>
            </a:lvl1pPr>
          </a:lstStyle>
          <a:p>
            <a:pPr lvl="0"/>
            <a:r>
              <a:rPr lang="en-US" dirty="0" smtClean="0"/>
              <a:t>Click to edit Master text styles</a:t>
            </a:r>
            <a:endParaRPr lang="en-US" dirty="0"/>
          </a:p>
        </p:txBody>
      </p:sp>
      <p:pic>
        <p:nvPicPr>
          <p:cNvPr id="8" name="Picture 7"/>
          <p:cNvPicPr>
            <a:picLocks noChangeAspect="1"/>
          </p:cNvPicPr>
          <p:nvPr/>
        </p:nvPicPr>
        <p:blipFill>
          <a:blip r:embed="rId2" cstate="print"/>
          <a:stretch>
            <a:fillRect/>
          </a:stretch>
        </p:blipFill>
        <p:spPr>
          <a:xfrm>
            <a:off x="9052060" y="9541703"/>
            <a:ext cx="4655119" cy="899696"/>
          </a:xfrm>
          <a:prstGeom prst="rect">
            <a:avLst/>
          </a:prstGeom>
        </p:spPr>
      </p:pic>
      <p:sp>
        <p:nvSpPr>
          <p:cNvPr id="10" name="Freeform 5"/>
          <p:cNvSpPr>
            <a:spLocks/>
          </p:cNvSpPr>
          <p:nvPr/>
        </p:nvSpPr>
        <p:spPr bwMode="auto">
          <a:xfrm>
            <a:off x="704139" y="4518035"/>
            <a:ext cx="5611082" cy="2232125"/>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1" name="Freeform 6"/>
          <p:cNvSpPr>
            <a:spLocks/>
          </p:cNvSpPr>
          <p:nvPr/>
        </p:nvSpPr>
        <p:spPr bwMode="auto">
          <a:xfrm>
            <a:off x="12865152" y="4518035"/>
            <a:ext cx="530547" cy="2232125"/>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2" name="Freeform 7"/>
          <p:cNvSpPr>
            <a:spLocks/>
          </p:cNvSpPr>
          <p:nvPr/>
        </p:nvSpPr>
        <p:spPr bwMode="auto">
          <a:xfrm>
            <a:off x="7471668" y="4518051"/>
            <a:ext cx="4119683" cy="1129508"/>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3" name="Freeform 8"/>
          <p:cNvSpPr>
            <a:spLocks/>
          </p:cNvSpPr>
          <p:nvPr/>
        </p:nvSpPr>
        <p:spPr bwMode="auto">
          <a:xfrm>
            <a:off x="8290709" y="2339697"/>
            <a:ext cx="1635649" cy="1127064"/>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4" name="Freeform 9"/>
          <p:cNvSpPr>
            <a:spLocks/>
          </p:cNvSpPr>
          <p:nvPr/>
        </p:nvSpPr>
        <p:spPr bwMode="auto">
          <a:xfrm>
            <a:off x="8290720" y="8415088"/>
            <a:ext cx="4427743" cy="537861"/>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5" name="Freeform 10"/>
          <p:cNvSpPr>
            <a:spLocks/>
          </p:cNvSpPr>
          <p:nvPr/>
        </p:nvSpPr>
        <p:spPr bwMode="auto">
          <a:xfrm>
            <a:off x="704137" y="8415088"/>
            <a:ext cx="1254242" cy="537861"/>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6" name="Freeform 11"/>
          <p:cNvSpPr>
            <a:spLocks/>
          </p:cNvSpPr>
          <p:nvPr/>
        </p:nvSpPr>
        <p:spPr bwMode="auto">
          <a:xfrm>
            <a:off x="2931455" y="2339711"/>
            <a:ext cx="2481590" cy="535416"/>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7" name="Freeform 12"/>
          <p:cNvSpPr>
            <a:spLocks/>
          </p:cNvSpPr>
          <p:nvPr/>
        </p:nvSpPr>
        <p:spPr bwMode="auto">
          <a:xfrm>
            <a:off x="704138" y="2339701"/>
            <a:ext cx="506097" cy="936367"/>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8" name="Footer Placeholder 3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latin typeface="Arial"/>
            </a:endParaRPr>
          </a:p>
        </p:txBody>
      </p:sp>
    </p:spTree>
    <p:extLst>
      <p:ext uri="{BB962C8B-B14F-4D97-AF65-F5344CB8AC3E}">
        <p14:creationId xmlns:p14="http://schemas.microsoft.com/office/powerpoint/2010/main" val="4074959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Cobrand Title White">
    <p:spTree>
      <p:nvGrpSpPr>
        <p:cNvPr id="1" name=""/>
        <p:cNvGrpSpPr/>
        <p:nvPr/>
      </p:nvGrpSpPr>
      <p:grpSpPr>
        <a:xfrm>
          <a:off x="0" y="0"/>
          <a:ext cx="0" cy="0"/>
          <a:chOff x="0" y="0"/>
          <a:chExt cx="0" cy="0"/>
        </a:xfrm>
      </p:grpSpPr>
      <p:sp>
        <p:nvSpPr>
          <p:cNvPr id="2" name="Title 1"/>
          <p:cNvSpPr>
            <a:spLocks noGrp="1"/>
          </p:cNvSpPr>
          <p:nvPr>
            <p:ph type="title"/>
          </p:nvPr>
        </p:nvSpPr>
        <p:spPr>
          <a:xfrm>
            <a:off x="704143" y="704122"/>
            <a:ext cx="10092611" cy="473992"/>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11031461" y="704111"/>
            <a:ext cx="2347118" cy="284394"/>
          </a:xfrm>
          <a:prstGeom prst="rect">
            <a:avLst/>
          </a:prstGeom>
        </p:spPr>
        <p:txBody>
          <a:bodyPr lIns="0" tIns="0" rIns="0" bIns="0">
            <a:noAutofit/>
          </a:bodyPr>
          <a:lstStyle>
            <a:lvl1pPr algn="r">
              <a:defRPr sz="1200"/>
            </a:lvl1pPr>
          </a:lstStyle>
          <a:p>
            <a:pPr defTabSz="1558042"/>
            <a:endParaRPr lang="en-US" dirty="0">
              <a:solidFill>
                <a:prstClr val="black">
                  <a:tint val="75000"/>
                </a:prstClr>
              </a:solidFill>
              <a:latin typeface="Arial"/>
            </a:endParaRPr>
          </a:p>
        </p:txBody>
      </p:sp>
      <p:sp>
        <p:nvSpPr>
          <p:cNvPr id="4" name="Footer Placeholder 3 Copyright"/>
          <p:cNvSpPr>
            <a:spLocks noGrp="1"/>
          </p:cNvSpPr>
          <p:nvPr>
            <p:ph type="ftr" sz="quarter" idx="11"/>
          </p:nvPr>
        </p:nvSpPr>
        <p:spPr>
          <a:xfrm>
            <a:off x="704144" y="9857531"/>
            <a:ext cx="3712043" cy="76944"/>
          </a:xfrm>
        </p:spPr>
        <p:txBody>
          <a:bodyPr/>
          <a:lstStyle/>
          <a:p>
            <a:endParaRPr lang="en-US" dirty="0">
              <a:solidFill>
                <a:prstClr val="black">
                  <a:tint val="75000"/>
                </a:prstClr>
              </a:solidFill>
              <a:latin typeface="Arial"/>
            </a:endParaRPr>
          </a:p>
        </p:txBody>
      </p:sp>
      <p:sp>
        <p:nvSpPr>
          <p:cNvPr id="7" name="Text Placeholder 2"/>
          <p:cNvSpPr>
            <a:spLocks noGrp="1"/>
          </p:cNvSpPr>
          <p:nvPr>
            <p:ph idx="1" hasCustomPrompt="1"/>
          </p:nvPr>
        </p:nvSpPr>
        <p:spPr>
          <a:xfrm>
            <a:off x="704143" y="1239244"/>
            <a:ext cx="10092611" cy="426591"/>
          </a:xfrm>
          <a:prstGeom prst="rect">
            <a:avLst/>
          </a:prstGeom>
        </p:spPr>
        <p:txBody>
          <a:bodyPr vert="horz" wrap="square" lIns="0" tIns="0" rIns="0" bIns="0" rtlCol="0">
            <a:noAutofit/>
          </a:bodyPr>
          <a:lstStyle>
            <a:lvl1pPr>
              <a:defRPr sz="1800" b="0"/>
            </a:lvl1pPr>
          </a:lstStyle>
          <a:p>
            <a:pPr lvl="0"/>
            <a:r>
              <a:rPr lang="en-US" dirty="0" smtClean="0"/>
              <a:t>Click to edit Master text styles</a:t>
            </a:r>
            <a:endParaRPr lang="en-US" dirty="0"/>
          </a:p>
        </p:txBody>
      </p:sp>
      <p:pic>
        <p:nvPicPr>
          <p:cNvPr id="8" name="Picture 7"/>
          <p:cNvPicPr>
            <a:picLocks noChangeAspect="1"/>
          </p:cNvPicPr>
          <p:nvPr/>
        </p:nvPicPr>
        <p:blipFill>
          <a:blip r:embed="rId2" cstate="print"/>
          <a:stretch>
            <a:fillRect/>
          </a:stretch>
        </p:blipFill>
        <p:spPr>
          <a:xfrm>
            <a:off x="9052060" y="9541703"/>
            <a:ext cx="4655119" cy="899696"/>
          </a:xfrm>
          <a:prstGeom prst="rect">
            <a:avLst/>
          </a:prstGeom>
        </p:spPr>
      </p:pic>
      <p:sp>
        <p:nvSpPr>
          <p:cNvPr id="10" name="Freeform 5"/>
          <p:cNvSpPr>
            <a:spLocks/>
          </p:cNvSpPr>
          <p:nvPr/>
        </p:nvSpPr>
        <p:spPr bwMode="auto">
          <a:xfrm>
            <a:off x="704139" y="4518035"/>
            <a:ext cx="5611082" cy="2232125"/>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1" name="Freeform 6"/>
          <p:cNvSpPr>
            <a:spLocks/>
          </p:cNvSpPr>
          <p:nvPr/>
        </p:nvSpPr>
        <p:spPr bwMode="auto">
          <a:xfrm>
            <a:off x="12865152" y="4518035"/>
            <a:ext cx="530547" cy="2232125"/>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2" name="Freeform 7"/>
          <p:cNvSpPr>
            <a:spLocks/>
          </p:cNvSpPr>
          <p:nvPr/>
        </p:nvSpPr>
        <p:spPr bwMode="auto">
          <a:xfrm>
            <a:off x="7471668" y="4518051"/>
            <a:ext cx="4119683" cy="1129508"/>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3" name="Freeform 8"/>
          <p:cNvSpPr>
            <a:spLocks/>
          </p:cNvSpPr>
          <p:nvPr/>
        </p:nvSpPr>
        <p:spPr bwMode="auto">
          <a:xfrm>
            <a:off x="8290709" y="2339697"/>
            <a:ext cx="1635649" cy="1127064"/>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4" name="Freeform 9"/>
          <p:cNvSpPr>
            <a:spLocks/>
          </p:cNvSpPr>
          <p:nvPr/>
        </p:nvSpPr>
        <p:spPr bwMode="auto">
          <a:xfrm>
            <a:off x="8290720" y="8415088"/>
            <a:ext cx="4427743" cy="537861"/>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5" name="Freeform 10"/>
          <p:cNvSpPr>
            <a:spLocks/>
          </p:cNvSpPr>
          <p:nvPr/>
        </p:nvSpPr>
        <p:spPr bwMode="auto">
          <a:xfrm>
            <a:off x="704137" y="8415088"/>
            <a:ext cx="1254242" cy="537861"/>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6" name="Freeform 11"/>
          <p:cNvSpPr>
            <a:spLocks/>
          </p:cNvSpPr>
          <p:nvPr/>
        </p:nvSpPr>
        <p:spPr bwMode="auto">
          <a:xfrm>
            <a:off x="2931455" y="2339711"/>
            <a:ext cx="2481590" cy="535416"/>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7" name="Freeform 12"/>
          <p:cNvSpPr>
            <a:spLocks/>
          </p:cNvSpPr>
          <p:nvPr/>
        </p:nvSpPr>
        <p:spPr bwMode="auto">
          <a:xfrm>
            <a:off x="704138" y="2339701"/>
            <a:ext cx="506097" cy="936367"/>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cxnSp>
        <p:nvCxnSpPr>
          <p:cNvPr id="19" name="Straight Connector 18"/>
          <p:cNvCxnSpPr/>
          <p:nvPr/>
        </p:nvCxnSpPr>
        <p:spPr>
          <a:xfrm>
            <a:off x="9071297" y="9629171"/>
            <a:ext cx="0" cy="735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p:cNvSpPr>
            <a:spLocks noGrp="1"/>
          </p:cNvSpPr>
          <p:nvPr>
            <p:ph type="pic" sz="quarter" idx="13" hasCustomPrompt="1"/>
          </p:nvPr>
        </p:nvSpPr>
        <p:spPr>
          <a:xfrm>
            <a:off x="5001971" y="9629178"/>
            <a:ext cx="3799400" cy="672523"/>
          </a:xfrm>
        </p:spPr>
        <p:txBody>
          <a:bodyPr anchor="ctr" anchorCtr="0"/>
          <a:lstStyle>
            <a:lvl1pPr algn="ctr">
              <a:defRPr/>
            </a:lvl1pPr>
          </a:lstStyle>
          <a:p>
            <a:r>
              <a:rPr lang="en-US" dirty="0" smtClean="0"/>
              <a:t>Click to insert cobrand logo</a:t>
            </a:r>
            <a:endParaRPr lang="en-US" dirty="0"/>
          </a:p>
        </p:txBody>
      </p:sp>
    </p:spTree>
    <p:extLst>
      <p:ext uri="{BB962C8B-B14F-4D97-AF65-F5344CB8AC3E}">
        <p14:creationId xmlns:p14="http://schemas.microsoft.com/office/powerpoint/2010/main" val="5516308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0" y="9672238"/>
            <a:ext cx="14082713" cy="889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91" rIns="91377" bIns="45691" rtlCol="0" anchor="ctr"/>
          <a:lstStyle/>
          <a:p>
            <a:pPr algn="ctr" defTabSz="1558042"/>
            <a:endParaRPr lang="en-GB">
              <a:solidFill>
                <a:prstClr val="white"/>
              </a:solidFill>
              <a:latin typeface="Arial"/>
            </a:endParaRPr>
          </a:p>
        </p:txBody>
      </p:sp>
      <p:sp>
        <p:nvSpPr>
          <p:cNvPr id="11" name="Rectangle 10"/>
          <p:cNvSpPr/>
          <p:nvPr/>
        </p:nvSpPr>
        <p:spPr>
          <a:xfrm>
            <a:off x="352068" y="352056"/>
            <a:ext cx="8858026" cy="2999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91" rIns="91377" bIns="45691" rtlCol="0" anchor="ctr"/>
          <a:lstStyle/>
          <a:p>
            <a:pPr algn="ctr" defTabSz="1558042"/>
            <a:endParaRPr lang="en-US">
              <a:solidFill>
                <a:prstClr val="white"/>
              </a:solidFill>
              <a:latin typeface="Arial"/>
            </a:endParaRPr>
          </a:p>
        </p:txBody>
      </p:sp>
      <p:sp>
        <p:nvSpPr>
          <p:cNvPr id="2" name="Title 1"/>
          <p:cNvSpPr>
            <a:spLocks noGrp="1"/>
          </p:cNvSpPr>
          <p:nvPr>
            <p:ph type="title" hasCustomPrompt="1"/>
          </p:nvPr>
        </p:nvSpPr>
        <p:spPr>
          <a:xfrm>
            <a:off x="704136" y="704110"/>
            <a:ext cx="8097560" cy="947981"/>
          </a:xfrm>
        </p:spPr>
        <p:txBody>
          <a:bodyPr>
            <a:noAutofit/>
          </a:bodyPr>
          <a:lstStyle>
            <a:lvl1pPr>
              <a:defRPr/>
            </a:lvl1pPr>
          </a:lstStyle>
          <a:p>
            <a:r>
              <a:rPr lang="en-US" dirty="0" smtClean="0"/>
              <a:t>Click to edit Master title style</a:t>
            </a:r>
            <a:br>
              <a:rPr lang="en-US" dirty="0" smtClean="0"/>
            </a:br>
            <a:r>
              <a:rPr lang="en-US" dirty="0" smtClean="0"/>
              <a:t>second line if needed</a:t>
            </a:r>
            <a:endParaRPr lang="en-US" dirty="0"/>
          </a:p>
        </p:txBody>
      </p:sp>
      <p:sp>
        <p:nvSpPr>
          <p:cNvPr id="3" name="Date Placeholder 2"/>
          <p:cNvSpPr>
            <a:spLocks noGrp="1"/>
          </p:cNvSpPr>
          <p:nvPr>
            <p:ph type="dt" sz="half" idx="10"/>
          </p:nvPr>
        </p:nvSpPr>
        <p:spPr>
          <a:xfrm>
            <a:off x="704139" y="2816439"/>
            <a:ext cx="2347118" cy="284394"/>
          </a:xfrm>
          <a:prstGeom prst="rect">
            <a:avLst/>
          </a:prstGeom>
        </p:spPr>
        <p:txBody>
          <a:bodyPr lIns="0" tIns="0" rIns="0" bIns="0">
            <a:noAutofit/>
          </a:bodyPr>
          <a:lstStyle>
            <a:lvl1pPr algn="l">
              <a:defRPr sz="1200"/>
            </a:lvl1pPr>
          </a:lstStyle>
          <a:p>
            <a:pPr defTabSz="1558042"/>
            <a:endParaRPr lang="en-US" dirty="0">
              <a:solidFill>
                <a:prstClr val="black">
                  <a:tint val="75000"/>
                </a:prstClr>
              </a:solidFill>
              <a:latin typeface="Arial"/>
            </a:endParaRPr>
          </a:p>
        </p:txBody>
      </p:sp>
      <p:sp>
        <p:nvSpPr>
          <p:cNvPr id="4" name="Footer Placeholder 3 Copyright"/>
          <p:cNvSpPr>
            <a:spLocks noGrp="1"/>
          </p:cNvSpPr>
          <p:nvPr>
            <p:ph type="ftr" sz="quarter" idx="11"/>
          </p:nvPr>
        </p:nvSpPr>
        <p:spPr/>
        <p:txBody>
          <a:bodyPr/>
          <a:lstStyle/>
          <a:p>
            <a:endParaRPr lang="en-US" dirty="0">
              <a:solidFill>
                <a:prstClr val="black">
                  <a:tint val="75000"/>
                </a:prstClr>
              </a:solidFill>
              <a:latin typeface="Arial"/>
            </a:endParaRPr>
          </a:p>
        </p:txBody>
      </p:sp>
      <p:pic>
        <p:nvPicPr>
          <p:cNvPr id="15" name="Picture 14"/>
          <p:cNvPicPr>
            <a:picLocks noChangeAspect="1"/>
          </p:cNvPicPr>
          <p:nvPr/>
        </p:nvPicPr>
        <p:blipFill>
          <a:blip r:embed="rId3" cstate="print"/>
          <a:stretch>
            <a:fillRect/>
          </a:stretch>
        </p:blipFill>
        <p:spPr>
          <a:xfrm>
            <a:off x="9052060" y="9541703"/>
            <a:ext cx="4655119" cy="899696"/>
          </a:xfrm>
          <a:prstGeom prst="rect">
            <a:avLst/>
          </a:prstGeom>
        </p:spPr>
      </p:pic>
      <p:sp>
        <p:nvSpPr>
          <p:cNvPr id="16" name="Text Placeholder 15"/>
          <p:cNvSpPr>
            <a:spLocks noGrp="1"/>
          </p:cNvSpPr>
          <p:nvPr>
            <p:ph type="body" sz="quarter" idx="13"/>
          </p:nvPr>
        </p:nvSpPr>
        <p:spPr>
          <a:xfrm>
            <a:off x="704136" y="1784724"/>
            <a:ext cx="8097560" cy="943507"/>
          </a:xfrm>
          <a:prstGeom prst="rect">
            <a:avLst/>
          </a:prstGeom>
        </p:spPr>
        <p:txBody>
          <a:bodyPr lIns="0" tIns="0" rIns="0" bIns="0">
            <a:noAutofit/>
          </a:bodyPr>
          <a:lstStyle>
            <a:lvl1pPr>
              <a:defRPr sz="1800" b="0"/>
            </a:lvl1pPr>
          </a:lstStyle>
          <a:p>
            <a:pPr lvl="0"/>
            <a:r>
              <a:rPr lang="en-US" smtClean="0"/>
              <a:t>Click to edit Master text styles</a:t>
            </a:r>
          </a:p>
        </p:txBody>
      </p:sp>
      <p:sp>
        <p:nvSpPr>
          <p:cNvPr id="7" name="Freeform 5"/>
          <p:cNvSpPr>
            <a:spLocks/>
          </p:cNvSpPr>
          <p:nvPr/>
        </p:nvSpPr>
        <p:spPr bwMode="auto">
          <a:xfrm>
            <a:off x="10701398" y="2459507"/>
            <a:ext cx="1576970" cy="513412"/>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8" name="Freeform 6"/>
          <p:cNvSpPr>
            <a:spLocks/>
          </p:cNvSpPr>
          <p:nvPr/>
        </p:nvSpPr>
        <p:spPr bwMode="auto">
          <a:xfrm>
            <a:off x="12970289" y="696782"/>
            <a:ext cx="425416" cy="958371"/>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9" name="Freeform 7"/>
          <p:cNvSpPr>
            <a:spLocks/>
          </p:cNvSpPr>
          <p:nvPr/>
        </p:nvSpPr>
        <p:spPr bwMode="auto">
          <a:xfrm>
            <a:off x="11449547" y="4769851"/>
            <a:ext cx="1946153" cy="105127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3" name="Freeform 8"/>
          <p:cNvSpPr>
            <a:spLocks/>
          </p:cNvSpPr>
          <p:nvPr/>
        </p:nvSpPr>
        <p:spPr bwMode="auto">
          <a:xfrm>
            <a:off x="11449547" y="8461537"/>
            <a:ext cx="1946153" cy="53052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4" name="Freeform 9"/>
          <p:cNvSpPr>
            <a:spLocks/>
          </p:cNvSpPr>
          <p:nvPr/>
        </p:nvSpPr>
        <p:spPr bwMode="auto">
          <a:xfrm>
            <a:off x="704138" y="6202522"/>
            <a:ext cx="1232237" cy="2789544"/>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7" name="Freeform 10"/>
          <p:cNvSpPr>
            <a:spLocks/>
          </p:cNvSpPr>
          <p:nvPr/>
        </p:nvSpPr>
        <p:spPr bwMode="auto">
          <a:xfrm>
            <a:off x="7486344" y="7757428"/>
            <a:ext cx="1589194" cy="52074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8" name="Freeform 11"/>
          <p:cNvSpPr>
            <a:spLocks/>
          </p:cNvSpPr>
          <p:nvPr/>
        </p:nvSpPr>
        <p:spPr bwMode="auto">
          <a:xfrm>
            <a:off x="3542700" y="5500855"/>
            <a:ext cx="3195505" cy="1391106"/>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Tree>
    <p:extLst>
      <p:ext uri="{BB962C8B-B14F-4D97-AF65-F5344CB8AC3E}">
        <p14:creationId xmlns:p14="http://schemas.microsoft.com/office/powerpoint/2010/main" val="33058352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ivider Blue">
    <p:bg>
      <p:bgPr>
        <a:solidFill>
          <a:srgbClr val="C8D7DF"/>
        </a:solidFill>
        <a:effectLst/>
      </p:bgPr>
    </p:bg>
    <p:spTree>
      <p:nvGrpSpPr>
        <p:cNvPr id="1" name=""/>
        <p:cNvGrpSpPr/>
        <p:nvPr/>
      </p:nvGrpSpPr>
      <p:grpSpPr>
        <a:xfrm>
          <a:off x="0" y="0"/>
          <a:ext cx="0" cy="0"/>
          <a:chOff x="0" y="0"/>
          <a:chExt cx="0" cy="0"/>
        </a:xfrm>
      </p:grpSpPr>
      <p:sp>
        <p:nvSpPr>
          <p:cNvPr id="5" name="Footer Placeholder 4 Copyright"/>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latin typeface="Arial"/>
              </a:rPr>
              <a:pPr/>
              <a:t>‹Nº›</a:t>
            </a:fld>
            <a:endParaRPr lang="en-US" dirty="0">
              <a:solidFill>
                <a:prstClr val="black">
                  <a:tint val="75000"/>
                </a:prstClr>
              </a:solidFill>
              <a:latin typeface="Arial"/>
            </a:endParaRPr>
          </a:p>
        </p:txBody>
      </p:sp>
      <p:sp>
        <p:nvSpPr>
          <p:cNvPr id="13" name="Text Placeholder 12"/>
          <p:cNvSpPr>
            <a:spLocks noGrp="1"/>
          </p:cNvSpPr>
          <p:nvPr>
            <p:ph type="body" sz="quarter" idx="13" hasCustomPrompt="1"/>
          </p:nvPr>
        </p:nvSpPr>
        <p:spPr>
          <a:xfrm>
            <a:off x="704142" y="2883533"/>
            <a:ext cx="6924001" cy="519662"/>
          </a:xfrm>
        </p:spPr>
        <p:txBody>
          <a:bodyPr>
            <a:noAutofit/>
          </a:bodyPr>
          <a:lstStyle>
            <a:lvl1pPr>
              <a:defRPr sz="1800" b="0">
                <a:solidFill>
                  <a:schemeClr val="tx1"/>
                </a:solidFill>
              </a:defRPr>
            </a:lvl1pPr>
          </a:lstStyle>
          <a:p>
            <a:pPr lvl="0"/>
            <a:r>
              <a:rPr lang="en-US" dirty="0" smtClean="0"/>
              <a:t>Subheading here</a:t>
            </a:r>
            <a:endParaRPr lang="en-US" dirty="0"/>
          </a:p>
        </p:txBody>
      </p:sp>
      <p:pic>
        <p:nvPicPr>
          <p:cNvPr id="11" name="Picture 10"/>
          <p:cNvPicPr>
            <a:picLocks noChangeAspect="1"/>
          </p:cNvPicPr>
          <p:nvPr/>
        </p:nvPicPr>
        <p:blipFill>
          <a:blip r:embed="rId2" cstate="print"/>
          <a:stretch>
            <a:fillRect/>
          </a:stretch>
        </p:blipFill>
        <p:spPr>
          <a:xfrm>
            <a:off x="10280388" y="9702642"/>
            <a:ext cx="2745787" cy="535057"/>
          </a:xfrm>
          <a:prstGeom prst="rect">
            <a:avLst/>
          </a:prstGeom>
        </p:spPr>
      </p:pic>
      <p:sp>
        <p:nvSpPr>
          <p:cNvPr id="9" name="Title 1"/>
          <p:cNvSpPr>
            <a:spLocks noGrp="1"/>
          </p:cNvSpPr>
          <p:nvPr>
            <p:ph type="title"/>
          </p:nvPr>
        </p:nvSpPr>
        <p:spPr>
          <a:xfrm>
            <a:off x="704142" y="2347034"/>
            <a:ext cx="6924001" cy="586757"/>
          </a:xfrm>
        </p:spPr>
        <p:txBody>
          <a:bodyPr>
            <a:noAutofit/>
          </a:bodyPr>
          <a:lstStyle/>
          <a:p>
            <a:r>
              <a:rPr lang="en-US" smtClean="0"/>
              <a:t>Click to edit Master title style</a:t>
            </a:r>
            <a:endParaRPr lang="en-US" dirty="0"/>
          </a:p>
        </p:txBody>
      </p:sp>
      <p:sp>
        <p:nvSpPr>
          <p:cNvPr id="21" name="Freeform 12"/>
          <p:cNvSpPr>
            <a:spLocks/>
          </p:cNvSpPr>
          <p:nvPr/>
        </p:nvSpPr>
        <p:spPr bwMode="auto">
          <a:xfrm>
            <a:off x="8007100" y="701665"/>
            <a:ext cx="4442412" cy="2415486"/>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22" name="Freeform 13"/>
          <p:cNvSpPr>
            <a:spLocks/>
          </p:cNvSpPr>
          <p:nvPr/>
        </p:nvSpPr>
        <p:spPr bwMode="auto">
          <a:xfrm>
            <a:off x="12830929" y="4896984"/>
            <a:ext cx="562331" cy="4095080"/>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23" name="Freeform 14"/>
          <p:cNvSpPr>
            <a:spLocks/>
          </p:cNvSpPr>
          <p:nvPr/>
        </p:nvSpPr>
        <p:spPr bwMode="auto">
          <a:xfrm>
            <a:off x="10019267" y="4324907"/>
            <a:ext cx="841051" cy="1207744"/>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24" name="Freeform 15"/>
          <p:cNvSpPr>
            <a:spLocks/>
          </p:cNvSpPr>
          <p:nvPr/>
        </p:nvSpPr>
        <p:spPr bwMode="auto">
          <a:xfrm>
            <a:off x="4870272" y="5532643"/>
            <a:ext cx="4337280" cy="1205299"/>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rgbClr val="FFFFFF"/>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Tree>
    <p:extLst>
      <p:ext uri="{BB962C8B-B14F-4D97-AF65-F5344CB8AC3E}">
        <p14:creationId xmlns:p14="http://schemas.microsoft.com/office/powerpoint/2010/main" val="2285690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ivi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latin typeface="Arial"/>
              </a:rPr>
              <a:pPr/>
              <a:t>‹Nº›</a:t>
            </a:fld>
            <a:endParaRPr lang="en-US" dirty="0">
              <a:solidFill>
                <a:prstClr val="black">
                  <a:tint val="75000"/>
                </a:prstClr>
              </a:solidFill>
              <a:latin typeface="Arial"/>
            </a:endParaRPr>
          </a:p>
        </p:txBody>
      </p:sp>
      <p:sp>
        <p:nvSpPr>
          <p:cNvPr id="13" name="Text Placeholder 12"/>
          <p:cNvSpPr>
            <a:spLocks noGrp="1"/>
          </p:cNvSpPr>
          <p:nvPr>
            <p:ph type="body" sz="quarter" idx="13" hasCustomPrompt="1"/>
          </p:nvPr>
        </p:nvSpPr>
        <p:spPr>
          <a:xfrm>
            <a:off x="704142" y="2883533"/>
            <a:ext cx="6924001" cy="519662"/>
          </a:xfrm>
        </p:spPr>
        <p:txBody>
          <a:bodyPr>
            <a:noAutofit/>
          </a:bodyPr>
          <a:lstStyle>
            <a:lvl1pPr>
              <a:defRPr sz="1800" b="0">
                <a:solidFill>
                  <a:schemeClr val="tx1"/>
                </a:solidFill>
              </a:defRPr>
            </a:lvl1pPr>
          </a:lstStyle>
          <a:p>
            <a:pPr lvl="0"/>
            <a:r>
              <a:rPr lang="en-US" dirty="0" smtClean="0"/>
              <a:t>Subheading here</a:t>
            </a:r>
            <a:endParaRPr lang="en-US" dirty="0"/>
          </a:p>
        </p:txBody>
      </p:sp>
      <p:sp>
        <p:nvSpPr>
          <p:cNvPr id="7" name="Freeform 12"/>
          <p:cNvSpPr>
            <a:spLocks/>
          </p:cNvSpPr>
          <p:nvPr/>
        </p:nvSpPr>
        <p:spPr bwMode="auto">
          <a:xfrm>
            <a:off x="8007100" y="701665"/>
            <a:ext cx="4442412" cy="2415486"/>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8" name="Freeform 13"/>
          <p:cNvSpPr>
            <a:spLocks/>
          </p:cNvSpPr>
          <p:nvPr/>
        </p:nvSpPr>
        <p:spPr bwMode="auto">
          <a:xfrm>
            <a:off x="12830929" y="4896984"/>
            <a:ext cx="562331" cy="4095080"/>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9" name="Freeform 14"/>
          <p:cNvSpPr>
            <a:spLocks/>
          </p:cNvSpPr>
          <p:nvPr/>
        </p:nvSpPr>
        <p:spPr bwMode="auto">
          <a:xfrm>
            <a:off x="10019267" y="4324907"/>
            <a:ext cx="841051" cy="1207744"/>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0" name="Freeform 15"/>
          <p:cNvSpPr>
            <a:spLocks/>
          </p:cNvSpPr>
          <p:nvPr/>
        </p:nvSpPr>
        <p:spPr bwMode="auto">
          <a:xfrm>
            <a:off x="4870272" y="5532643"/>
            <a:ext cx="4337280" cy="1205299"/>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2" name="Title 1"/>
          <p:cNvSpPr>
            <a:spLocks noGrp="1"/>
          </p:cNvSpPr>
          <p:nvPr>
            <p:ph type="title"/>
          </p:nvPr>
        </p:nvSpPr>
        <p:spPr>
          <a:xfrm>
            <a:off x="704142" y="2347034"/>
            <a:ext cx="6924001" cy="586757"/>
          </a:xfrm>
        </p:spPr>
        <p:txBody>
          <a:bodyPr>
            <a:noAutofit/>
          </a:bodyPr>
          <a:lstStyle/>
          <a:p>
            <a:r>
              <a:rPr lang="en-US" smtClean="0"/>
              <a:t>Click to edit Master title style</a:t>
            </a:r>
            <a:endParaRPr lang="en-US" dirty="0"/>
          </a:p>
        </p:txBody>
      </p:sp>
      <p:cxnSp>
        <p:nvCxnSpPr>
          <p:cNvPr id="14" name="Straight Connector 13"/>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latin typeface="Arial"/>
            </a:endParaRPr>
          </a:p>
        </p:txBody>
      </p:sp>
    </p:spTree>
    <p:extLst>
      <p:ext uri="{BB962C8B-B14F-4D97-AF65-F5344CB8AC3E}">
        <p14:creationId xmlns:p14="http://schemas.microsoft.com/office/powerpoint/2010/main" val="18966818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142" y="704109"/>
            <a:ext cx="6924001" cy="469406"/>
          </a:xfrm>
        </p:spPr>
        <p:txBody>
          <a:bodyPr/>
          <a:lstStyle>
            <a:lvl1pPr>
              <a:defRPr/>
            </a:lvl1p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latin typeface="Arial"/>
              </a:rPr>
              <a:pPr/>
              <a:t>‹Nº›</a:t>
            </a:fld>
            <a:endParaRPr lang="en-US" dirty="0">
              <a:solidFill>
                <a:prstClr val="black">
                  <a:tint val="75000"/>
                </a:prstClr>
              </a:solidFill>
              <a:latin typeface="Arial"/>
            </a:endParaRPr>
          </a:p>
        </p:txBody>
      </p:sp>
      <p:sp>
        <p:nvSpPr>
          <p:cNvPr id="7" name="Freeform 12"/>
          <p:cNvSpPr>
            <a:spLocks/>
          </p:cNvSpPr>
          <p:nvPr/>
        </p:nvSpPr>
        <p:spPr bwMode="auto">
          <a:xfrm>
            <a:off x="8007100" y="701665"/>
            <a:ext cx="4442412" cy="2415486"/>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9" name="Freeform 13"/>
          <p:cNvSpPr>
            <a:spLocks/>
          </p:cNvSpPr>
          <p:nvPr/>
        </p:nvSpPr>
        <p:spPr bwMode="auto">
          <a:xfrm>
            <a:off x="12830929" y="4896984"/>
            <a:ext cx="562331" cy="4095080"/>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0" name="Freeform 14"/>
          <p:cNvSpPr>
            <a:spLocks/>
          </p:cNvSpPr>
          <p:nvPr/>
        </p:nvSpPr>
        <p:spPr bwMode="auto">
          <a:xfrm>
            <a:off x="10019267" y="4324907"/>
            <a:ext cx="841051" cy="1207744"/>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sp>
        <p:nvSpPr>
          <p:cNvPr id="11" name="Freeform 15"/>
          <p:cNvSpPr>
            <a:spLocks/>
          </p:cNvSpPr>
          <p:nvPr/>
        </p:nvSpPr>
        <p:spPr bwMode="auto">
          <a:xfrm>
            <a:off x="4870272" y="5532643"/>
            <a:ext cx="4337280" cy="1205299"/>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3780" tIns="46894" rIns="93780" bIns="46894" numCol="1" anchor="t" anchorCtr="0" compatLnSpc="1">
            <a:prstTxWarp prst="textNoShape">
              <a:avLst/>
            </a:prstTxWarp>
          </a:bodyPr>
          <a:lstStyle/>
          <a:p>
            <a:pPr defTabSz="1558042"/>
            <a:endParaRPr lang="en-GB">
              <a:solidFill>
                <a:prstClr val="black"/>
              </a:solidFill>
              <a:latin typeface="Arial"/>
            </a:endParaRPr>
          </a:p>
        </p:txBody>
      </p:sp>
      <p:cxnSp>
        <p:nvCxnSpPr>
          <p:cNvPr id="12" name="Straight Connector 11"/>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latin typeface="Arial"/>
            </a:endParaRPr>
          </a:p>
        </p:txBody>
      </p:sp>
    </p:spTree>
    <p:extLst>
      <p:ext uri="{BB962C8B-B14F-4D97-AF65-F5344CB8AC3E}">
        <p14:creationId xmlns:p14="http://schemas.microsoft.com/office/powerpoint/2010/main" val="3501153522"/>
      </p:ext>
    </p:extLst>
  </p:cSld>
  <p:clrMapOvr>
    <a:masterClrMapping/>
  </p:clrMapOvr>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tint val="75000"/>
                  </a:prstClr>
                </a:solidFill>
                <a:latin typeface="Arial"/>
              </a:rPr>
              <a:pPr/>
              <a:t>‹Nº›</a:t>
            </a:fld>
            <a:endParaRPr lang="en-US" dirty="0">
              <a:solidFill>
                <a:prstClr val="black">
                  <a:tint val="75000"/>
                </a:prstClr>
              </a:solidFill>
              <a:latin typeface="Arial"/>
            </a:endParaRPr>
          </a:p>
        </p:txBody>
      </p:sp>
      <p:sp>
        <p:nvSpPr>
          <p:cNvPr id="13" name="Text Placeholder 12"/>
          <p:cNvSpPr>
            <a:spLocks noGrp="1"/>
          </p:cNvSpPr>
          <p:nvPr>
            <p:ph type="body" sz="quarter" idx="13" hasCustomPrompt="1"/>
          </p:nvPr>
        </p:nvSpPr>
        <p:spPr>
          <a:xfrm>
            <a:off x="704136" y="1232417"/>
            <a:ext cx="12674442" cy="426591"/>
          </a:xfrm>
        </p:spPr>
        <p:txBody>
          <a:bodyPr/>
          <a:lstStyle>
            <a:lvl1pPr>
              <a:defRPr sz="1800" b="0" baseline="0">
                <a:solidFill>
                  <a:schemeClr val="tx1"/>
                </a:solidFill>
              </a:defRPr>
            </a:lvl1pPr>
          </a:lstStyle>
          <a:p>
            <a:pPr lvl="0"/>
            <a:r>
              <a:rPr lang="en-US" dirty="0" smtClean="0"/>
              <a:t>Subheading here</a:t>
            </a:r>
            <a:endParaRPr lang="en-US" dirty="0"/>
          </a:p>
        </p:txBody>
      </p:sp>
      <p:sp>
        <p:nvSpPr>
          <p:cNvPr id="9" name="Content Placeholder 8"/>
          <p:cNvSpPr>
            <a:spLocks noGrp="1"/>
          </p:cNvSpPr>
          <p:nvPr>
            <p:ph sz="quarter" idx="14"/>
          </p:nvPr>
        </p:nvSpPr>
        <p:spPr>
          <a:xfrm>
            <a:off x="704139" y="2347036"/>
            <a:ext cx="2347118" cy="2933789"/>
          </a:xfrm>
          <a:solidFill>
            <a:srgbClr val="D8D7DF"/>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hasCustomPrompt="1"/>
          </p:nvPr>
        </p:nvSpPr>
        <p:spPr>
          <a:xfrm>
            <a:off x="3285971" y="2347031"/>
            <a:ext cx="10092611" cy="7041092"/>
          </a:xfrm>
        </p:spPr>
        <p:txBody>
          <a:bodyPr/>
          <a:lstStyle>
            <a:lvl1pPr>
              <a:spcBef>
                <a:spcPts val="0"/>
              </a:spcBef>
              <a:spcAft>
                <a:spcPts val="1026"/>
              </a:spcAft>
              <a:defRPr lang="en-US" dirty="0" smtClean="0"/>
            </a:lvl1pPr>
            <a:lvl2pPr>
              <a:spcBef>
                <a:spcPts val="0"/>
              </a:spcBef>
              <a:spcAft>
                <a:spcPts val="410"/>
              </a:spcAft>
              <a:defRPr lang="en-US" dirty="0" smtClean="0"/>
            </a:lvl2pPr>
            <a:lvl3pPr>
              <a:spcBef>
                <a:spcPts val="0"/>
              </a:spcBef>
              <a:spcAft>
                <a:spcPts val="410"/>
              </a:spcAft>
              <a:buFont typeface="Wingdings" pitchFamily="2" charset="2"/>
              <a:buChar char="§"/>
              <a:defRPr lang="en-US" dirty="0" smtClean="0"/>
            </a:lvl3pPr>
            <a:lvl4pPr marL="468843" indent="-234423">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smtClean="0"/>
              <a:t>This layout provides specific paragraph formatting to provide hierarchy when users have extensive body copy, and less levels of bullets. Paragraphs have specific formatting so users do not need to use double-returns. </a:t>
            </a:r>
          </a:p>
          <a:p>
            <a:pPr lvl="1"/>
            <a:r>
              <a:rPr lang="en-US" dirty="0" smtClean="0"/>
              <a:t>Subheading</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cxnSp>
        <p:nvCxnSpPr>
          <p:cNvPr id="8" name="Straight Connector 7"/>
          <p:cNvCxnSpPr/>
          <p:nvPr/>
        </p:nvCxnSpPr>
        <p:spPr>
          <a:xfrm>
            <a:off x="704136" y="9622826"/>
            <a:ext cx="1267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stretch>
            <a:fillRect/>
          </a:stretch>
        </p:blipFill>
        <p:spPr>
          <a:xfrm>
            <a:off x="10280730" y="9702642"/>
            <a:ext cx="2745787" cy="535057"/>
          </a:xfrm>
          <a:prstGeom prst="rect">
            <a:avLst/>
          </a:prstGeom>
        </p:spPr>
      </p:pic>
      <p:sp>
        <p:nvSpPr>
          <p:cNvPr id="11" name="Footer Placeholder 4 Copyright"/>
          <p:cNvSpPr>
            <a:spLocks noGrp="1"/>
          </p:cNvSpPr>
          <p:nvPr>
            <p:ph type="ftr" sz="quarter" idx="11"/>
          </p:nvPr>
        </p:nvSpPr>
        <p:spPr>
          <a:xfrm>
            <a:off x="704136" y="9857531"/>
            <a:ext cx="8128444" cy="76944"/>
          </a:xfrm>
        </p:spPr>
        <p:txBody>
          <a:bodyPr/>
          <a:lstStyle/>
          <a:p>
            <a:endParaRPr lang="en-US" dirty="0">
              <a:solidFill>
                <a:prstClr val="black">
                  <a:tint val="75000"/>
                </a:prstClr>
              </a:solidFill>
              <a:latin typeface="Arial"/>
            </a:endParaRPr>
          </a:p>
        </p:txBody>
      </p:sp>
    </p:spTree>
    <p:extLst>
      <p:ext uri="{BB962C8B-B14F-4D97-AF65-F5344CB8AC3E}">
        <p14:creationId xmlns:p14="http://schemas.microsoft.com/office/powerpoint/2010/main" val="98174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ags" Target="../tags/tag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tags" Target="../tags/tag3.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custDataLst>
              <p:tags r:id="rId18"/>
            </p:custDataLst>
          </p:nvPr>
        </p:nvSpPr>
        <p:spPr>
          <a:xfrm rot="19906914">
            <a:off x="375139" y="4933265"/>
            <a:ext cx="13112551" cy="1170232"/>
          </a:xfrm>
          <a:prstGeom prst="rect">
            <a:avLst/>
          </a:prstGeom>
          <a:noFill/>
        </p:spPr>
        <p:txBody>
          <a:bodyPr wrap="square" lIns="91363" tIns="45681" rIns="91363" bIns="45681" rtlCol="0" anchor="ctr" anchorCtr="0">
            <a:spAutoFit/>
          </a:bodyPr>
          <a:lstStyle/>
          <a:p>
            <a:pPr algn="ctr"/>
            <a:r>
              <a:rPr lang="en-GB" sz="6800" b="1" smtClean="0">
                <a:solidFill>
                  <a:srgbClr val="C0C0C0"/>
                </a:solidFill>
              </a:rPr>
              <a:t> </a:t>
            </a:r>
            <a:endParaRPr lang="en-GB" sz="3100" b="1" dirty="0">
              <a:solidFill>
                <a:srgbClr val="C0C0C0"/>
              </a:solidFill>
            </a:endParaRPr>
          </a:p>
        </p:txBody>
      </p:sp>
      <p:sp>
        <p:nvSpPr>
          <p:cNvPr id="2" name="Title Placeholder 1"/>
          <p:cNvSpPr>
            <a:spLocks noGrp="1"/>
          </p:cNvSpPr>
          <p:nvPr>
            <p:ph type="title"/>
          </p:nvPr>
        </p:nvSpPr>
        <p:spPr>
          <a:xfrm>
            <a:off x="704136" y="704126"/>
            <a:ext cx="12674442" cy="473992"/>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04136" y="2347031"/>
            <a:ext cx="12674442" cy="704109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Copyright"/>
          <p:cNvSpPr>
            <a:spLocks noGrp="1"/>
          </p:cNvSpPr>
          <p:nvPr>
            <p:ph type="ftr" sz="quarter" idx="3"/>
          </p:nvPr>
        </p:nvSpPr>
        <p:spPr>
          <a:xfrm>
            <a:off x="704136" y="9857531"/>
            <a:ext cx="8128444" cy="76944"/>
          </a:xfrm>
          <a:prstGeom prst="rect">
            <a:avLst/>
          </a:prstGeom>
        </p:spPr>
        <p:txBody>
          <a:bodyPr vert="horz" wrap="square" lIns="0" tIns="0" rIns="0" bIns="0" rtlCol="0" anchor="t" anchorCtr="0">
            <a:spAutoFit/>
          </a:bodyPr>
          <a:lstStyle>
            <a:lvl1pPr algn="l">
              <a:defRPr sz="500">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a:xfrm>
            <a:off x="12791801" y="9857543"/>
            <a:ext cx="586781"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B4AACC7-7583-42F0-8E5A-2B3CB5EB09F3}"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1344259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922" r:id="rId16"/>
  </p:sldLayoutIdLst>
  <mc:AlternateContent xmlns:mc="http://schemas.openxmlformats.org/markup-compatibility/2006" xmlns:p15="http://schemas.microsoft.com/office/powerpoint/2012/main">
    <mc:Choice Requires="p15">
      <p:transition spd="med">
        <p15:prstTrans prst="peelOff"/>
      </p:transition>
    </mc:Choice>
    <mc:Fallback xmlns="">
      <p:transition xmlns:p14="http://schemas.microsoft.com/office/powerpoint/2010/main" spd="med">
        <p:fade/>
      </p:transition>
    </mc:Fallback>
  </mc:AlternateContent>
  <p:timing>
    <p:tnLst>
      <p:par>
        <p:cTn id="1" dur="indefinite" restart="never" nodeType="tmRoot"/>
      </p:par>
    </p:tnLst>
  </p:timing>
  <p:hf hdr="0" dt="0"/>
  <p:txStyles>
    <p:titleStyle>
      <a:lvl1pPr algn="l" defTabSz="937613"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37613" rtl="0" eaLnBrk="1" latinLnBrk="0" hangingPunct="1">
        <a:spcBef>
          <a:spcPts val="0"/>
        </a:spcBef>
        <a:spcAft>
          <a:spcPts val="359"/>
        </a:spcAft>
        <a:buFontTx/>
        <a:buNone/>
        <a:defRPr sz="1400" b="1" kern="1200">
          <a:solidFill>
            <a:schemeClr val="tx1"/>
          </a:solidFill>
          <a:latin typeface="+mn-lt"/>
          <a:ea typeface="+mn-ea"/>
          <a:cs typeface="+mn-cs"/>
        </a:defRPr>
      </a:lvl1pPr>
      <a:lvl2pPr marL="0" indent="0" algn="l" defTabSz="937613" rtl="0" eaLnBrk="1" latinLnBrk="0" hangingPunct="1">
        <a:spcBef>
          <a:spcPts val="0"/>
        </a:spcBef>
        <a:spcAft>
          <a:spcPts val="359"/>
        </a:spcAft>
        <a:buFontTx/>
        <a:buNone/>
        <a:defRPr sz="1400" kern="1200">
          <a:solidFill>
            <a:schemeClr val="tx1"/>
          </a:solidFill>
          <a:latin typeface="+mn-lt"/>
          <a:ea typeface="+mn-ea"/>
          <a:cs typeface="+mn-cs"/>
        </a:defRPr>
      </a:lvl2pPr>
      <a:lvl3pPr marL="234402" indent="-234402" algn="l" defTabSz="937613" rtl="0" eaLnBrk="1" latinLnBrk="0" hangingPunct="1">
        <a:spcBef>
          <a:spcPts val="0"/>
        </a:spcBef>
        <a:spcAft>
          <a:spcPts val="359"/>
        </a:spcAft>
        <a:buClr>
          <a:srgbClr val="702082"/>
        </a:buClr>
        <a:buFont typeface="Wingdings" pitchFamily="2" charset="2"/>
        <a:buChar char="§"/>
        <a:defRPr sz="1400" kern="1200" baseline="0">
          <a:solidFill>
            <a:schemeClr val="tx1"/>
          </a:solidFill>
          <a:latin typeface="+mn-lt"/>
          <a:ea typeface="+mn-ea"/>
          <a:cs typeface="+mn-cs"/>
        </a:defRPr>
      </a:lvl3pPr>
      <a:lvl4pPr marL="468805" indent="-234402" algn="l" defTabSz="937613" rtl="0" eaLnBrk="1" latinLnBrk="0" hangingPunct="1">
        <a:spcBef>
          <a:spcPts val="0"/>
        </a:spcBef>
        <a:spcAft>
          <a:spcPts val="286"/>
        </a:spcAft>
        <a:buClr>
          <a:schemeClr val="accent6"/>
        </a:buClr>
        <a:buFont typeface="Wingdings" pitchFamily="2" charset="2"/>
        <a:buChar char="§"/>
        <a:defRPr sz="1200" kern="1200">
          <a:solidFill>
            <a:schemeClr val="tx1"/>
          </a:solidFill>
          <a:latin typeface="+mn-lt"/>
          <a:ea typeface="+mn-ea"/>
          <a:cs typeface="+mn-cs"/>
        </a:defRPr>
      </a:lvl4pPr>
      <a:lvl5pPr marL="750092" indent="-234402" algn="l" defTabSz="937613" rtl="0" eaLnBrk="1" latinLnBrk="0" hangingPunct="1">
        <a:spcBef>
          <a:spcPts val="0"/>
        </a:spcBef>
        <a:spcAft>
          <a:spcPts val="286"/>
        </a:spcAft>
        <a:buClr>
          <a:srgbClr val="000000"/>
        </a:buClr>
        <a:buFont typeface="Arial" pitchFamily="34" charset="0"/>
        <a:buChar char="̵"/>
        <a:defRPr sz="1200" kern="1200" baseline="0">
          <a:solidFill>
            <a:schemeClr val="tx1"/>
          </a:solidFill>
          <a:latin typeface="+mn-lt"/>
          <a:ea typeface="+mn-ea"/>
          <a:cs typeface="+mn-cs"/>
        </a:defRPr>
      </a:lvl5pPr>
      <a:lvl6pPr marL="1031381" indent="-234402" algn="l" defTabSz="937613" rtl="0" eaLnBrk="1" latinLnBrk="0" hangingPunct="1">
        <a:spcBef>
          <a:spcPts val="0"/>
        </a:spcBef>
        <a:spcAft>
          <a:spcPts val="246"/>
        </a:spcAft>
        <a:buClr>
          <a:srgbClr val="000000"/>
        </a:buClr>
        <a:buFont typeface="Arial" pitchFamily="34" charset="0"/>
        <a:buChar char="̵"/>
        <a:defRPr sz="1100" kern="1200" baseline="0">
          <a:solidFill>
            <a:schemeClr val="tx1"/>
          </a:solidFill>
          <a:latin typeface="+mn-lt"/>
          <a:ea typeface="+mn-ea"/>
          <a:cs typeface="+mn-cs"/>
        </a:defRPr>
      </a:lvl6pPr>
      <a:lvl7pPr marL="1312660" indent="-234402" algn="l" defTabSz="937613" rtl="0" eaLnBrk="1" latinLnBrk="0" hangingPunct="1">
        <a:spcBef>
          <a:spcPts val="0"/>
        </a:spcBef>
        <a:spcAft>
          <a:spcPts val="246"/>
        </a:spcAft>
        <a:buClr>
          <a:srgbClr val="000000"/>
        </a:buClr>
        <a:buFont typeface="Arial" pitchFamily="34" charset="0"/>
        <a:buChar char="̵"/>
        <a:defRPr sz="1100" kern="1200">
          <a:solidFill>
            <a:schemeClr val="tx1"/>
          </a:solidFill>
          <a:latin typeface="+mn-lt"/>
          <a:ea typeface="+mn-ea"/>
          <a:cs typeface="+mn-cs"/>
        </a:defRPr>
      </a:lvl7pPr>
      <a:lvl8pPr marL="3516066" indent="-234402" algn="l" defTabSz="9376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84869" indent="-234402" algn="l" defTabSz="9376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7613" rtl="0" eaLnBrk="1" latinLnBrk="0" hangingPunct="1">
        <a:defRPr sz="1800" kern="1200">
          <a:solidFill>
            <a:schemeClr val="tx1"/>
          </a:solidFill>
          <a:latin typeface="+mn-lt"/>
          <a:ea typeface="+mn-ea"/>
          <a:cs typeface="+mn-cs"/>
        </a:defRPr>
      </a:lvl1pPr>
      <a:lvl2pPr marL="468805" algn="l" defTabSz="937613" rtl="0" eaLnBrk="1" latinLnBrk="0" hangingPunct="1">
        <a:defRPr sz="1800" kern="1200">
          <a:solidFill>
            <a:schemeClr val="tx1"/>
          </a:solidFill>
          <a:latin typeface="+mn-lt"/>
          <a:ea typeface="+mn-ea"/>
          <a:cs typeface="+mn-cs"/>
        </a:defRPr>
      </a:lvl2pPr>
      <a:lvl3pPr marL="937613" algn="l" defTabSz="937613" rtl="0" eaLnBrk="1" latinLnBrk="0" hangingPunct="1">
        <a:defRPr sz="1800" kern="1200">
          <a:solidFill>
            <a:schemeClr val="tx1"/>
          </a:solidFill>
          <a:latin typeface="+mn-lt"/>
          <a:ea typeface="+mn-ea"/>
          <a:cs typeface="+mn-cs"/>
        </a:defRPr>
      </a:lvl3pPr>
      <a:lvl4pPr marL="1406430" algn="l" defTabSz="937613" rtl="0" eaLnBrk="1" latinLnBrk="0" hangingPunct="1">
        <a:defRPr sz="1800" kern="1200">
          <a:solidFill>
            <a:schemeClr val="tx1"/>
          </a:solidFill>
          <a:latin typeface="+mn-lt"/>
          <a:ea typeface="+mn-ea"/>
          <a:cs typeface="+mn-cs"/>
        </a:defRPr>
      </a:lvl4pPr>
      <a:lvl5pPr marL="1875232" algn="l" defTabSz="937613" rtl="0" eaLnBrk="1" latinLnBrk="0" hangingPunct="1">
        <a:defRPr sz="1800" kern="1200">
          <a:solidFill>
            <a:schemeClr val="tx1"/>
          </a:solidFill>
          <a:latin typeface="+mn-lt"/>
          <a:ea typeface="+mn-ea"/>
          <a:cs typeface="+mn-cs"/>
        </a:defRPr>
      </a:lvl5pPr>
      <a:lvl6pPr marL="2344039" algn="l" defTabSz="937613" rtl="0" eaLnBrk="1" latinLnBrk="0" hangingPunct="1">
        <a:defRPr sz="1800" kern="1200">
          <a:solidFill>
            <a:schemeClr val="tx1"/>
          </a:solidFill>
          <a:latin typeface="+mn-lt"/>
          <a:ea typeface="+mn-ea"/>
          <a:cs typeface="+mn-cs"/>
        </a:defRPr>
      </a:lvl6pPr>
      <a:lvl7pPr marL="2812852" algn="l" defTabSz="937613" rtl="0" eaLnBrk="1" latinLnBrk="0" hangingPunct="1">
        <a:defRPr sz="1800" kern="1200">
          <a:solidFill>
            <a:schemeClr val="tx1"/>
          </a:solidFill>
          <a:latin typeface="+mn-lt"/>
          <a:ea typeface="+mn-ea"/>
          <a:cs typeface="+mn-cs"/>
        </a:defRPr>
      </a:lvl7pPr>
      <a:lvl8pPr marL="3281662" algn="l" defTabSz="937613" rtl="0" eaLnBrk="1" latinLnBrk="0" hangingPunct="1">
        <a:defRPr sz="1800" kern="1200">
          <a:solidFill>
            <a:schemeClr val="tx1"/>
          </a:solidFill>
          <a:latin typeface="+mn-lt"/>
          <a:ea typeface="+mn-ea"/>
          <a:cs typeface="+mn-cs"/>
        </a:defRPr>
      </a:lvl8pPr>
      <a:lvl9pPr marL="3750469" algn="l" defTabSz="93761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8186" y="562314"/>
            <a:ext cx="12146341" cy="2041428"/>
          </a:xfrm>
          <a:prstGeom prst="rect">
            <a:avLst/>
          </a:prstGeom>
        </p:spPr>
        <p:txBody>
          <a:bodyPr vert="horz" lIns="91363" tIns="45681" rIns="91363" bIns="4568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68186" y="2811547"/>
            <a:ext cx="12146341" cy="6701262"/>
          </a:xfrm>
          <a:prstGeom prst="rect">
            <a:avLst/>
          </a:prstGeom>
        </p:spPr>
        <p:txBody>
          <a:bodyPr vert="horz" lIns="91363" tIns="45681" rIns="91363" bIns="456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68187" y="9789095"/>
            <a:ext cx="3168610" cy="562309"/>
          </a:xfrm>
          <a:prstGeom prst="rect">
            <a:avLst/>
          </a:prstGeom>
        </p:spPr>
        <p:txBody>
          <a:bodyPr vert="horz" lIns="91363" tIns="45681" rIns="91363" bIns="45681" rtlCol="0" anchor="ctr"/>
          <a:lstStyle>
            <a:lvl1pPr algn="l">
              <a:defRPr sz="18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664901" y="9789095"/>
            <a:ext cx="4752916" cy="562309"/>
          </a:xfrm>
          <a:prstGeom prst="rect">
            <a:avLst/>
          </a:prstGeom>
        </p:spPr>
        <p:txBody>
          <a:bodyPr vert="horz" lIns="91363" tIns="45681" rIns="91363" bIns="45681"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45917" y="9789095"/>
            <a:ext cx="3168610" cy="562309"/>
          </a:xfrm>
          <a:prstGeom prst="rect">
            <a:avLst/>
          </a:prstGeom>
        </p:spPr>
        <p:txBody>
          <a:bodyPr vert="horz" lIns="91363" tIns="45681" rIns="91363" bIns="45681" rtlCol="0" anchor="ctr"/>
          <a:lstStyle>
            <a:lvl1pPr algn="r">
              <a:defRPr sz="1800">
                <a:solidFill>
                  <a:schemeClr val="tx1">
                    <a:tint val="75000"/>
                  </a:schemeClr>
                </a:solidFill>
              </a:defRPr>
            </a:lvl1pPr>
          </a:lstStyle>
          <a:p>
            <a:fld id="{2B4AACC7-7583-42F0-8E5A-2B3CB5EB09F3}" type="slidenum">
              <a:rPr lang="en-US" smtClean="0"/>
              <a:t>‹Nº›</a:t>
            </a:fld>
            <a:endParaRPr lang="en-US"/>
          </a:p>
        </p:txBody>
      </p:sp>
    </p:spTree>
    <p:extLst>
      <p:ext uri="{BB962C8B-B14F-4D97-AF65-F5344CB8AC3E}">
        <p14:creationId xmlns:p14="http://schemas.microsoft.com/office/powerpoint/2010/main" val="91517064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l" defTabSz="1406990" rtl="0" eaLnBrk="1" latinLnBrk="0" hangingPunct="1">
        <a:lnSpc>
          <a:spcPct val="90000"/>
        </a:lnSpc>
        <a:spcBef>
          <a:spcPct val="0"/>
        </a:spcBef>
        <a:buNone/>
        <a:defRPr sz="6800" kern="1200">
          <a:solidFill>
            <a:schemeClr val="tx1"/>
          </a:solidFill>
          <a:latin typeface="+mj-lt"/>
          <a:ea typeface="+mj-ea"/>
          <a:cs typeface="+mj-cs"/>
        </a:defRPr>
      </a:lvl1pPr>
    </p:titleStyle>
    <p:bodyStyle>
      <a:lvl1pPr marL="351745" indent="-351745" algn="l" defTabSz="1406990" rtl="0" eaLnBrk="1" latinLnBrk="0" hangingPunct="1">
        <a:lnSpc>
          <a:spcPct val="90000"/>
        </a:lnSpc>
        <a:spcBef>
          <a:spcPts val="1540"/>
        </a:spcBef>
        <a:buFont typeface="Arial" panose="020B0604020202020204" pitchFamily="34" charset="0"/>
        <a:buChar char="•"/>
        <a:defRPr sz="4300" kern="1200">
          <a:solidFill>
            <a:schemeClr val="tx1"/>
          </a:solidFill>
          <a:latin typeface="+mn-lt"/>
          <a:ea typeface="+mn-ea"/>
          <a:cs typeface="+mn-cs"/>
        </a:defRPr>
      </a:lvl1pPr>
      <a:lvl2pPr marL="1055238" indent="-351745" algn="l" defTabSz="1406990" rtl="0" eaLnBrk="1" latinLnBrk="0" hangingPunct="1">
        <a:lnSpc>
          <a:spcPct val="90000"/>
        </a:lnSpc>
        <a:spcBef>
          <a:spcPts val="770"/>
        </a:spcBef>
        <a:buFont typeface="Arial" panose="020B0604020202020204" pitchFamily="34" charset="0"/>
        <a:buChar char="•"/>
        <a:defRPr sz="3600" kern="1200">
          <a:solidFill>
            <a:schemeClr val="tx1"/>
          </a:solidFill>
          <a:latin typeface="+mn-lt"/>
          <a:ea typeface="+mn-ea"/>
          <a:cs typeface="+mn-cs"/>
        </a:defRPr>
      </a:lvl2pPr>
      <a:lvl3pPr marL="1758737" indent="-351745" algn="l" defTabSz="1406990" rtl="0" eaLnBrk="1" latinLnBrk="0" hangingPunct="1">
        <a:lnSpc>
          <a:spcPct val="90000"/>
        </a:lnSpc>
        <a:spcBef>
          <a:spcPts val="770"/>
        </a:spcBef>
        <a:buFont typeface="Arial" panose="020B0604020202020204" pitchFamily="34" charset="0"/>
        <a:buChar char="•"/>
        <a:defRPr sz="3100" kern="1200">
          <a:solidFill>
            <a:schemeClr val="tx1"/>
          </a:solidFill>
          <a:latin typeface="+mn-lt"/>
          <a:ea typeface="+mn-ea"/>
          <a:cs typeface="+mn-cs"/>
        </a:defRPr>
      </a:lvl3pPr>
      <a:lvl4pPr marL="2462233" indent="-351745" algn="l" defTabSz="1406990" rtl="0" eaLnBrk="1" latinLnBrk="0" hangingPunct="1">
        <a:lnSpc>
          <a:spcPct val="90000"/>
        </a:lnSpc>
        <a:spcBef>
          <a:spcPts val="770"/>
        </a:spcBef>
        <a:buFont typeface="Arial" panose="020B0604020202020204" pitchFamily="34" charset="0"/>
        <a:buChar char="•"/>
        <a:defRPr sz="2800" kern="1200">
          <a:solidFill>
            <a:schemeClr val="tx1"/>
          </a:solidFill>
          <a:latin typeface="+mn-lt"/>
          <a:ea typeface="+mn-ea"/>
          <a:cs typeface="+mn-cs"/>
        </a:defRPr>
      </a:lvl4pPr>
      <a:lvl5pPr marL="3165720" indent="-351745" algn="l" defTabSz="1406990" rtl="0" eaLnBrk="1" latinLnBrk="0" hangingPunct="1">
        <a:lnSpc>
          <a:spcPct val="90000"/>
        </a:lnSpc>
        <a:spcBef>
          <a:spcPts val="770"/>
        </a:spcBef>
        <a:buFont typeface="Arial" panose="020B0604020202020204" pitchFamily="34" charset="0"/>
        <a:buChar char="•"/>
        <a:defRPr sz="2800" kern="1200">
          <a:solidFill>
            <a:schemeClr val="tx1"/>
          </a:solidFill>
          <a:latin typeface="+mn-lt"/>
          <a:ea typeface="+mn-ea"/>
          <a:cs typeface="+mn-cs"/>
        </a:defRPr>
      </a:lvl5pPr>
      <a:lvl6pPr marL="3869219" indent="-351745" algn="l" defTabSz="1406990" rtl="0" eaLnBrk="1" latinLnBrk="0" hangingPunct="1">
        <a:lnSpc>
          <a:spcPct val="90000"/>
        </a:lnSpc>
        <a:spcBef>
          <a:spcPts val="770"/>
        </a:spcBef>
        <a:buFont typeface="Arial" panose="020B0604020202020204" pitchFamily="34" charset="0"/>
        <a:buChar char="•"/>
        <a:defRPr sz="2800" kern="1200">
          <a:solidFill>
            <a:schemeClr val="tx1"/>
          </a:solidFill>
          <a:latin typeface="+mn-lt"/>
          <a:ea typeface="+mn-ea"/>
          <a:cs typeface="+mn-cs"/>
        </a:defRPr>
      </a:lvl6pPr>
      <a:lvl7pPr marL="4572712" indent="-351745" algn="l" defTabSz="1406990" rtl="0" eaLnBrk="1" latinLnBrk="0" hangingPunct="1">
        <a:lnSpc>
          <a:spcPct val="90000"/>
        </a:lnSpc>
        <a:spcBef>
          <a:spcPts val="770"/>
        </a:spcBef>
        <a:buFont typeface="Arial" panose="020B0604020202020204" pitchFamily="34" charset="0"/>
        <a:buChar char="•"/>
        <a:defRPr sz="2800" kern="1200">
          <a:solidFill>
            <a:schemeClr val="tx1"/>
          </a:solidFill>
          <a:latin typeface="+mn-lt"/>
          <a:ea typeface="+mn-ea"/>
          <a:cs typeface="+mn-cs"/>
        </a:defRPr>
      </a:lvl7pPr>
      <a:lvl8pPr marL="5276206" indent="-351745" algn="l" defTabSz="1406990" rtl="0" eaLnBrk="1" latinLnBrk="0" hangingPunct="1">
        <a:lnSpc>
          <a:spcPct val="90000"/>
        </a:lnSpc>
        <a:spcBef>
          <a:spcPts val="770"/>
        </a:spcBef>
        <a:buFont typeface="Arial" panose="020B0604020202020204" pitchFamily="34" charset="0"/>
        <a:buChar char="•"/>
        <a:defRPr sz="2800" kern="1200">
          <a:solidFill>
            <a:schemeClr val="tx1"/>
          </a:solidFill>
          <a:latin typeface="+mn-lt"/>
          <a:ea typeface="+mn-ea"/>
          <a:cs typeface="+mn-cs"/>
        </a:defRPr>
      </a:lvl8pPr>
      <a:lvl9pPr marL="5979699" indent="-351745" algn="l" defTabSz="1406990" rtl="0" eaLnBrk="1" latinLnBrk="0" hangingPunct="1">
        <a:lnSpc>
          <a:spcPct val="90000"/>
        </a:lnSpc>
        <a:spcBef>
          <a:spcPts val="77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406990" rtl="0" eaLnBrk="1" latinLnBrk="0" hangingPunct="1">
        <a:defRPr sz="2800" kern="1200">
          <a:solidFill>
            <a:schemeClr val="tx1"/>
          </a:solidFill>
          <a:latin typeface="+mn-lt"/>
          <a:ea typeface="+mn-ea"/>
          <a:cs typeface="+mn-cs"/>
        </a:defRPr>
      </a:lvl1pPr>
      <a:lvl2pPr marL="703496" algn="l" defTabSz="1406990" rtl="0" eaLnBrk="1" latinLnBrk="0" hangingPunct="1">
        <a:defRPr sz="2800" kern="1200">
          <a:solidFill>
            <a:schemeClr val="tx1"/>
          </a:solidFill>
          <a:latin typeface="+mn-lt"/>
          <a:ea typeface="+mn-ea"/>
          <a:cs typeface="+mn-cs"/>
        </a:defRPr>
      </a:lvl2pPr>
      <a:lvl3pPr marL="1406990" algn="l" defTabSz="1406990" rtl="0" eaLnBrk="1" latinLnBrk="0" hangingPunct="1">
        <a:defRPr sz="2800" kern="1200">
          <a:solidFill>
            <a:schemeClr val="tx1"/>
          </a:solidFill>
          <a:latin typeface="+mn-lt"/>
          <a:ea typeface="+mn-ea"/>
          <a:cs typeface="+mn-cs"/>
        </a:defRPr>
      </a:lvl3pPr>
      <a:lvl4pPr marL="2110482" algn="l" defTabSz="1406990" rtl="0" eaLnBrk="1" latinLnBrk="0" hangingPunct="1">
        <a:defRPr sz="2800" kern="1200">
          <a:solidFill>
            <a:schemeClr val="tx1"/>
          </a:solidFill>
          <a:latin typeface="+mn-lt"/>
          <a:ea typeface="+mn-ea"/>
          <a:cs typeface="+mn-cs"/>
        </a:defRPr>
      </a:lvl4pPr>
      <a:lvl5pPr marL="2813978" algn="l" defTabSz="1406990" rtl="0" eaLnBrk="1" latinLnBrk="0" hangingPunct="1">
        <a:defRPr sz="2800" kern="1200">
          <a:solidFill>
            <a:schemeClr val="tx1"/>
          </a:solidFill>
          <a:latin typeface="+mn-lt"/>
          <a:ea typeface="+mn-ea"/>
          <a:cs typeface="+mn-cs"/>
        </a:defRPr>
      </a:lvl5pPr>
      <a:lvl6pPr marL="3517475" algn="l" defTabSz="1406990" rtl="0" eaLnBrk="1" latinLnBrk="0" hangingPunct="1">
        <a:defRPr sz="2800" kern="1200">
          <a:solidFill>
            <a:schemeClr val="tx1"/>
          </a:solidFill>
          <a:latin typeface="+mn-lt"/>
          <a:ea typeface="+mn-ea"/>
          <a:cs typeface="+mn-cs"/>
        </a:defRPr>
      </a:lvl6pPr>
      <a:lvl7pPr marL="4220963" algn="l" defTabSz="1406990" rtl="0" eaLnBrk="1" latinLnBrk="0" hangingPunct="1">
        <a:defRPr sz="2800" kern="1200">
          <a:solidFill>
            <a:schemeClr val="tx1"/>
          </a:solidFill>
          <a:latin typeface="+mn-lt"/>
          <a:ea typeface="+mn-ea"/>
          <a:cs typeface="+mn-cs"/>
        </a:defRPr>
      </a:lvl7pPr>
      <a:lvl8pPr marL="4924456" algn="l" defTabSz="1406990" rtl="0" eaLnBrk="1" latinLnBrk="0" hangingPunct="1">
        <a:defRPr sz="2800" kern="1200">
          <a:solidFill>
            <a:schemeClr val="tx1"/>
          </a:solidFill>
          <a:latin typeface="+mn-lt"/>
          <a:ea typeface="+mn-ea"/>
          <a:cs typeface="+mn-cs"/>
        </a:defRPr>
      </a:lvl8pPr>
      <a:lvl9pPr marL="5627956" algn="l" defTabSz="140699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custDataLst>
              <p:tags r:id="rId18"/>
            </p:custDataLst>
          </p:nvPr>
        </p:nvSpPr>
        <p:spPr>
          <a:xfrm rot="19906914">
            <a:off x="375139" y="4933265"/>
            <a:ext cx="13112551" cy="1170232"/>
          </a:xfrm>
          <a:prstGeom prst="rect">
            <a:avLst/>
          </a:prstGeom>
          <a:noFill/>
        </p:spPr>
        <p:txBody>
          <a:bodyPr wrap="square" lIns="91363" tIns="45681" rIns="91363" bIns="45681" rtlCol="0" anchor="ctr" anchorCtr="0">
            <a:spAutoFit/>
          </a:bodyPr>
          <a:lstStyle/>
          <a:p>
            <a:pPr algn="ctr" defTabSz="1557799"/>
            <a:r>
              <a:rPr lang="en-GB" sz="6800" b="1" smtClean="0">
                <a:solidFill>
                  <a:srgbClr val="C0C0C0"/>
                </a:solidFill>
              </a:rPr>
              <a:t> </a:t>
            </a:r>
            <a:endParaRPr lang="en-GB" sz="3100" b="1" dirty="0">
              <a:solidFill>
                <a:srgbClr val="C0C0C0"/>
              </a:solidFill>
            </a:endParaRPr>
          </a:p>
        </p:txBody>
      </p:sp>
      <p:sp>
        <p:nvSpPr>
          <p:cNvPr id="2" name="Title Placeholder 1"/>
          <p:cNvSpPr>
            <a:spLocks noGrp="1"/>
          </p:cNvSpPr>
          <p:nvPr>
            <p:ph type="title"/>
          </p:nvPr>
        </p:nvSpPr>
        <p:spPr>
          <a:xfrm>
            <a:off x="704136" y="704126"/>
            <a:ext cx="12674442" cy="473992"/>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04136" y="2347031"/>
            <a:ext cx="12674442" cy="704109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Copyright"/>
          <p:cNvSpPr>
            <a:spLocks noGrp="1"/>
          </p:cNvSpPr>
          <p:nvPr>
            <p:ph type="ftr" sz="quarter" idx="3"/>
          </p:nvPr>
        </p:nvSpPr>
        <p:spPr>
          <a:xfrm>
            <a:off x="704136" y="9857534"/>
            <a:ext cx="8128444" cy="76944"/>
          </a:xfrm>
          <a:prstGeom prst="rect">
            <a:avLst/>
          </a:prstGeom>
        </p:spPr>
        <p:txBody>
          <a:bodyPr vert="horz" wrap="square" lIns="0" tIns="0" rIns="0" bIns="0" rtlCol="0" anchor="t" anchorCtr="0">
            <a:spAutoFit/>
          </a:bodyPr>
          <a:lstStyle>
            <a:lvl1pPr algn="l">
              <a:defRPr sz="500">
                <a:solidFill>
                  <a:schemeClr val="tx1"/>
                </a:solidFill>
              </a:defRPr>
            </a:lvl1pPr>
          </a:lstStyle>
          <a:p>
            <a:pPr defTabSz="1557799"/>
            <a:endParaRPr lang="en-US">
              <a:solidFill>
                <a:prstClr val="black"/>
              </a:solidFill>
            </a:endParaRPr>
          </a:p>
        </p:txBody>
      </p:sp>
      <p:sp>
        <p:nvSpPr>
          <p:cNvPr id="6" name="Slide Number Placeholder 5"/>
          <p:cNvSpPr>
            <a:spLocks noGrp="1"/>
          </p:cNvSpPr>
          <p:nvPr>
            <p:ph type="sldNum" sz="quarter" idx="4"/>
          </p:nvPr>
        </p:nvSpPr>
        <p:spPr>
          <a:xfrm>
            <a:off x="12791801" y="9857543"/>
            <a:ext cx="586781" cy="138499"/>
          </a:xfrm>
          <a:prstGeom prst="rect">
            <a:avLst/>
          </a:prstGeom>
        </p:spPr>
        <p:txBody>
          <a:bodyPr vert="horz" wrap="square" lIns="0" tIns="0" rIns="0" bIns="0" rtlCol="0" anchor="t" anchorCtr="0">
            <a:spAutoFit/>
          </a:bodyPr>
          <a:lstStyle>
            <a:lvl1pPr algn="r">
              <a:defRPr sz="900">
                <a:solidFill>
                  <a:schemeClr val="tx1"/>
                </a:solidFill>
              </a:defRPr>
            </a:lvl1pPr>
          </a:lstStyle>
          <a:p>
            <a:pPr defTabSz="1557799"/>
            <a:fld id="{2B4AACC7-7583-42F0-8E5A-2B3CB5EB09F3}" type="slidenum">
              <a:rPr lang="en-US" smtClean="0">
                <a:solidFill>
                  <a:prstClr val="black"/>
                </a:solidFill>
              </a:rPr>
              <a:pPr defTabSz="1557799"/>
              <a:t>‹Nº›</a:t>
            </a:fld>
            <a:endParaRPr lang="en-US">
              <a:solidFill>
                <a:prstClr val="black"/>
              </a:solidFill>
            </a:endParaRPr>
          </a:p>
        </p:txBody>
      </p:sp>
    </p:spTree>
    <p:extLst>
      <p:ext uri="{BB962C8B-B14F-4D97-AF65-F5344CB8AC3E}">
        <p14:creationId xmlns:p14="http://schemas.microsoft.com/office/powerpoint/2010/main" val="362337605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Lst>
  <mc:AlternateContent xmlns:mc="http://schemas.openxmlformats.org/markup-compatibility/2006" xmlns:p15="http://schemas.microsoft.com/office/powerpoint/2012/main">
    <mc:Choice Requires="p15">
      <p:transition spd="med">
        <p15:prstTrans prst="peelOff"/>
      </p:transition>
    </mc:Choice>
    <mc:Fallback xmlns="">
      <p:transition xmlns:p14="http://schemas.microsoft.com/office/powerpoint/2010/main" spd="med">
        <p:fade/>
      </p:transition>
    </mc:Fallback>
  </mc:AlternateContent>
  <p:timing>
    <p:tnLst>
      <p:par>
        <p:cTn id="1" dur="indefinite" restart="never" nodeType="tmRoot"/>
      </p:par>
    </p:tnLst>
  </p:timing>
  <p:hf hdr="0" dt="0"/>
  <p:txStyles>
    <p:titleStyle>
      <a:lvl1pPr algn="l" defTabSz="93754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37540" rtl="0" eaLnBrk="1" latinLnBrk="0" hangingPunct="1">
        <a:spcBef>
          <a:spcPts val="0"/>
        </a:spcBef>
        <a:spcAft>
          <a:spcPts val="359"/>
        </a:spcAft>
        <a:buFontTx/>
        <a:buNone/>
        <a:defRPr sz="1400" b="1" kern="1200">
          <a:solidFill>
            <a:schemeClr val="tx1"/>
          </a:solidFill>
          <a:latin typeface="+mn-lt"/>
          <a:ea typeface="+mn-ea"/>
          <a:cs typeface="+mn-cs"/>
        </a:defRPr>
      </a:lvl1pPr>
      <a:lvl2pPr marL="0" indent="0" algn="l" defTabSz="937540" rtl="0" eaLnBrk="1" latinLnBrk="0" hangingPunct="1">
        <a:spcBef>
          <a:spcPts val="0"/>
        </a:spcBef>
        <a:spcAft>
          <a:spcPts val="359"/>
        </a:spcAft>
        <a:buFontTx/>
        <a:buNone/>
        <a:defRPr sz="1400" kern="1200">
          <a:solidFill>
            <a:schemeClr val="tx1"/>
          </a:solidFill>
          <a:latin typeface="+mn-lt"/>
          <a:ea typeface="+mn-ea"/>
          <a:cs typeface="+mn-cs"/>
        </a:defRPr>
      </a:lvl2pPr>
      <a:lvl3pPr marL="234383" indent="-234383" algn="l" defTabSz="937540" rtl="0" eaLnBrk="1" latinLnBrk="0" hangingPunct="1">
        <a:spcBef>
          <a:spcPts val="0"/>
        </a:spcBef>
        <a:spcAft>
          <a:spcPts val="359"/>
        </a:spcAft>
        <a:buClr>
          <a:srgbClr val="702082"/>
        </a:buClr>
        <a:buFont typeface="Wingdings" pitchFamily="2" charset="2"/>
        <a:buChar char="§"/>
        <a:defRPr sz="1400" kern="1200" baseline="0">
          <a:solidFill>
            <a:schemeClr val="tx1"/>
          </a:solidFill>
          <a:latin typeface="+mn-lt"/>
          <a:ea typeface="+mn-ea"/>
          <a:cs typeface="+mn-cs"/>
        </a:defRPr>
      </a:lvl3pPr>
      <a:lvl4pPr marL="468769" indent="-234383" algn="l" defTabSz="937540" rtl="0" eaLnBrk="1" latinLnBrk="0" hangingPunct="1">
        <a:spcBef>
          <a:spcPts val="0"/>
        </a:spcBef>
        <a:spcAft>
          <a:spcPts val="286"/>
        </a:spcAft>
        <a:buClr>
          <a:schemeClr val="accent6"/>
        </a:buClr>
        <a:buFont typeface="Wingdings" pitchFamily="2" charset="2"/>
        <a:buChar char="§"/>
        <a:defRPr sz="1200" kern="1200">
          <a:solidFill>
            <a:schemeClr val="tx1"/>
          </a:solidFill>
          <a:latin typeface="+mn-lt"/>
          <a:ea typeface="+mn-ea"/>
          <a:cs typeface="+mn-cs"/>
        </a:defRPr>
      </a:lvl4pPr>
      <a:lvl5pPr marL="750034" indent="-234383" algn="l" defTabSz="937540" rtl="0" eaLnBrk="1" latinLnBrk="0" hangingPunct="1">
        <a:spcBef>
          <a:spcPts val="0"/>
        </a:spcBef>
        <a:spcAft>
          <a:spcPts val="286"/>
        </a:spcAft>
        <a:buClr>
          <a:srgbClr val="000000"/>
        </a:buClr>
        <a:buFont typeface="Arial" pitchFamily="34" charset="0"/>
        <a:buChar char="̵"/>
        <a:defRPr sz="1200" kern="1200" baseline="0">
          <a:solidFill>
            <a:schemeClr val="tx1"/>
          </a:solidFill>
          <a:latin typeface="+mn-lt"/>
          <a:ea typeface="+mn-ea"/>
          <a:cs typeface="+mn-cs"/>
        </a:defRPr>
      </a:lvl5pPr>
      <a:lvl6pPr marL="1031300" indent="-234383" algn="l" defTabSz="937540" rtl="0" eaLnBrk="1" latinLnBrk="0" hangingPunct="1">
        <a:spcBef>
          <a:spcPts val="0"/>
        </a:spcBef>
        <a:spcAft>
          <a:spcPts val="246"/>
        </a:spcAft>
        <a:buClr>
          <a:srgbClr val="000000"/>
        </a:buClr>
        <a:buFont typeface="Arial" pitchFamily="34" charset="0"/>
        <a:buChar char="̵"/>
        <a:defRPr sz="1100" kern="1200" baseline="0">
          <a:solidFill>
            <a:schemeClr val="tx1"/>
          </a:solidFill>
          <a:latin typeface="+mn-lt"/>
          <a:ea typeface="+mn-ea"/>
          <a:cs typeface="+mn-cs"/>
        </a:defRPr>
      </a:lvl6pPr>
      <a:lvl7pPr marL="1312556" indent="-234383" algn="l" defTabSz="937540" rtl="0" eaLnBrk="1" latinLnBrk="0" hangingPunct="1">
        <a:spcBef>
          <a:spcPts val="0"/>
        </a:spcBef>
        <a:spcAft>
          <a:spcPts val="246"/>
        </a:spcAft>
        <a:buClr>
          <a:srgbClr val="000000"/>
        </a:buClr>
        <a:buFont typeface="Arial" pitchFamily="34" charset="0"/>
        <a:buChar char="̵"/>
        <a:defRPr sz="1100" kern="1200">
          <a:solidFill>
            <a:schemeClr val="tx1"/>
          </a:solidFill>
          <a:latin typeface="+mn-lt"/>
          <a:ea typeface="+mn-ea"/>
          <a:cs typeface="+mn-cs"/>
        </a:defRPr>
      </a:lvl7pPr>
      <a:lvl8pPr marL="3515792" indent="-234383" algn="l" defTabSz="9375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84561" indent="-234383" algn="l" defTabSz="9375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7540" rtl="0" eaLnBrk="1" latinLnBrk="0" hangingPunct="1">
        <a:defRPr sz="1800" kern="1200">
          <a:solidFill>
            <a:schemeClr val="tx1"/>
          </a:solidFill>
          <a:latin typeface="+mn-lt"/>
          <a:ea typeface="+mn-ea"/>
          <a:cs typeface="+mn-cs"/>
        </a:defRPr>
      </a:lvl1pPr>
      <a:lvl2pPr marL="468769" algn="l" defTabSz="937540" rtl="0" eaLnBrk="1" latinLnBrk="0" hangingPunct="1">
        <a:defRPr sz="1800" kern="1200">
          <a:solidFill>
            <a:schemeClr val="tx1"/>
          </a:solidFill>
          <a:latin typeface="+mn-lt"/>
          <a:ea typeface="+mn-ea"/>
          <a:cs typeface="+mn-cs"/>
        </a:defRPr>
      </a:lvl2pPr>
      <a:lvl3pPr marL="937540" algn="l" defTabSz="937540" rtl="0" eaLnBrk="1" latinLnBrk="0" hangingPunct="1">
        <a:defRPr sz="1800" kern="1200">
          <a:solidFill>
            <a:schemeClr val="tx1"/>
          </a:solidFill>
          <a:latin typeface="+mn-lt"/>
          <a:ea typeface="+mn-ea"/>
          <a:cs typeface="+mn-cs"/>
        </a:defRPr>
      </a:lvl3pPr>
      <a:lvl4pPr marL="1406319" algn="l" defTabSz="937540" rtl="0" eaLnBrk="1" latinLnBrk="0" hangingPunct="1">
        <a:defRPr sz="1800" kern="1200">
          <a:solidFill>
            <a:schemeClr val="tx1"/>
          </a:solidFill>
          <a:latin typeface="+mn-lt"/>
          <a:ea typeface="+mn-ea"/>
          <a:cs typeface="+mn-cs"/>
        </a:defRPr>
      </a:lvl4pPr>
      <a:lvl5pPr marL="1875088" algn="l" defTabSz="937540" rtl="0" eaLnBrk="1" latinLnBrk="0" hangingPunct="1">
        <a:defRPr sz="1800" kern="1200">
          <a:solidFill>
            <a:schemeClr val="tx1"/>
          </a:solidFill>
          <a:latin typeface="+mn-lt"/>
          <a:ea typeface="+mn-ea"/>
          <a:cs typeface="+mn-cs"/>
        </a:defRPr>
      </a:lvl5pPr>
      <a:lvl6pPr marL="2343858" algn="l" defTabSz="937540" rtl="0" eaLnBrk="1" latinLnBrk="0" hangingPunct="1">
        <a:defRPr sz="1800" kern="1200">
          <a:solidFill>
            <a:schemeClr val="tx1"/>
          </a:solidFill>
          <a:latin typeface="+mn-lt"/>
          <a:ea typeface="+mn-ea"/>
          <a:cs typeface="+mn-cs"/>
        </a:defRPr>
      </a:lvl6pPr>
      <a:lvl7pPr marL="2812632" algn="l" defTabSz="937540" rtl="0" eaLnBrk="1" latinLnBrk="0" hangingPunct="1">
        <a:defRPr sz="1800" kern="1200">
          <a:solidFill>
            <a:schemeClr val="tx1"/>
          </a:solidFill>
          <a:latin typeface="+mn-lt"/>
          <a:ea typeface="+mn-ea"/>
          <a:cs typeface="+mn-cs"/>
        </a:defRPr>
      </a:lvl7pPr>
      <a:lvl8pPr marL="3281405" algn="l" defTabSz="937540" rtl="0" eaLnBrk="1" latinLnBrk="0" hangingPunct="1">
        <a:defRPr sz="1800" kern="1200">
          <a:solidFill>
            <a:schemeClr val="tx1"/>
          </a:solidFill>
          <a:latin typeface="+mn-lt"/>
          <a:ea typeface="+mn-ea"/>
          <a:cs typeface="+mn-cs"/>
        </a:defRPr>
      </a:lvl8pPr>
      <a:lvl9pPr marL="3750176" algn="l" defTabSz="93754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704136" y="422957"/>
            <a:ext cx="12674442" cy="1760274"/>
          </a:xfrm>
          <a:prstGeom prst="rect">
            <a:avLst/>
          </a:prstGeom>
        </p:spPr>
        <p:txBody>
          <a:bodyPr vert="horz" lIns="140712" tIns="70353" rIns="140712" bIns="70353"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704136" y="2464395"/>
            <a:ext cx="12674442" cy="6970193"/>
          </a:xfrm>
          <a:prstGeom prst="rect">
            <a:avLst/>
          </a:prstGeom>
        </p:spPr>
        <p:txBody>
          <a:bodyPr vert="horz" lIns="140712" tIns="70353" rIns="140712" bIns="70353"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704136" y="9789092"/>
            <a:ext cx="3285965" cy="562309"/>
          </a:xfrm>
          <a:prstGeom prst="rect">
            <a:avLst/>
          </a:prstGeom>
        </p:spPr>
        <p:txBody>
          <a:bodyPr vert="horz" lIns="140712" tIns="70353" rIns="140712" bIns="70353" rtlCol="0" anchor="ctr"/>
          <a:lstStyle>
            <a:lvl1pPr algn="l">
              <a:defRPr sz="1800">
                <a:solidFill>
                  <a:schemeClr val="tx1">
                    <a:tint val="75000"/>
                  </a:schemeClr>
                </a:solidFill>
              </a:defRPr>
            </a:lvl1pPr>
          </a:lstStyle>
          <a:p>
            <a:pPr defTabSz="703550"/>
            <a:fld id="{CA01DF13-A3AB-0D45-9B8D-91D915279809}" type="datetimeFigureOut">
              <a:rPr lang="es-ES" smtClean="0">
                <a:solidFill>
                  <a:prstClr val="black">
                    <a:tint val="75000"/>
                  </a:prstClr>
                </a:solidFill>
                <a:latin typeface="Calibri"/>
              </a:rPr>
              <a:pPr defTabSz="703550"/>
              <a:t>25/10/2018</a:t>
            </a:fld>
            <a:endParaRPr lang="es-ES">
              <a:solidFill>
                <a:prstClr val="black">
                  <a:tint val="75000"/>
                </a:prstClr>
              </a:solidFill>
              <a:latin typeface="Calibri"/>
            </a:endParaRPr>
          </a:p>
        </p:txBody>
      </p:sp>
      <p:sp>
        <p:nvSpPr>
          <p:cNvPr id="5" name="Marcador de pie de página 4"/>
          <p:cNvSpPr>
            <a:spLocks noGrp="1"/>
          </p:cNvSpPr>
          <p:nvPr>
            <p:ph type="ftr" sz="quarter" idx="3"/>
          </p:nvPr>
        </p:nvSpPr>
        <p:spPr>
          <a:xfrm>
            <a:off x="4811599" y="9789092"/>
            <a:ext cx="4459525" cy="562309"/>
          </a:xfrm>
          <a:prstGeom prst="rect">
            <a:avLst/>
          </a:prstGeom>
        </p:spPr>
        <p:txBody>
          <a:bodyPr vert="horz" lIns="140712" tIns="70353" rIns="140712" bIns="70353" rtlCol="0" anchor="ctr"/>
          <a:lstStyle>
            <a:lvl1pPr algn="ctr">
              <a:defRPr sz="1800">
                <a:solidFill>
                  <a:schemeClr val="tx1">
                    <a:tint val="75000"/>
                  </a:schemeClr>
                </a:solidFill>
              </a:defRPr>
            </a:lvl1pPr>
          </a:lstStyle>
          <a:p>
            <a:pPr defTabSz="703550"/>
            <a:endParaRPr lang="es-ES">
              <a:solidFill>
                <a:prstClr val="black">
                  <a:tint val="75000"/>
                </a:prstClr>
              </a:solidFill>
              <a:latin typeface="Calibri"/>
            </a:endParaRPr>
          </a:p>
        </p:txBody>
      </p:sp>
      <p:sp>
        <p:nvSpPr>
          <p:cNvPr id="6" name="Marcador de número de diapositiva 5"/>
          <p:cNvSpPr>
            <a:spLocks noGrp="1"/>
          </p:cNvSpPr>
          <p:nvPr>
            <p:ph type="sldNum" sz="quarter" idx="4"/>
          </p:nvPr>
        </p:nvSpPr>
        <p:spPr>
          <a:xfrm>
            <a:off x="10092612" y="9789092"/>
            <a:ext cx="3285965" cy="562309"/>
          </a:xfrm>
          <a:prstGeom prst="rect">
            <a:avLst/>
          </a:prstGeom>
        </p:spPr>
        <p:txBody>
          <a:bodyPr vert="horz" lIns="140712" tIns="70353" rIns="140712" bIns="70353" rtlCol="0" anchor="ctr"/>
          <a:lstStyle>
            <a:lvl1pPr algn="r">
              <a:defRPr sz="1800">
                <a:solidFill>
                  <a:schemeClr val="tx1">
                    <a:tint val="75000"/>
                  </a:schemeClr>
                </a:solidFill>
              </a:defRPr>
            </a:lvl1pPr>
          </a:lstStyle>
          <a:p>
            <a:pPr defTabSz="703550"/>
            <a:fld id="{4B6948A5-2A15-B84C-9AE6-34F02D86A83B}" type="slidenum">
              <a:rPr lang="es-ES" smtClean="0">
                <a:solidFill>
                  <a:prstClr val="black">
                    <a:tint val="75000"/>
                  </a:prstClr>
                </a:solidFill>
                <a:latin typeface="Calibri"/>
              </a:rPr>
              <a:pPr defTabSz="703550"/>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26322983"/>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703550" rtl="0" eaLnBrk="1" latinLnBrk="0" hangingPunct="1">
        <a:spcBef>
          <a:spcPct val="0"/>
        </a:spcBef>
        <a:buNone/>
        <a:defRPr sz="6800" kern="1200">
          <a:solidFill>
            <a:schemeClr val="tx1"/>
          </a:solidFill>
          <a:latin typeface="+mj-lt"/>
          <a:ea typeface="+mj-ea"/>
          <a:cs typeface="+mj-cs"/>
        </a:defRPr>
      </a:lvl1pPr>
    </p:titleStyle>
    <p:bodyStyle>
      <a:lvl1pPr marL="527660" indent="-527660" algn="l" defTabSz="703550" rtl="0" eaLnBrk="1" latinLnBrk="0" hangingPunct="1">
        <a:spcBef>
          <a:spcPct val="20000"/>
        </a:spcBef>
        <a:buFont typeface="Arial"/>
        <a:buChar char="•"/>
        <a:defRPr sz="4900" kern="1200">
          <a:solidFill>
            <a:schemeClr val="tx1"/>
          </a:solidFill>
          <a:latin typeface="+mn-lt"/>
          <a:ea typeface="+mn-ea"/>
          <a:cs typeface="+mn-cs"/>
        </a:defRPr>
      </a:lvl1pPr>
      <a:lvl2pPr marL="1143266" indent="-439719" algn="l" defTabSz="703550" rtl="0" eaLnBrk="1" latinLnBrk="0" hangingPunct="1">
        <a:spcBef>
          <a:spcPct val="20000"/>
        </a:spcBef>
        <a:buFont typeface="Arial"/>
        <a:buChar char="–"/>
        <a:defRPr sz="4300" kern="1200">
          <a:solidFill>
            <a:schemeClr val="tx1"/>
          </a:solidFill>
          <a:latin typeface="+mn-lt"/>
          <a:ea typeface="+mn-ea"/>
          <a:cs typeface="+mn-cs"/>
        </a:defRPr>
      </a:lvl2pPr>
      <a:lvl3pPr marL="1758876" indent="-351772" algn="l" defTabSz="703550" rtl="0" eaLnBrk="1" latinLnBrk="0" hangingPunct="1">
        <a:spcBef>
          <a:spcPct val="20000"/>
        </a:spcBef>
        <a:buFont typeface="Arial"/>
        <a:buChar char="•"/>
        <a:defRPr sz="3600" kern="1200">
          <a:solidFill>
            <a:schemeClr val="tx1"/>
          </a:solidFill>
          <a:latin typeface="+mn-lt"/>
          <a:ea typeface="+mn-ea"/>
          <a:cs typeface="+mn-cs"/>
        </a:defRPr>
      </a:lvl3pPr>
      <a:lvl4pPr marL="2462423" indent="-351772" algn="l" defTabSz="703550" rtl="0" eaLnBrk="1" latinLnBrk="0" hangingPunct="1">
        <a:spcBef>
          <a:spcPct val="20000"/>
        </a:spcBef>
        <a:buFont typeface="Arial"/>
        <a:buChar char="–"/>
        <a:defRPr sz="3100" kern="1200">
          <a:solidFill>
            <a:schemeClr val="tx1"/>
          </a:solidFill>
          <a:latin typeface="+mn-lt"/>
          <a:ea typeface="+mn-ea"/>
          <a:cs typeface="+mn-cs"/>
        </a:defRPr>
      </a:lvl4pPr>
      <a:lvl5pPr marL="3165967" indent="-351772" algn="l" defTabSz="703550" rtl="0" eaLnBrk="1" latinLnBrk="0" hangingPunct="1">
        <a:spcBef>
          <a:spcPct val="20000"/>
        </a:spcBef>
        <a:buFont typeface="Arial"/>
        <a:buChar char="»"/>
        <a:defRPr sz="3100" kern="1200">
          <a:solidFill>
            <a:schemeClr val="tx1"/>
          </a:solidFill>
          <a:latin typeface="+mn-lt"/>
          <a:ea typeface="+mn-ea"/>
          <a:cs typeface="+mn-cs"/>
        </a:defRPr>
      </a:lvl5pPr>
      <a:lvl6pPr marL="3869519" indent="-351772" algn="l" defTabSz="703550" rtl="0" eaLnBrk="1" latinLnBrk="0" hangingPunct="1">
        <a:spcBef>
          <a:spcPct val="20000"/>
        </a:spcBef>
        <a:buFont typeface="Arial"/>
        <a:buChar char="•"/>
        <a:defRPr sz="3100" kern="1200">
          <a:solidFill>
            <a:schemeClr val="tx1"/>
          </a:solidFill>
          <a:latin typeface="+mn-lt"/>
          <a:ea typeface="+mn-ea"/>
          <a:cs typeface="+mn-cs"/>
        </a:defRPr>
      </a:lvl6pPr>
      <a:lvl7pPr marL="4573067" indent="-351772" algn="l" defTabSz="703550" rtl="0" eaLnBrk="1" latinLnBrk="0" hangingPunct="1">
        <a:spcBef>
          <a:spcPct val="20000"/>
        </a:spcBef>
        <a:buFont typeface="Arial"/>
        <a:buChar char="•"/>
        <a:defRPr sz="3100" kern="1200">
          <a:solidFill>
            <a:schemeClr val="tx1"/>
          </a:solidFill>
          <a:latin typeface="+mn-lt"/>
          <a:ea typeface="+mn-ea"/>
          <a:cs typeface="+mn-cs"/>
        </a:defRPr>
      </a:lvl7pPr>
      <a:lvl8pPr marL="5276618" indent="-351772" algn="l" defTabSz="703550" rtl="0" eaLnBrk="1" latinLnBrk="0" hangingPunct="1">
        <a:spcBef>
          <a:spcPct val="20000"/>
        </a:spcBef>
        <a:buFont typeface="Arial"/>
        <a:buChar char="•"/>
        <a:defRPr sz="3100" kern="1200">
          <a:solidFill>
            <a:schemeClr val="tx1"/>
          </a:solidFill>
          <a:latin typeface="+mn-lt"/>
          <a:ea typeface="+mn-ea"/>
          <a:cs typeface="+mn-cs"/>
        </a:defRPr>
      </a:lvl8pPr>
      <a:lvl9pPr marL="5980167" indent="-351772" algn="l" defTabSz="703550" rtl="0" eaLnBrk="1" latinLnBrk="0" hangingPunct="1">
        <a:spcBef>
          <a:spcPct val="20000"/>
        </a:spcBef>
        <a:buFont typeface="Arial"/>
        <a:buChar char="•"/>
        <a:defRPr sz="3100" kern="1200">
          <a:solidFill>
            <a:schemeClr val="tx1"/>
          </a:solidFill>
          <a:latin typeface="+mn-lt"/>
          <a:ea typeface="+mn-ea"/>
          <a:cs typeface="+mn-cs"/>
        </a:defRPr>
      </a:lvl9pPr>
    </p:bodyStyle>
    <p:otherStyle>
      <a:defPPr>
        <a:defRPr lang="es-ES"/>
      </a:defPPr>
      <a:lvl1pPr marL="0" algn="l" defTabSz="703550" rtl="0" eaLnBrk="1" latinLnBrk="0" hangingPunct="1">
        <a:defRPr sz="2800" kern="1200">
          <a:solidFill>
            <a:schemeClr val="tx1"/>
          </a:solidFill>
          <a:latin typeface="+mn-lt"/>
          <a:ea typeface="+mn-ea"/>
          <a:cs typeface="+mn-cs"/>
        </a:defRPr>
      </a:lvl1pPr>
      <a:lvl2pPr marL="703550" algn="l" defTabSz="703550" rtl="0" eaLnBrk="1" latinLnBrk="0" hangingPunct="1">
        <a:defRPr sz="2800" kern="1200">
          <a:solidFill>
            <a:schemeClr val="tx1"/>
          </a:solidFill>
          <a:latin typeface="+mn-lt"/>
          <a:ea typeface="+mn-ea"/>
          <a:cs typeface="+mn-cs"/>
        </a:defRPr>
      </a:lvl2pPr>
      <a:lvl3pPr marL="1407098" algn="l" defTabSz="703550" rtl="0" eaLnBrk="1" latinLnBrk="0" hangingPunct="1">
        <a:defRPr sz="2800" kern="1200">
          <a:solidFill>
            <a:schemeClr val="tx1"/>
          </a:solidFill>
          <a:latin typeface="+mn-lt"/>
          <a:ea typeface="+mn-ea"/>
          <a:cs typeface="+mn-cs"/>
        </a:defRPr>
      </a:lvl3pPr>
      <a:lvl4pPr marL="2110647" algn="l" defTabSz="703550" rtl="0" eaLnBrk="1" latinLnBrk="0" hangingPunct="1">
        <a:defRPr sz="2800" kern="1200">
          <a:solidFill>
            <a:schemeClr val="tx1"/>
          </a:solidFill>
          <a:latin typeface="+mn-lt"/>
          <a:ea typeface="+mn-ea"/>
          <a:cs typeface="+mn-cs"/>
        </a:defRPr>
      </a:lvl4pPr>
      <a:lvl5pPr marL="2814198" algn="l" defTabSz="703550" rtl="0" eaLnBrk="1" latinLnBrk="0" hangingPunct="1">
        <a:defRPr sz="2800" kern="1200">
          <a:solidFill>
            <a:schemeClr val="tx1"/>
          </a:solidFill>
          <a:latin typeface="+mn-lt"/>
          <a:ea typeface="+mn-ea"/>
          <a:cs typeface="+mn-cs"/>
        </a:defRPr>
      </a:lvl5pPr>
      <a:lvl6pPr marL="3517749" algn="l" defTabSz="703550" rtl="0" eaLnBrk="1" latinLnBrk="0" hangingPunct="1">
        <a:defRPr sz="2800" kern="1200">
          <a:solidFill>
            <a:schemeClr val="tx1"/>
          </a:solidFill>
          <a:latin typeface="+mn-lt"/>
          <a:ea typeface="+mn-ea"/>
          <a:cs typeface="+mn-cs"/>
        </a:defRPr>
      </a:lvl6pPr>
      <a:lvl7pPr marL="4221292" algn="l" defTabSz="703550" rtl="0" eaLnBrk="1" latinLnBrk="0" hangingPunct="1">
        <a:defRPr sz="2800" kern="1200">
          <a:solidFill>
            <a:schemeClr val="tx1"/>
          </a:solidFill>
          <a:latin typeface="+mn-lt"/>
          <a:ea typeface="+mn-ea"/>
          <a:cs typeface="+mn-cs"/>
        </a:defRPr>
      </a:lvl7pPr>
      <a:lvl8pPr marL="4924841" algn="l" defTabSz="703550" rtl="0" eaLnBrk="1" latinLnBrk="0" hangingPunct="1">
        <a:defRPr sz="2800" kern="1200">
          <a:solidFill>
            <a:schemeClr val="tx1"/>
          </a:solidFill>
          <a:latin typeface="+mn-lt"/>
          <a:ea typeface="+mn-ea"/>
          <a:cs typeface="+mn-cs"/>
        </a:defRPr>
      </a:lvl8pPr>
      <a:lvl9pPr marL="5628394" algn="l" defTabSz="70355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56204" y="623431"/>
            <a:ext cx="11970306" cy="1760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0700" tIns="70349" rIns="140700" bIns="70349" numCol="1" anchor="ctr" anchorCtr="0" compatLnSpc="1">
            <a:prstTxWarp prst="textNoShape">
              <a:avLst/>
            </a:prstTxWarp>
          </a:bodyPr>
          <a:lstStyle/>
          <a:p>
            <a:pPr lvl="0"/>
            <a:r>
              <a:rPr lang="es-ES_tradnl"/>
              <a:t>Click to edit Master title style</a:t>
            </a:r>
          </a:p>
        </p:txBody>
      </p:sp>
      <p:sp>
        <p:nvSpPr>
          <p:cNvPr id="1027" name="Rectangle 3"/>
          <p:cNvSpPr>
            <a:spLocks noGrp="1" noChangeArrowheads="1"/>
          </p:cNvSpPr>
          <p:nvPr>
            <p:ph type="body" idx="1"/>
          </p:nvPr>
        </p:nvSpPr>
        <p:spPr bwMode="auto">
          <a:xfrm>
            <a:off x="1056204" y="3637898"/>
            <a:ext cx="11970306" cy="6102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0700" tIns="70349" rIns="140700" bIns="70349" numCol="1" anchor="t" anchorCtr="0" compatLnSpc="1">
            <a:prstTxWarp prst="textNoShape">
              <a:avLst/>
            </a:prstTxWarp>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1028" name="Rectangle 10"/>
          <p:cNvSpPr>
            <a:spLocks noChangeArrowheads="1"/>
          </p:cNvSpPr>
          <p:nvPr userDrawn="1"/>
        </p:nvSpPr>
        <p:spPr bwMode="auto">
          <a:xfrm>
            <a:off x="0" y="10133795"/>
            <a:ext cx="14082713" cy="46940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40700" tIns="70349" rIns="140700" bIns="70349" anchor="ctr"/>
          <a:lstStyle>
            <a:lvl1pPr algn="ctr">
              <a:defRPr sz="2200">
                <a:solidFill>
                  <a:schemeClr val="tx1"/>
                </a:solidFill>
                <a:latin typeface="Times" panose="02020603050405020304" pitchFamily="18" charset="0"/>
                <a:ea typeface="MS PGothic" panose="020B0600070205080204" pitchFamily="34" charset="-128"/>
              </a:defRPr>
            </a:lvl1pPr>
            <a:lvl2pPr marL="742950" indent="-285750" algn="ctr">
              <a:defRPr sz="2200">
                <a:solidFill>
                  <a:schemeClr val="tx1"/>
                </a:solidFill>
                <a:latin typeface="Times" panose="02020603050405020304" pitchFamily="18" charset="0"/>
                <a:ea typeface="MS PGothic" panose="020B0600070205080204" pitchFamily="34" charset="-128"/>
              </a:defRPr>
            </a:lvl2pPr>
            <a:lvl3pPr marL="1143000" indent="-228600" algn="ctr">
              <a:defRPr sz="2200">
                <a:solidFill>
                  <a:schemeClr val="tx1"/>
                </a:solidFill>
                <a:latin typeface="Times" panose="02020603050405020304" pitchFamily="18" charset="0"/>
                <a:ea typeface="MS PGothic" panose="020B0600070205080204" pitchFamily="34" charset="-128"/>
              </a:defRPr>
            </a:lvl3pPr>
            <a:lvl4pPr marL="1600200" indent="-228600" algn="ctr">
              <a:defRPr sz="2200">
                <a:solidFill>
                  <a:schemeClr val="tx1"/>
                </a:solidFill>
                <a:latin typeface="Times" panose="02020603050405020304" pitchFamily="18" charset="0"/>
                <a:ea typeface="MS PGothic" panose="020B0600070205080204" pitchFamily="34" charset="-128"/>
              </a:defRPr>
            </a:lvl4pPr>
            <a:lvl5pPr marL="2057400" indent="-228600" algn="ctr">
              <a:defRPr sz="22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22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22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22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2200">
                <a:solidFill>
                  <a:schemeClr val="tx1"/>
                </a:solidFill>
                <a:latin typeface="Times" panose="02020603050405020304" pitchFamily="18" charset="0"/>
                <a:ea typeface="MS PGothic" panose="020B0600070205080204" pitchFamily="34" charset="-128"/>
              </a:defRPr>
            </a:lvl9pPr>
          </a:lstStyle>
          <a:p>
            <a:pPr defTabSz="1406990" eaLnBrk="0" fontAlgn="base" hangingPunct="0">
              <a:spcBef>
                <a:spcPct val="0"/>
              </a:spcBef>
              <a:spcAft>
                <a:spcPct val="0"/>
              </a:spcAft>
              <a:defRPr/>
            </a:pPr>
            <a:endParaRPr lang="es-ES" smtClean="0">
              <a:solidFill>
                <a:srgbClr val="000000"/>
              </a:solidFill>
              <a:cs typeface="MS PGothic" charset="0"/>
            </a:endParaRPr>
          </a:p>
        </p:txBody>
      </p:sp>
      <p:sp>
        <p:nvSpPr>
          <p:cNvPr id="1036" name="3 Marcador de fecha"/>
          <p:cNvSpPr txBox="1">
            <a:spLocks noGrp="1"/>
          </p:cNvSpPr>
          <p:nvPr userDrawn="1"/>
        </p:nvSpPr>
        <p:spPr bwMode="auto">
          <a:xfrm>
            <a:off x="117359" y="9622826"/>
            <a:ext cx="2933899" cy="704109"/>
          </a:xfrm>
          <a:prstGeom prst="rect">
            <a:avLst/>
          </a:prstGeom>
          <a:noFill/>
          <a:ln>
            <a:noFill/>
          </a:ln>
          <a:extLst/>
        </p:spPr>
        <p:txBody>
          <a:bodyPr lIns="140700" tIns="70349" rIns="140700" bIns="70349"/>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defTabSz="1406990" eaLnBrk="0" fontAlgn="base" hangingPunct="0">
              <a:spcBef>
                <a:spcPct val="0"/>
              </a:spcBef>
              <a:spcAft>
                <a:spcPct val="0"/>
              </a:spcAft>
              <a:defRPr/>
            </a:pPr>
            <a:r>
              <a:rPr lang="es-ES_tradnl" sz="2200" smtClean="0">
                <a:solidFill>
                  <a:srgbClr val="000000"/>
                </a:solidFill>
                <a:latin typeface="Tahoma" charset="0"/>
                <a:cs typeface="MS PGothic" charset="0"/>
              </a:rPr>
              <a:t>Graciela Garone</a:t>
            </a:r>
            <a:endParaRPr lang="es-ES" sz="2200" smtClean="0">
              <a:solidFill>
                <a:srgbClr val="000000"/>
              </a:solidFill>
              <a:latin typeface="Tahoma" charset="0"/>
              <a:cs typeface="MS PGothic" charset="0"/>
            </a:endParaRPr>
          </a:p>
        </p:txBody>
      </p:sp>
    </p:spTree>
    <p:extLst>
      <p:ext uri="{BB962C8B-B14F-4D97-AF65-F5344CB8AC3E}">
        <p14:creationId xmlns:p14="http://schemas.microsoft.com/office/powerpoint/2010/main" val="333617266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Lst>
  <p:txStyles>
    <p:titleStyle>
      <a:lvl1pPr algn="l" rtl="0" eaLnBrk="0" fontAlgn="base" hangingPunct="0">
        <a:spcBef>
          <a:spcPct val="0"/>
        </a:spcBef>
        <a:spcAft>
          <a:spcPct val="0"/>
        </a:spcAft>
        <a:defRPr sz="4600">
          <a:solidFill>
            <a:schemeClr val="bg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600">
          <a:solidFill>
            <a:schemeClr val="bg2"/>
          </a:solidFill>
          <a:latin typeface="Helvetica" charset="0"/>
          <a:ea typeface="MS PGothic" panose="020B0600070205080204" pitchFamily="34" charset="-128"/>
          <a:cs typeface="MS PGothic" charset="0"/>
        </a:defRPr>
      </a:lvl2pPr>
      <a:lvl3pPr algn="l" rtl="0" eaLnBrk="0" fontAlgn="base" hangingPunct="0">
        <a:spcBef>
          <a:spcPct val="0"/>
        </a:spcBef>
        <a:spcAft>
          <a:spcPct val="0"/>
        </a:spcAft>
        <a:defRPr sz="4600">
          <a:solidFill>
            <a:schemeClr val="bg2"/>
          </a:solidFill>
          <a:latin typeface="Helvetica" charset="0"/>
          <a:ea typeface="MS PGothic" panose="020B0600070205080204" pitchFamily="34" charset="-128"/>
          <a:cs typeface="MS PGothic" charset="0"/>
        </a:defRPr>
      </a:lvl3pPr>
      <a:lvl4pPr algn="l" rtl="0" eaLnBrk="0" fontAlgn="base" hangingPunct="0">
        <a:spcBef>
          <a:spcPct val="0"/>
        </a:spcBef>
        <a:spcAft>
          <a:spcPct val="0"/>
        </a:spcAft>
        <a:defRPr sz="4600">
          <a:solidFill>
            <a:schemeClr val="bg2"/>
          </a:solidFill>
          <a:latin typeface="Helvetica" charset="0"/>
          <a:ea typeface="MS PGothic" panose="020B0600070205080204" pitchFamily="34" charset="-128"/>
          <a:cs typeface="MS PGothic" charset="0"/>
        </a:defRPr>
      </a:lvl4pPr>
      <a:lvl5pPr algn="l" rtl="0" eaLnBrk="0" fontAlgn="base" hangingPunct="0">
        <a:spcBef>
          <a:spcPct val="0"/>
        </a:spcBef>
        <a:spcAft>
          <a:spcPct val="0"/>
        </a:spcAft>
        <a:defRPr sz="4600">
          <a:solidFill>
            <a:schemeClr val="bg2"/>
          </a:solidFill>
          <a:latin typeface="Helvetica" charset="0"/>
          <a:ea typeface="MS PGothic" panose="020B0600070205080204" pitchFamily="34" charset="-128"/>
          <a:cs typeface="MS PGothic" charset="0"/>
        </a:defRPr>
      </a:lvl5pPr>
      <a:lvl6pPr marL="703496" algn="l" rtl="0" fontAlgn="base">
        <a:spcBef>
          <a:spcPct val="0"/>
        </a:spcBef>
        <a:spcAft>
          <a:spcPct val="0"/>
        </a:spcAft>
        <a:defRPr sz="4600">
          <a:solidFill>
            <a:schemeClr val="bg2"/>
          </a:solidFill>
          <a:latin typeface="Helvetica" charset="0"/>
          <a:ea typeface="ＭＳ Ｐゴシック" charset="0"/>
        </a:defRPr>
      </a:lvl6pPr>
      <a:lvl7pPr marL="1406990" algn="l" rtl="0" fontAlgn="base">
        <a:spcBef>
          <a:spcPct val="0"/>
        </a:spcBef>
        <a:spcAft>
          <a:spcPct val="0"/>
        </a:spcAft>
        <a:defRPr sz="4600">
          <a:solidFill>
            <a:schemeClr val="bg2"/>
          </a:solidFill>
          <a:latin typeface="Helvetica" charset="0"/>
          <a:ea typeface="ＭＳ Ｐゴシック" charset="0"/>
        </a:defRPr>
      </a:lvl7pPr>
      <a:lvl8pPr marL="2110482" algn="l" rtl="0" fontAlgn="base">
        <a:spcBef>
          <a:spcPct val="0"/>
        </a:spcBef>
        <a:spcAft>
          <a:spcPct val="0"/>
        </a:spcAft>
        <a:defRPr sz="4600">
          <a:solidFill>
            <a:schemeClr val="bg2"/>
          </a:solidFill>
          <a:latin typeface="Helvetica" charset="0"/>
          <a:ea typeface="ＭＳ Ｐゴシック" charset="0"/>
        </a:defRPr>
      </a:lvl8pPr>
      <a:lvl9pPr marL="2813978" algn="l" rtl="0" fontAlgn="base">
        <a:spcBef>
          <a:spcPct val="0"/>
        </a:spcBef>
        <a:spcAft>
          <a:spcPct val="0"/>
        </a:spcAft>
        <a:defRPr sz="4600">
          <a:solidFill>
            <a:schemeClr val="bg2"/>
          </a:solidFill>
          <a:latin typeface="Helvetica" charset="0"/>
          <a:ea typeface="ＭＳ Ｐゴシック" charset="0"/>
        </a:defRPr>
      </a:lvl9pPr>
    </p:titleStyle>
    <p:bodyStyle>
      <a:lvl1pPr marL="527619" indent="-527619" algn="l" rtl="0" eaLnBrk="0" fontAlgn="base" hangingPunct="0">
        <a:spcBef>
          <a:spcPct val="20000"/>
        </a:spcBef>
        <a:spcAft>
          <a:spcPct val="0"/>
        </a:spcAft>
        <a:buChar char="•"/>
        <a:defRPr sz="3100">
          <a:solidFill>
            <a:schemeClr val="tx1"/>
          </a:solidFill>
          <a:latin typeface="+mn-lt"/>
          <a:ea typeface="MS PGothic" panose="020B0600070205080204" pitchFamily="34" charset="-128"/>
          <a:cs typeface="MS PGothic" charset="0"/>
        </a:defRPr>
      </a:lvl1pPr>
      <a:lvl2pPr marL="1143176" indent="-439686" algn="l" rtl="0" eaLnBrk="0" fontAlgn="base" hangingPunct="0">
        <a:spcBef>
          <a:spcPct val="20000"/>
        </a:spcBef>
        <a:spcAft>
          <a:spcPct val="0"/>
        </a:spcAft>
        <a:buChar char="–"/>
        <a:defRPr>
          <a:solidFill>
            <a:srgbClr val="636363"/>
          </a:solidFill>
          <a:latin typeface="+mn-lt"/>
          <a:ea typeface="MS PGothic" panose="020B0600070205080204" pitchFamily="34" charset="-128"/>
          <a:cs typeface="MS PGothic" charset="0"/>
        </a:defRPr>
      </a:lvl2pPr>
      <a:lvl3pPr marL="1758737" indent="-351745" algn="l" rtl="0" eaLnBrk="0" fontAlgn="base" hangingPunct="0">
        <a:spcBef>
          <a:spcPct val="20000"/>
        </a:spcBef>
        <a:spcAft>
          <a:spcPct val="0"/>
        </a:spcAft>
        <a:buChar char="•"/>
        <a:defRPr sz="2600">
          <a:solidFill>
            <a:srgbClr val="636363"/>
          </a:solidFill>
          <a:latin typeface="+mn-lt"/>
          <a:ea typeface="MS PGothic" panose="020B0600070205080204" pitchFamily="34" charset="-128"/>
          <a:cs typeface="MS PGothic" charset="0"/>
        </a:defRPr>
      </a:lvl3pPr>
      <a:lvl4pPr marL="2462233" indent="-351745" algn="l" rtl="0" eaLnBrk="0" fontAlgn="base" hangingPunct="0">
        <a:spcBef>
          <a:spcPct val="20000"/>
        </a:spcBef>
        <a:spcAft>
          <a:spcPct val="0"/>
        </a:spcAft>
        <a:buChar char="–"/>
        <a:defRPr sz="2200">
          <a:solidFill>
            <a:srgbClr val="636363"/>
          </a:solidFill>
          <a:latin typeface="+mn-lt"/>
          <a:ea typeface="MS PGothic" panose="020B0600070205080204" pitchFamily="34" charset="-128"/>
          <a:cs typeface="MS PGothic" charset="0"/>
        </a:defRPr>
      </a:lvl4pPr>
      <a:lvl5pPr marL="3165720" indent="-351745" algn="l" rtl="0" eaLnBrk="0" fontAlgn="base" hangingPunct="0">
        <a:spcBef>
          <a:spcPct val="20000"/>
        </a:spcBef>
        <a:spcAft>
          <a:spcPct val="0"/>
        </a:spcAft>
        <a:buChar char="»"/>
        <a:defRPr sz="1800">
          <a:solidFill>
            <a:srgbClr val="636363"/>
          </a:solidFill>
          <a:latin typeface="+mn-lt"/>
          <a:ea typeface="MS PGothic" panose="020B0600070205080204" pitchFamily="34" charset="-128"/>
          <a:cs typeface="MS PGothic" charset="0"/>
        </a:defRPr>
      </a:lvl5pPr>
      <a:lvl6pPr marL="3869219" indent="-351745" algn="l" rtl="0" fontAlgn="base">
        <a:spcBef>
          <a:spcPct val="20000"/>
        </a:spcBef>
        <a:spcAft>
          <a:spcPct val="0"/>
        </a:spcAft>
        <a:buChar char="»"/>
        <a:defRPr sz="1800">
          <a:solidFill>
            <a:srgbClr val="636363"/>
          </a:solidFill>
          <a:latin typeface="+mn-lt"/>
          <a:ea typeface="+mn-ea"/>
        </a:defRPr>
      </a:lvl6pPr>
      <a:lvl7pPr marL="4572712" indent="-351745" algn="l" rtl="0" fontAlgn="base">
        <a:spcBef>
          <a:spcPct val="20000"/>
        </a:spcBef>
        <a:spcAft>
          <a:spcPct val="0"/>
        </a:spcAft>
        <a:buChar char="»"/>
        <a:defRPr sz="1800">
          <a:solidFill>
            <a:srgbClr val="636363"/>
          </a:solidFill>
          <a:latin typeface="+mn-lt"/>
          <a:ea typeface="+mn-ea"/>
        </a:defRPr>
      </a:lvl7pPr>
      <a:lvl8pPr marL="5276206" indent="-351745" algn="l" rtl="0" fontAlgn="base">
        <a:spcBef>
          <a:spcPct val="20000"/>
        </a:spcBef>
        <a:spcAft>
          <a:spcPct val="0"/>
        </a:spcAft>
        <a:buChar char="»"/>
        <a:defRPr sz="1800">
          <a:solidFill>
            <a:srgbClr val="636363"/>
          </a:solidFill>
          <a:latin typeface="+mn-lt"/>
          <a:ea typeface="+mn-ea"/>
        </a:defRPr>
      </a:lvl8pPr>
      <a:lvl9pPr marL="5979699" indent="-351745" algn="l" rtl="0" fontAlgn="base">
        <a:spcBef>
          <a:spcPct val="20000"/>
        </a:spcBef>
        <a:spcAft>
          <a:spcPct val="0"/>
        </a:spcAft>
        <a:buChar char="»"/>
        <a:defRPr sz="1800">
          <a:solidFill>
            <a:srgbClr val="636363"/>
          </a:solidFill>
          <a:latin typeface="+mn-lt"/>
          <a:ea typeface="+mn-ea"/>
        </a:defRPr>
      </a:lvl9pPr>
    </p:bodyStyle>
    <p:otherStyle>
      <a:defPPr>
        <a:defRPr lang="es-ES"/>
      </a:defPPr>
      <a:lvl1pPr marL="0" algn="l" defTabSz="703496" rtl="0" eaLnBrk="1" latinLnBrk="0" hangingPunct="1">
        <a:defRPr sz="2800" kern="1200">
          <a:solidFill>
            <a:schemeClr val="tx1"/>
          </a:solidFill>
          <a:latin typeface="+mn-lt"/>
          <a:ea typeface="+mn-ea"/>
          <a:cs typeface="+mn-cs"/>
        </a:defRPr>
      </a:lvl1pPr>
      <a:lvl2pPr marL="703496" algn="l" defTabSz="703496" rtl="0" eaLnBrk="1" latinLnBrk="0" hangingPunct="1">
        <a:defRPr sz="2800" kern="1200">
          <a:solidFill>
            <a:schemeClr val="tx1"/>
          </a:solidFill>
          <a:latin typeface="+mn-lt"/>
          <a:ea typeface="+mn-ea"/>
          <a:cs typeface="+mn-cs"/>
        </a:defRPr>
      </a:lvl2pPr>
      <a:lvl3pPr marL="1406990" algn="l" defTabSz="703496" rtl="0" eaLnBrk="1" latinLnBrk="0" hangingPunct="1">
        <a:defRPr sz="2800" kern="1200">
          <a:solidFill>
            <a:schemeClr val="tx1"/>
          </a:solidFill>
          <a:latin typeface="+mn-lt"/>
          <a:ea typeface="+mn-ea"/>
          <a:cs typeface="+mn-cs"/>
        </a:defRPr>
      </a:lvl3pPr>
      <a:lvl4pPr marL="2110482" algn="l" defTabSz="703496" rtl="0" eaLnBrk="1" latinLnBrk="0" hangingPunct="1">
        <a:defRPr sz="2800" kern="1200">
          <a:solidFill>
            <a:schemeClr val="tx1"/>
          </a:solidFill>
          <a:latin typeface="+mn-lt"/>
          <a:ea typeface="+mn-ea"/>
          <a:cs typeface="+mn-cs"/>
        </a:defRPr>
      </a:lvl4pPr>
      <a:lvl5pPr marL="2813978" algn="l" defTabSz="703496" rtl="0" eaLnBrk="1" latinLnBrk="0" hangingPunct="1">
        <a:defRPr sz="2800" kern="1200">
          <a:solidFill>
            <a:schemeClr val="tx1"/>
          </a:solidFill>
          <a:latin typeface="+mn-lt"/>
          <a:ea typeface="+mn-ea"/>
          <a:cs typeface="+mn-cs"/>
        </a:defRPr>
      </a:lvl5pPr>
      <a:lvl6pPr marL="3517475" algn="l" defTabSz="703496" rtl="0" eaLnBrk="1" latinLnBrk="0" hangingPunct="1">
        <a:defRPr sz="2800" kern="1200">
          <a:solidFill>
            <a:schemeClr val="tx1"/>
          </a:solidFill>
          <a:latin typeface="+mn-lt"/>
          <a:ea typeface="+mn-ea"/>
          <a:cs typeface="+mn-cs"/>
        </a:defRPr>
      </a:lvl6pPr>
      <a:lvl7pPr marL="4220963" algn="l" defTabSz="703496" rtl="0" eaLnBrk="1" latinLnBrk="0" hangingPunct="1">
        <a:defRPr sz="2800" kern="1200">
          <a:solidFill>
            <a:schemeClr val="tx1"/>
          </a:solidFill>
          <a:latin typeface="+mn-lt"/>
          <a:ea typeface="+mn-ea"/>
          <a:cs typeface="+mn-cs"/>
        </a:defRPr>
      </a:lvl7pPr>
      <a:lvl8pPr marL="4924456" algn="l" defTabSz="703496" rtl="0" eaLnBrk="1" latinLnBrk="0" hangingPunct="1">
        <a:defRPr sz="2800" kern="1200">
          <a:solidFill>
            <a:schemeClr val="tx1"/>
          </a:solidFill>
          <a:latin typeface="+mn-lt"/>
          <a:ea typeface="+mn-ea"/>
          <a:cs typeface="+mn-cs"/>
        </a:defRPr>
      </a:lvl8pPr>
      <a:lvl9pPr marL="5627956" algn="l" defTabSz="703496"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706" name="Marcador de título 1"/>
          <p:cNvSpPr>
            <a:spLocks noGrp="1"/>
          </p:cNvSpPr>
          <p:nvPr>
            <p:ph type="title"/>
          </p:nvPr>
        </p:nvSpPr>
        <p:spPr bwMode="auto">
          <a:xfrm>
            <a:off x="704136" y="422957"/>
            <a:ext cx="12674442" cy="1760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0712" tIns="70353" rIns="140712" bIns="70353" numCol="1" anchor="ctr" anchorCtr="0" compatLnSpc="1">
            <a:prstTxWarp prst="textNoShape">
              <a:avLst/>
            </a:prstTxWarp>
          </a:bodyPr>
          <a:lstStyle/>
          <a:p>
            <a:pPr lvl="0"/>
            <a:r>
              <a:rPr lang="es-ES_tradnl"/>
              <a:t>Clic para editar título</a:t>
            </a:r>
            <a:endParaRPr lang="es-ES"/>
          </a:p>
        </p:txBody>
      </p:sp>
      <p:sp>
        <p:nvSpPr>
          <p:cNvPr id="72707" name="Marcador de texto 2"/>
          <p:cNvSpPr>
            <a:spLocks noGrp="1"/>
          </p:cNvSpPr>
          <p:nvPr>
            <p:ph type="body" idx="1"/>
          </p:nvPr>
        </p:nvSpPr>
        <p:spPr bwMode="auto">
          <a:xfrm>
            <a:off x="704136" y="2464395"/>
            <a:ext cx="12674442" cy="6970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0712" tIns="70353" rIns="140712" bIns="70353"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704136" y="9789092"/>
            <a:ext cx="3285965" cy="562309"/>
          </a:xfrm>
          <a:prstGeom prst="rect">
            <a:avLst/>
          </a:prstGeom>
        </p:spPr>
        <p:txBody>
          <a:bodyPr vert="horz" lIns="140712" tIns="70353" rIns="140712" bIns="70353" rtlCol="0" anchor="ctr"/>
          <a:lstStyle>
            <a:lvl1pPr algn="l" defTabSz="703550" fontAlgn="auto">
              <a:spcBef>
                <a:spcPts val="0"/>
              </a:spcBef>
              <a:spcAft>
                <a:spcPts val="0"/>
              </a:spcAft>
              <a:defRPr sz="1800">
                <a:solidFill>
                  <a:prstClr val="black">
                    <a:tint val="75000"/>
                  </a:prstClr>
                </a:solidFill>
                <a:latin typeface="Calibri"/>
                <a:ea typeface="+mn-ea"/>
                <a:cs typeface="+mn-cs"/>
              </a:defRPr>
            </a:lvl1pPr>
          </a:lstStyle>
          <a:p>
            <a:pPr>
              <a:defRPr/>
            </a:pPr>
            <a:fld id="{F5328F85-625F-804E-9DC5-F40063AFAC95}" type="datetimeFigureOut">
              <a:rPr lang="es-ES"/>
              <a:pPr>
                <a:defRPr/>
              </a:pPr>
              <a:t>25/10/2018</a:t>
            </a:fld>
            <a:endParaRPr lang="es-ES"/>
          </a:p>
        </p:txBody>
      </p:sp>
      <p:sp>
        <p:nvSpPr>
          <p:cNvPr id="5" name="Marcador de pie de página 4"/>
          <p:cNvSpPr>
            <a:spLocks noGrp="1"/>
          </p:cNvSpPr>
          <p:nvPr>
            <p:ph type="ftr" sz="quarter" idx="3"/>
          </p:nvPr>
        </p:nvSpPr>
        <p:spPr>
          <a:xfrm>
            <a:off x="4811599" y="9789092"/>
            <a:ext cx="4459525" cy="562309"/>
          </a:xfrm>
          <a:prstGeom prst="rect">
            <a:avLst/>
          </a:prstGeom>
        </p:spPr>
        <p:txBody>
          <a:bodyPr vert="horz" lIns="140712" tIns="70353" rIns="140712" bIns="70353" rtlCol="0" anchor="ctr"/>
          <a:lstStyle>
            <a:lvl1pPr algn="ctr" defTabSz="703550" fontAlgn="auto">
              <a:spcBef>
                <a:spcPts val="0"/>
              </a:spcBef>
              <a:spcAft>
                <a:spcPts val="0"/>
              </a:spcAft>
              <a:defRPr sz="1800">
                <a:solidFill>
                  <a:prstClr val="black">
                    <a:tint val="75000"/>
                  </a:prstClr>
                </a:solidFill>
                <a:latin typeface="Calibri"/>
                <a:ea typeface="+mn-ea"/>
                <a:cs typeface="+mn-cs"/>
              </a:defRPr>
            </a:lvl1pPr>
          </a:lstStyle>
          <a:p>
            <a:pPr>
              <a:defRPr/>
            </a:pPr>
            <a:endParaRPr lang="es-ES"/>
          </a:p>
        </p:txBody>
      </p:sp>
      <p:sp>
        <p:nvSpPr>
          <p:cNvPr id="6" name="Marcador de número de diapositiva 5"/>
          <p:cNvSpPr>
            <a:spLocks noGrp="1"/>
          </p:cNvSpPr>
          <p:nvPr>
            <p:ph type="sldNum" sz="quarter" idx="4"/>
          </p:nvPr>
        </p:nvSpPr>
        <p:spPr>
          <a:xfrm>
            <a:off x="10092612" y="9789092"/>
            <a:ext cx="3285965" cy="562309"/>
          </a:xfrm>
          <a:prstGeom prst="rect">
            <a:avLst/>
          </a:prstGeom>
        </p:spPr>
        <p:txBody>
          <a:bodyPr vert="horz" lIns="140712" tIns="70353" rIns="140712" bIns="70353" rtlCol="0" anchor="ctr"/>
          <a:lstStyle>
            <a:lvl1pPr algn="r" defTabSz="703550" fontAlgn="auto">
              <a:spcBef>
                <a:spcPts val="0"/>
              </a:spcBef>
              <a:spcAft>
                <a:spcPts val="0"/>
              </a:spcAft>
              <a:defRPr sz="1800">
                <a:solidFill>
                  <a:prstClr val="black">
                    <a:tint val="75000"/>
                  </a:prstClr>
                </a:solidFill>
                <a:latin typeface="Calibri"/>
                <a:ea typeface="+mn-ea"/>
                <a:cs typeface="+mn-cs"/>
              </a:defRPr>
            </a:lvl1pPr>
          </a:lstStyle>
          <a:p>
            <a:pPr>
              <a:defRPr/>
            </a:pPr>
            <a:fld id="{072FA871-A42E-CF4C-937D-D781CBBCFC0F}" type="slidenum">
              <a:rPr lang="es-ES"/>
              <a:pPr>
                <a:defRPr/>
              </a:pPr>
              <a:t>‹Nº›</a:t>
            </a:fld>
            <a:endParaRPr lang="es-ES"/>
          </a:p>
        </p:txBody>
      </p:sp>
    </p:spTree>
    <p:extLst>
      <p:ext uri="{BB962C8B-B14F-4D97-AF65-F5344CB8AC3E}">
        <p14:creationId xmlns:p14="http://schemas.microsoft.com/office/powerpoint/2010/main" val="391134461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703550" rtl="0" eaLnBrk="0" fontAlgn="base" hangingPunct="0">
        <a:spcBef>
          <a:spcPct val="0"/>
        </a:spcBef>
        <a:spcAft>
          <a:spcPct val="0"/>
        </a:spcAft>
        <a:defRPr sz="6800" kern="1200">
          <a:solidFill>
            <a:schemeClr val="tx1"/>
          </a:solidFill>
          <a:latin typeface="+mj-lt"/>
          <a:ea typeface="ＭＳ Ｐゴシック" charset="0"/>
          <a:cs typeface="ＭＳ Ｐゴシック" charset="0"/>
        </a:defRPr>
      </a:lvl1pPr>
      <a:lvl2pPr algn="ctr" defTabSz="703550" rtl="0" eaLnBrk="0" fontAlgn="base" hangingPunct="0">
        <a:spcBef>
          <a:spcPct val="0"/>
        </a:spcBef>
        <a:spcAft>
          <a:spcPct val="0"/>
        </a:spcAft>
        <a:defRPr sz="6800">
          <a:solidFill>
            <a:schemeClr val="tx1"/>
          </a:solidFill>
          <a:latin typeface="Calibri" charset="0"/>
          <a:ea typeface="ＭＳ Ｐゴシック" charset="0"/>
          <a:cs typeface="ＭＳ Ｐゴシック" charset="0"/>
        </a:defRPr>
      </a:lvl2pPr>
      <a:lvl3pPr algn="ctr" defTabSz="703550" rtl="0" eaLnBrk="0" fontAlgn="base" hangingPunct="0">
        <a:spcBef>
          <a:spcPct val="0"/>
        </a:spcBef>
        <a:spcAft>
          <a:spcPct val="0"/>
        </a:spcAft>
        <a:defRPr sz="6800">
          <a:solidFill>
            <a:schemeClr val="tx1"/>
          </a:solidFill>
          <a:latin typeface="Calibri" charset="0"/>
          <a:ea typeface="ＭＳ Ｐゴシック" charset="0"/>
          <a:cs typeface="ＭＳ Ｐゴシック" charset="0"/>
        </a:defRPr>
      </a:lvl3pPr>
      <a:lvl4pPr algn="ctr" defTabSz="703550" rtl="0" eaLnBrk="0" fontAlgn="base" hangingPunct="0">
        <a:spcBef>
          <a:spcPct val="0"/>
        </a:spcBef>
        <a:spcAft>
          <a:spcPct val="0"/>
        </a:spcAft>
        <a:defRPr sz="6800">
          <a:solidFill>
            <a:schemeClr val="tx1"/>
          </a:solidFill>
          <a:latin typeface="Calibri" charset="0"/>
          <a:ea typeface="ＭＳ Ｐゴシック" charset="0"/>
          <a:cs typeface="ＭＳ Ｐゴシック" charset="0"/>
        </a:defRPr>
      </a:lvl4pPr>
      <a:lvl5pPr algn="ctr" defTabSz="703550" rtl="0" eaLnBrk="0" fontAlgn="base" hangingPunct="0">
        <a:spcBef>
          <a:spcPct val="0"/>
        </a:spcBef>
        <a:spcAft>
          <a:spcPct val="0"/>
        </a:spcAft>
        <a:defRPr sz="6800">
          <a:solidFill>
            <a:schemeClr val="tx1"/>
          </a:solidFill>
          <a:latin typeface="Calibri" charset="0"/>
          <a:ea typeface="ＭＳ Ｐゴシック" charset="0"/>
          <a:cs typeface="ＭＳ Ｐゴシック" charset="0"/>
        </a:defRPr>
      </a:lvl5pPr>
      <a:lvl6pPr marL="703550" algn="ctr" defTabSz="703550" rtl="0" fontAlgn="base">
        <a:spcBef>
          <a:spcPct val="0"/>
        </a:spcBef>
        <a:spcAft>
          <a:spcPct val="0"/>
        </a:spcAft>
        <a:defRPr sz="6800">
          <a:solidFill>
            <a:schemeClr val="tx1"/>
          </a:solidFill>
          <a:latin typeface="Calibri" charset="0"/>
          <a:ea typeface="ＭＳ Ｐゴシック" charset="0"/>
          <a:cs typeface="ＭＳ Ｐゴシック" charset="0"/>
        </a:defRPr>
      </a:lvl6pPr>
      <a:lvl7pPr marL="1407098" algn="ctr" defTabSz="703550" rtl="0" fontAlgn="base">
        <a:spcBef>
          <a:spcPct val="0"/>
        </a:spcBef>
        <a:spcAft>
          <a:spcPct val="0"/>
        </a:spcAft>
        <a:defRPr sz="6800">
          <a:solidFill>
            <a:schemeClr val="tx1"/>
          </a:solidFill>
          <a:latin typeface="Calibri" charset="0"/>
          <a:ea typeface="ＭＳ Ｐゴシック" charset="0"/>
          <a:cs typeface="ＭＳ Ｐゴシック" charset="0"/>
        </a:defRPr>
      </a:lvl7pPr>
      <a:lvl8pPr marL="2110647" algn="ctr" defTabSz="703550" rtl="0" fontAlgn="base">
        <a:spcBef>
          <a:spcPct val="0"/>
        </a:spcBef>
        <a:spcAft>
          <a:spcPct val="0"/>
        </a:spcAft>
        <a:defRPr sz="6800">
          <a:solidFill>
            <a:schemeClr val="tx1"/>
          </a:solidFill>
          <a:latin typeface="Calibri" charset="0"/>
          <a:ea typeface="ＭＳ Ｐゴシック" charset="0"/>
          <a:cs typeface="ＭＳ Ｐゴシック" charset="0"/>
        </a:defRPr>
      </a:lvl8pPr>
      <a:lvl9pPr marL="2814198" algn="ctr" defTabSz="703550" rtl="0" fontAlgn="base">
        <a:spcBef>
          <a:spcPct val="0"/>
        </a:spcBef>
        <a:spcAft>
          <a:spcPct val="0"/>
        </a:spcAft>
        <a:defRPr sz="6800">
          <a:solidFill>
            <a:schemeClr val="tx1"/>
          </a:solidFill>
          <a:latin typeface="Calibri" charset="0"/>
          <a:ea typeface="ＭＳ Ｐゴシック" charset="0"/>
          <a:cs typeface="ＭＳ Ｐゴシック" charset="0"/>
        </a:defRPr>
      </a:lvl9pPr>
    </p:titleStyle>
    <p:bodyStyle>
      <a:lvl1pPr marL="527660" indent="-527660" algn="l" defTabSz="703550" rtl="0" eaLnBrk="0" fontAlgn="base" hangingPunct="0">
        <a:spcBef>
          <a:spcPct val="20000"/>
        </a:spcBef>
        <a:spcAft>
          <a:spcPct val="0"/>
        </a:spcAft>
        <a:buFont typeface="Arial" charset="0"/>
        <a:buChar char="•"/>
        <a:defRPr sz="4900" kern="1200">
          <a:solidFill>
            <a:schemeClr val="tx1"/>
          </a:solidFill>
          <a:latin typeface="+mn-lt"/>
          <a:ea typeface="ＭＳ Ｐゴシック" charset="0"/>
          <a:cs typeface="ＭＳ Ｐゴシック" charset="0"/>
        </a:defRPr>
      </a:lvl1pPr>
      <a:lvl2pPr marL="1143266" indent="-439719" algn="l" defTabSz="703550" rtl="0" eaLnBrk="0" fontAlgn="base" hangingPunct="0">
        <a:spcBef>
          <a:spcPct val="20000"/>
        </a:spcBef>
        <a:spcAft>
          <a:spcPct val="0"/>
        </a:spcAft>
        <a:buFont typeface="Arial" charset="0"/>
        <a:buChar char="–"/>
        <a:defRPr sz="4300" kern="1200">
          <a:solidFill>
            <a:schemeClr val="tx1"/>
          </a:solidFill>
          <a:latin typeface="+mn-lt"/>
          <a:ea typeface="ＭＳ Ｐゴシック" charset="0"/>
          <a:cs typeface="+mn-cs"/>
        </a:defRPr>
      </a:lvl2pPr>
      <a:lvl3pPr marL="1758876" indent="-351772" algn="l" defTabSz="703550" rtl="0" eaLnBrk="0" fontAlgn="base" hangingPunct="0">
        <a:spcBef>
          <a:spcPct val="20000"/>
        </a:spcBef>
        <a:spcAft>
          <a:spcPct val="0"/>
        </a:spcAft>
        <a:buFont typeface="Arial" charset="0"/>
        <a:buChar char="•"/>
        <a:defRPr sz="3600" kern="1200">
          <a:solidFill>
            <a:schemeClr val="tx1"/>
          </a:solidFill>
          <a:latin typeface="+mn-lt"/>
          <a:ea typeface="ＭＳ Ｐゴシック" charset="0"/>
          <a:cs typeface="+mn-cs"/>
        </a:defRPr>
      </a:lvl3pPr>
      <a:lvl4pPr marL="2462423" indent="-351772" algn="l" defTabSz="703550" rtl="0" eaLnBrk="0" fontAlgn="base" hangingPunct="0">
        <a:spcBef>
          <a:spcPct val="20000"/>
        </a:spcBef>
        <a:spcAft>
          <a:spcPct val="0"/>
        </a:spcAft>
        <a:buFont typeface="Arial" charset="0"/>
        <a:buChar char="–"/>
        <a:defRPr sz="3100" kern="1200">
          <a:solidFill>
            <a:schemeClr val="tx1"/>
          </a:solidFill>
          <a:latin typeface="+mn-lt"/>
          <a:ea typeface="ＭＳ Ｐゴシック" charset="0"/>
          <a:cs typeface="+mn-cs"/>
        </a:defRPr>
      </a:lvl4pPr>
      <a:lvl5pPr marL="3165967" indent="-351772" algn="l" defTabSz="703550" rtl="0" eaLnBrk="0" fontAlgn="base" hangingPunct="0">
        <a:spcBef>
          <a:spcPct val="20000"/>
        </a:spcBef>
        <a:spcAft>
          <a:spcPct val="0"/>
        </a:spcAft>
        <a:buFont typeface="Arial" charset="0"/>
        <a:buChar char="»"/>
        <a:defRPr sz="3100" kern="1200">
          <a:solidFill>
            <a:schemeClr val="tx1"/>
          </a:solidFill>
          <a:latin typeface="+mn-lt"/>
          <a:ea typeface="ＭＳ Ｐゴシック" charset="0"/>
          <a:cs typeface="+mn-cs"/>
        </a:defRPr>
      </a:lvl5pPr>
      <a:lvl6pPr marL="3869519" indent="-351772" algn="l" defTabSz="703550" rtl="0" eaLnBrk="1" latinLnBrk="0" hangingPunct="1">
        <a:spcBef>
          <a:spcPct val="20000"/>
        </a:spcBef>
        <a:buFont typeface="Arial"/>
        <a:buChar char="•"/>
        <a:defRPr sz="3100" kern="1200">
          <a:solidFill>
            <a:schemeClr val="tx1"/>
          </a:solidFill>
          <a:latin typeface="+mn-lt"/>
          <a:ea typeface="+mn-ea"/>
          <a:cs typeface="+mn-cs"/>
        </a:defRPr>
      </a:lvl6pPr>
      <a:lvl7pPr marL="4573067" indent="-351772" algn="l" defTabSz="703550" rtl="0" eaLnBrk="1" latinLnBrk="0" hangingPunct="1">
        <a:spcBef>
          <a:spcPct val="20000"/>
        </a:spcBef>
        <a:buFont typeface="Arial"/>
        <a:buChar char="•"/>
        <a:defRPr sz="3100" kern="1200">
          <a:solidFill>
            <a:schemeClr val="tx1"/>
          </a:solidFill>
          <a:latin typeface="+mn-lt"/>
          <a:ea typeface="+mn-ea"/>
          <a:cs typeface="+mn-cs"/>
        </a:defRPr>
      </a:lvl7pPr>
      <a:lvl8pPr marL="5276618" indent="-351772" algn="l" defTabSz="703550" rtl="0" eaLnBrk="1" latinLnBrk="0" hangingPunct="1">
        <a:spcBef>
          <a:spcPct val="20000"/>
        </a:spcBef>
        <a:buFont typeface="Arial"/>
        <a:buChar char="•"/>
        <a:defRPr sz="3100" kern="1200">
          <a:solidFill>
            <a:schemeClr val="tx1"/>
          </a:solidFill>
          <a:latin typeface="+mn-lt"/>
          <a:ea typeface="+mn-ea"/>
          <a:cs typeface="+mn-cs"/>
        </a:defRPr>
      </a:lvl8pPr>
      <a:lvl9pPr marL="5980167" indent="-351772" algn="l" defTabSz="703550" rtl="0" eaLnBrk="1" latinLnBrk="0" hangingPunct="1">
        <a:spcBef>
          <a:spcPct val="20000"/>
        </a:spcBef>
        <a:buFont typeface="Arial"/>
        <a:buChar char="•"/>
        <a:defRPr sz="3100" kern="1200">
          <a:solidFill>
            <a:schemeClr val="tx1"/>
          </a:solidFill>
          <a:latin typeface="+mn-lt"/>
          <a:ea typeface="+mn-ea"/>
          <a:cs typeface="+mn-cs"/>
        </a:defRPr>
      </a:lvl9pPr>
    </p:bodyStyle>
    <p:otherStyle>
      <a:defPPr>
        <a:defRPr lang="es-ES"/>
      </a:defPPr>
      <a:lvl1pPr marL="0" algn="l" defTabSz="703550" rtl="0" eaLnBrk="1" latinLnBrk="0" hangingPunct="1">
        <a:defRPr sz="2800" kern="1200">
          <a:solidFill>
            <a:schemeClr val="tx1"/>
          </a:solidFill>
          <a:latin typeface="+mn-lt"/>
          <a:ea typeface="+mn-ea"/>
          <a:cs typeface="+mn-cs"/>
        </a:defRPr>
      </a:lvl1pPr>
      <a:lvl2pPr marL="703550" algn="l" defTabSz="703550" rtl="0" eaLnBrk="1" latinLnBrk="0" hangingPunct="1">
        <a:defRPr sz="2800" kern="1200">
          <a:solidFill>
            <a:schemeClr val="tx1"/>
          </a:solidFill>
          <a:latin typeface="+mn-lt"/>
          <a:ea typeface="+mn-ea"/>
          <a:cs typeface="+mn-cs"/>
        </a:defRPr>
      </a:lvl2pPr>
      <a:lvl3pPr marL="1407098" algn="l" defTabSz="703550" rtl="0" eaLnBrk="1" latinLnBrk="0" hangingPunct="1">
        <a:defRPr sz="2800" kern="1200">
          <a:solidFill>
            <a:schemeClr val="tx1"/>
          </a:solidFill>
          <a:latin typeface="+mn-lt"/>
          <a:ea typeface="+mn-ea"/>
          <a:cs typeface="+mn-cs"/>
        </a:defRPr>
      </a:lvl3pPr>
      <a:lvl4pPr marL="2110647" algn="l" defTabSz="703550" rtl="0" eaLnBrk="1" latinLnBrk="0" hangingPunct="1">
        <a:defRPr sz="2800" kern="1200">
          <a:solidFill>
            <a:schemeClr val="tx1"/>
          </a:solidFill>
          <a:latin typeface="+mn-lt"/>
          <a:ea typeface="+mn-ea"/>
          <a:cs typeface="+mn-cs"/>
        </a:defRPr>
      </a:lvl4pPr>
      <a:lvl5pPr marL="2814198" algn="l" defTabSz="703550" rtl="0" eaLnBrk="1" latinLnBrk="0" hangingPunct="1">
        <a:defRPr sz="2800" kern="1200">
          <a:solidFill>
            <a:schemeClr val="tx1"/>
          </a:solidFill>
          <a:latin typeface="+mn-lt"/>
          <a:ea typeface="+mn-ea"/>
          <a:cs typeface="+mn-cs"/>
        </a:defRPr>
      </a:lvl5pPr>
      <a:lvl6pPr marL="3517749" algn="l" defTabSz="703550" rtl="0" eaLnBrk="1" latinLnBrk="0" hangingPunct="1">
        <a:defRPr sz="2800" kern="1200">
          <a:solidFill>
            <a:schemeClr val="tx1"/>
          </a:solidFill>
          <a:latin typeface="+mn-lt"/>
          <a:ea typeface="+mn-ea"/>
          <a:cs typeface="+mn-cs"/>
        </a:defRPr>
      </a:lvl6pPr>
      <a:lvl7pPr marL="4221292" algn="l" defTabSz="703550" rtl="0" eaLnBrk="1" latinLnBrk="0" hangingPunct="1">
        <a:defRPr sz="2800" kern="1200">
          <a:solidFill>
            <a:schemeClr val="tx1"/>
          </a:solidFill>
          <a:latin typeface="+mn-lt"/>
          <a:ea typeface="+mn-ea"/>
          <a:cs typeface="+mn-cs"/>
        </a:defRPr>
      </a:lvl7pPr>
      <a:lvl8pPr marL="4924841" algn="l" defTabSz="703550" rtl="0" eaLnBrk="1" latinLnBrk="0" hangingPunct="1">
        <a:defRPr sz="2800" kern="1200">
          <a:solidFill>
            <a:schemeClr val="tx1"/>
          </a:solidFill>
          <a:latin typeface="+mn-lt"/>
          <a:ea typeface="+mn-ea"/>
          <a:cs typeface="+mn-cs"/>
        </a:defRPr>
      </a:lvl8pPr>
      <a:lvl9pPr marL="5628394" algn="l" defTabSz="70355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226" name="Marcador de título 1"/>
          <p:cNvSpPr>
            <a:spLocks noGrp="1"/>
          </p:cNvSpPr>
          <p:nvPr>
            <p:ph type="title"/>
          </p:nvPr>
        </p:nvSpPr>
        <p:spPr bwMode="auto">
          <a:xfrm>
            <a:off x="968186" y="562310"/>
            <a:ext cx="12146341" cy="2041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0732" tIns="70365" rIns="140732" bIns="70365" numCol="1" anchor="ctr" anchorCtr="0" compatLnSpc="1">
            <a:prstTxWarp prst="textNoShape">
              <a:avLst/>
            </a:prstTxWarp>
          </a:bodyPr>
          <a:lstStyle/>
          <a:p>
            <a:pPr lvl="0"/>
            <a:r>
              <a:rPr lang="es-ES"/>
              <a:t>Haga clic para modificar el estilo de título del patrón</a:t>
            </a:r>
            <a:endParaRPr lang="es-AR"/>
          </a:p>
        </p:txBody>
      </p:sp>
      <p:sp>
        <p:nvSpPr>
          <p:cNvPr id="52227" name="Marcador de texto 2"/>
          <p:cNvSpPr>
            <a:spLocks noGrp="1"/>
          </p:cNvSpPr>
          <p:nvPr>
            <p:ph type="body" idx="1"/>
          </p:nvPr>
        </p:nvSpPr>
        <p:spPr bwMode="auto">
          <a:xfrm>
            <a:off x="968186" y="2811547"/>
            <a:ext cx="12146341" cy="6701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0732" tIns="70365" rIns="140732" bIns="70365"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968187" y="9789088"/>
            <a:ext cx="3168610" cy="562309"/>
          </a:xfrm>
          <a:prstGeom prst="rect">
            <a:avLst/>
          </a:prstGeom>
        </p:spPr>
        <p:txBody>
          <a:bodyPr vert="horz" lIns="140732" tIns="70365" rIns="140732" bIns="70365" rtlCol="0" anchor="ctr"/>
          <a:lstStyle>
            <a:lvl1pPr algn="l" fontAlgn="auto">
              <a:spcBef>
                <a:spcPts val="0"/>
              </a:spcBef>
              <a:spcAft>
                <a:spcPts val="0"/>
              </a:spcAft>
              <a:defRPr sz="1800">
                <a:solidFill>
                  <a:prstClr val="black">
                    <a:tint val="75000"/>
                  </a:prstClr>
                </a:solidFill>
                <a:latin typeface="Calibri"/>
                <a:ea typeface="+mn-ea"/>
                <a:cs typeface="+mn-cs"/>
              </a:defRPr>
            </a:lvl1pPr>
          </a:lstStyle>
          <a:p>
            <a:pPr defTabSz="1407317">
              <a:defRPr/>
            </a:pPr>
            <a:fld id="{6897D9C6-44FB-1E43-A0EA-FF81C874098B}" type="datetimeFigureOut">
              <a:rPr lang="es-AR" smtClean="0"/>
              <a:pPr defTabSz="1407317">
                <a:defRPr/>
              </a:pPr>
              <a:t>25/10/2018</a:t>
            </a:fld>
            <a:endParaRPr lang="es-AR"/>
          </a:p>
        </p:txBody>
      </p:sp>
      <p:sp>
        <p:nvSpPr>
          <p:cNvPr id="5" name="Marcador de pie de página 4"/>
          <p:cNvSpPr>
            <a:spLocks noGrp="1"/>
          </p:cNvSpPr>
          <p:nvPr>
            <p:ph type="ftr" sz="quarter" idx="3"/>
          </p:nvPr>
        </p:nvSpPr>
        <p:spPr>
          <a:xfrm>
            <a:off x="4664901" y="9789088"/>
            <a:ext cx="4752916" cy="562309"/>
          </a:xfrm>
          <a:prstGeom prst="rect">
            <a:avLst/>
          </a:prstGeom>
        </p:spPr>
        <p:txBody>
          <a:bodyPr vert="horz" lIns="140732" tIns="70365" rIns="140732" bIns="70365" rtlCol="0" anchor="ctr"/>
          <a:lstStyle>
            <a:lvl1pPr algn="ctr" fontAlgn="auto">
              <a:spcBef>
                <a:spcPts val="0"/>
              </a:spcBef>
              <a:spcAft>
                <a:spcPts val="0"/>
              </a:spcAft>
              <a:defRPr sz="1800">
                <a:solidFill>
                  <a:prstClr val="black">
                    <a:tint val="75000"/>
                  </a:prstClr>
                </a:solidFill>
                <a:latin typeface="Calibri"/>
                <a:ea typeface="+mn-ea"/>
                <a:cs typeface="+mn-cs"/>
              </a:defRPr>
            </a:lvl1pPr>
          </a:lstStyle>
          <a:p>
            <a:pPr defTabSz="1407317">
              <a:defRPr/>
            </a:pPr>
            <a:endParaRPr lang="es-AR"/>
          </a:p>
        </p:txBody>
      </p:sp>
      <p:sp>
        <p:nvSpPr>
          <p:cNvPr id="6" name="Marcador de número de diapositiva 5"/>
          <p:cNvSpPr>
            <a:spLocks noGrp="1"/>
          </p:cNvSpPr>
          <p:nvPr>
            <p:ph type="sldNum" sz="quarter" idx="4"/>
          </p:nvPr>
        </p:nvSpPr>
        <p:spPr>
          <a:xfrm>
            <a:off x="9945917" y="9789088"/>
            <a:ext cx="3168610" cy="562309"/>
          </a:xfrm>
          <a:prstGeom prst="rect">
            <a:avLst/>
          </a:prstGeom>
        </p:spPr>
        <p:txBody>
          <a:bodyPr vert="horz" lIns="140732" tIns="70365" rIns="140732" bIns="70365" rtlCol="0" anchor="ctr"/>
          <a:lstStyle>
            <a:lvl1pPr algn="r" fontAlgn="auto">
              <a:spcBef>
                <a:spcPts val="0"/>
              </a:spcBef>
              <a:spcAft>
                <a:spcPts val="0"/>
              </a:spcAft>
              <a:defRPr sz="1800">
                <a:solidFill>
                  <a:prstClr val="black">
                    <a:tint val="75000"/>
                  </a:prstClr>
                </a:solidFill>
                <a:latin typeface="Calibri"/>
                <a:ea typeface="+mn-ea"/>
                <a:cs typeface="+mn-cs"/>
              </a:defRPr>
            </a:lvl1pPr>
          </a:lstStyle>
          <a:p>
            <a:pPr defTabSz="1407317">
              <a:defRPr/>
            </a:pPr>
            <a:fld id="{5561F2D9-B4BF-7F46-9C83-784EFF3C9F9D}" type="slidenum">
              <a:rPr lang="es-AR" smtClean="0"/>
              <a:pPr defTabSz="1407317">
                <a:defRPr/>
              </a:pPr>
              <a:t>‹Nº›</a:t>
            </a:fld>
            <a:endParaRPr lang="es-AR"/>
          </a:p>
        </p:txBody>
      </p:sp>
    </p:spTree>
    <p:extLst>
      <p:ext uri="{BB962C8B-B14F-4D97-AF65-F5344CB8AC3E}">
        <p14:creationId xmlns:p14="http://schemas.microsoft.com/office/powerpoint/2010/main" val="1259853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l" rtl="0" eaLnBrk="0" fontAlgn="base" hangingPunct="0">
        <a:lnSpc>
          <a:spcPct val="90000"/>
        </a:lnSpc>
        <a:spcBef>
          <a:spcPct val="0"/>
        </a:spcBef>
        <a:spcAft>
          <a:spcPct val="0"/>
        </a:spcAft>
        <a:defRPr sz="6800"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6800">
          <a:solidFill>
            <a:schemeClr val="tx1"/>
          </a:solidFill>
          <a:latin typeface="Calibri Light" charset="0"/>
          <a:ea typeface="ＭＳ Ｐゴシック" charset="0"/>
          <a:cs typeface="ＭＳ Ｐゴシック" charset="0"/>
        </a:defRPr>
      </a:lvl2pPr>
      <a:lvl3pPr algn="l" rtl="0" eaLnBrk="0" fontAlgn="base" hangingPunct="0">
        <a:lnSpc>
          <a:spcPct val="90000"/>
        </a:lnSpc>
        <a:spcBef>
          <a:spcPct val="0"/>
        </a:spcBef>
        <a:spcAft>
          <a:spcPct val="0"/>
        </a:spcAft>
        <a:defRPr sz="6800">
          <a:solidFill>
            <a:schemeClr val="tx1"/>
          </a:solidFill>
          <a:latin typeface="Calibri Light" charset="0"/>
          <a:ea typeface="ＭＳ Ｐゴシック" charset="0"/>
          <a:cs typeface="ＭＳ Ｐゴシック" charset="0"/>
        </a:defRPr>
      </a:lvl3pPr>
      <a:lvl4pPr algn="l" rtl="0" eaLnBrk="0" fontAlgn="base" hangingPunct="0">
        <a:lnSpc>
          <a:spcPct val="90000"/>
        </a:lnSpc>
        <a:spcBef>
          <a:spcPct val="0"/>
        </a:spcBef>
        <a:spcAft>
          <a:spcPct val="0"/>
        </a:spcAft>
        <a:defRPr sz="6800">
          <a:solidFill>
            <a:schemeClr val="tx1"/>
          </a:solidFill>
          <a:latin typeface="Calibri Light" charset="0"/>
          <a:ea typeface="ＭＳ Ｐゴシック" charset="0"/>
          <a:cs typeface="ＭＳ Ｐゴシック" charset="0"/>
        </a:defRPr>
      </a:lvl4pPr>
      <a:lvl5pPr algn="l" rtl="0" eaLnBrk="0" fontAlgn="base" hangingPunct="0">
        <a:lnSpc>
          <a:spcPct val="90000"/>
        </a:lnSpc>
        <a:spcBef>
          <a:spcPct val="0"/>
        </a:spcBef>
        <a:spcAft>
          <a:spcPct val="0"/>
        </a:spcAft>
        <a:defRPr sz="6800">
          <a:solidFill>
            <a:schemeClr val="tx1"/>
          </a:solidFill>
          <a:latin typeface="Calibri Light" charset="0"/>
          <a:ea typeface="ＭＳ Ｐゴシック" charset="0"/>
          <a:cs typeface="ＭＳ Ｐゴシック" charset="0"/>
        </a:defRPr>
      </a:lvl5pPr>
      <a:lvl6pPr marL="703662" algn="l" rtl="0" fontAlgn="base">
        <a:lnSpc>
          <a:spcPct val="90000"/>
        </a:lnSpc>
        <a:spcBef>
          <a:spcPct val="0"/>
        </a:spcBef>
        <a:spcAft>
          <a:spcPct val="0"/>
        </a:spcAft>
        <a:defRPr sz="6800">
          <a:solidFill>
            <a:schemeClr val="tx1"/>
          </a:solidFill>
          <a:latin typeface="Calibri Light" charset="0"/>
          <a:ea typeface="ＭＳ Ｐゴシック" charset="0"/>
          <a:cs typeface="ＭＳ Ｐゴシック" charset="0"/>
        </a:defRPr>
      </a:lvl6pPr>
      <a:lvl7pPr marL="1407317" algn="l" rtl="0" fontAlgn="base">
        <a:lnSpc>
          <a:spcPct val="90000"/>
        </a:lnSpc>
        <a:spcBef>
          <a:spcPct val="0"/>
        </a:spcBef>
        <a:spcAft>
          <a:spcPct val="0"/>
        </a:spcAft>
        <a:defRPr sz="6800">
          <a:solidFill>
            <a:schemeClr val="tx1"/>
          </a:solidFill>
          <a:latin typeface="Calibri Light" charset="0"/>
          <a:ea typeface="ＭＳ Ｐゴシック" charset="0"/>
          <a:cs typeface="ＭＳ Ｐゴシック" charset="0"/>
        </a:defRPr>
      </a:lvl7pPr>
      <a:lvl8pPr marL="2110976" algn="l" rtl="0" fontAlgn="base">
        <a:lnSpc>
          <a:spcPct val="90000"/>
        </a:lnSpc>
        <a:spcBef>
          <a:spcPct val="0"/>
        </a:spcBef>
        <a:spcAft>
          <a:spcPct val="0"/>
        </a:spcAft>
        <a:defRPr sz="6800">
          <a:solidFill>
            <a:schemeClr val="tx1"/>
          </a:solidFill>
          <a:latin typeface="Calibri Light" charset="0"/>
          <a:ea typeface="ＭＳ Ｐゴシック" charset="0"/>
          <a:cs typeface="ＭＳ Ｐゴシック" charset="0"/>
        </a:defRPr>
      </a:lvl8pPr>
      <a:lvl9pPr marL="2814637" algn="l" rtl="0" fontAlgn="base">
        <a:lnSpc>
          <a:spcPct val="90000"/>
        </a:lnSpc>
        <a:spcBef>
          <a:spcPct val="0"/>
        </a:spcBef>
        <a:spcAft>
          <a:spcPct val="0"/>
        </a:spcAft>
        <a:defRPr sz="6800">
          <a:solidFill>
            <a:schemeClr val="tx1"/>
          </a:solidFill>
          <a:latin typeface="Calibri Light" charset="0"/>
          <a:ea typeface="ＭＳ Ｐゴシック" charset="0"/>
          <a:cs typeface="ＭＳ Ｐゴシック" charset="0"/>
        </a:defRPr>
      </a:lvl9pPr>
    </p:titleStyle>
    <p:bodyStyle>
      <a:lvl1pPr marL="351829" indent="-351829" algn="l" rtl="0" eaLnBrk="0" fontAlgn="base" hangingPunct="0">
        <a:lnSpc>
          <a:spcPct val="90000"/>
        </a:lnSpc>
        <a:spcBef>
          <a:spcPts val="1540"/>
        </a:spcBef>
        <a:spcAft>
          <a:spcPct val="0"/>
        </a:spcAft>
        <a:buFont typeface="Arial" charset="0"/>
        <a:buChar char="•"/>
        <a:defRPr sz="4300" kern="1200">
          <a:solidFill>
            <a:schemeClr val="tx1"/>
          </a:solidFill>
          <a:latin typeface="+mn-lt"/>
          <a:ea typeface="ＭＳ Ｐゴシック" charset="0"/>
          <a:cs typeface="ＭＳ Ｐゴシック" charset="0"/>
        </a:defRPr>
      </a:lvl1pPr>
      <a:lvl2pPr marL="1055487" indent="-351829" algn="l" rtl="0" eaLnBrk="0" fontAlgn="base" hangingPunct="0">
        <a:lnSpc>
          <a:spcPct val="90000"/>
        </a:lnSpc>
        <a:spcBef>
          <a:spcPts val="770"/>
        </a:spcBef>
        <a:spcAft>
          <a:spcPct val="0"/>
        </a:spcAft>
        <a:buFont typeface="Arial" charset="0"/>
        <a:buChar char="•"/>
        <a:defRPr sz="3600" kern="1200">
          <a:solidFill>
            <a:schemeClr val="tx1"/>
          </a:solidFill>
          <a:latin typeface="+mn-lt"/>
          <a:ea typeface="ＭＳ Ｐゴシック" charset="0"/>
          <a:cs typeface="+mn-cs"/>
        </a:defRPr>
      </a:lvl2pPr>
      <a:lvl3pPr marL="1759150" indent="-351829" algn="l" rtl="0" eaLnBrk="0" fontAlgn="base" hangingPunct="0">
        <a:lnSpc>
          <a:spcPct val="90000"/>
        </a:lnSpc>
        <a:spcBef>
          <a:spcPts val="770"/>
        </a:spcBef>
        <a:spcAft>
          <a:spcPct val="0"/>
        </a:spcAft>
        <a:buFont typeface="Arial" charset="0"/>
        <a:buChar char="•"/>
        <a:defRPr sz="3100" kern="1200">
          <a:solidFill>
            <a:schemeClr val="tx1"/>
          </a:solidFill>
          <a:latin typeface="+mn-lt"/>
          <a:ea typeface="ＭＳ Ｐゴシック" charset="0"/>
          <a:cs typeface="+mn-cs"/>
        </a:defRPr>
      </a:lvl3pPr>
      <a:lvl4pPr marL="2462809" indent="-351829" algn="l" rtl="0" eaLnBrk="0" fontAlgn="base" hangingPunct="0">
        <a:lnSpc>
          <a:spcPct val="90000"/>
        </a:lnSpc>
        <a:spcBef>
          <a:spcPts val="770"/>
        </a:spcBef>
        <a:spcAft>
          <a:spcPct val="0"/>
        </a:spcAft>
        <a:buFont typeface="Arial" charset="0"/>
        <a:buChar char="•"/>
        <a:defRPr kern="1200">
          <a:solidFill>
            <a:schemeClr val="tx1"/>
          </a:solidFill>
          <a:latin typeface="+mn-lt"/>
          <a:ea typeface="ＭＳ Ｐゴシック" charset="0"/>
          <a:cs typeface="+mn-cs"/>
        </a:defRPr>
      </a:lvl4pPr>
      <a:lvl5pPr marL="3166463" indent="-351829" algn="l" rtl="0" eaLnBrk="0" fontAlgn="base" hangingPunct="0">
        <a:lnSpc>
          <a:spcPct val="90000"/>
        </a:lnSpc>
        <a:spcBef>
          <a:spcPts val="770"/>
        </a:spcBef>
        <a:spcAft>
          <a:spcPct val="0"/>
        </a:spcAft>
        <a:buFont typeface="Arial" charset="0"/>
        <a:buChar char="•"/>
        <a:defRPr kern="1200">
          <a:solidFill>
            <a:schemeClr val="tx1"/>
          </a:solidFill>
          <a:latin typeface="+mn-lt"/>
          <a:ea typeface="ＭＳ Ｐゴシック" charset="0"/>
          <a:cs typeface="+mn-cs"/>
        </a:defRPr>
      </a:lvl5pPr>
      <a:lvl6pPr marL="3870125" indent="-351829" algn="l" defTabSz="1407317" rtl="0" eaLnBrk="1" latinLnBrk="0" hangingPunct="1">
        <a:lnSpc>
          <a:spcPct val="90000"/>
        </a:lnSpc>
        <a:spcBef>
          <a:spcPts val="770"/>
        </a:spcBef>
        <a:buFont typeface="Arial" panose="020B0604020202020204" pitchFamily="34" charset="0"/>
        <a:buChar char="•"/>
        <a:defRPr sz="2800" kern="1200">
          <a:solidFill>
            <a:schemeClr val="tx1"/>
          </a:solidFill>
          <a:latin typeface="+mn-lt"/>
          <a:ea typeface="+mn-ea"/>
          <a:cs typeface="+mn-cs"/>
        </a:defRPr>
      </a:lvl6pPr>
      <a:lvl7pPr marL="4573780" indent="-351829" algn="l" defTabSz="1407317" rtl="0" eaLnBrk="1" latinLnBrk="0" hangingPunct="1">
        <a:lnSpc>
          <a:spcPct val="90000"/>
        </a:lnSpc>
        <a:spcBef>
          <a:spcPts val="770"/>
        </a:spcBef>
        <a:buFont typeface="Arial" panose="020B0604020202020204" pitchFamily="34" charset="0"/>
        <a:buChar char="•"/>
        <a:defRPr sz="2800" kern="1200">
          <a:solidFill>
            <a:schemeClr val="tx1"/>
          </a:solidFill>
          <a:latin typeface="+mn-lt"/>
          <a:ea typeface="+mn-ea"/>
          <a:cs typeface="+mn-cs"/>
        </a:defRPr>
      </a:lvl7pPr>
      <a:lvl8pPr marL="5277442" indent="-351829" algn="l" defTabSz="1407317" rtl="0" eaLnBrk="1" latinLnBrk="0" hangingPunct="1">
        <a:lnSpc>
          <a:spcPct val="90000"/>
        </a:lnSpc>
        <a:spcBef>
          <a:spcPts val="770"/>
        </a:spcBef>
        <a:buFont typeface="Arial" panose="020B0604020202020204" pitchFamily="34" charset="0"/>
        <a:buChar char="•"/>
        <a:defRPr sz="2800" kern="1200">
          <a:solidFill>
            <a:schemeClr val="tx1"/>
          </a:solidFill>
          <a:latin typeface="+mn-lt"/>
          <a:ea typeface="+mn-ea"/>
          <a:cs typeface="+mn-cs"/>
        </a:defRPr>
      </a:lvl8pPr>
      <a:lvl9pPr marL="5981098" indent="-351829" algn="l" defTabSz="1407317" rtl="0" eaLnBrk="1" latinLnBrk="0" hangingPunct="1">
        <a:lnSpc>
          <a:spcPct val="90000"/>
        </a:lnSpc>
        <a:spcBef>
          <a:spcPts val="770"/>
        </a:spcBef>
        <a:buFont typeface="Arial" panose="020B0604020202020204" pitchFamily="34" charset="0"/>
        <a:buChar char="•"/>
        <a:defRPr sz="2800" kern="1200">
          <a:solidFill>
            <a:schemeClr val="tx1"/>
          </a:solidFill>
          <a:latin typeface="+mn-lt"/>
          <a:ea typeface="+mn-ea"/>
          <a:cs typeface="+mn-cs"/>
        </a:defRPr>
      </a:lvl9pPr>
    </p:bodyStyle>
    <p:otherStyle>
      <a:defPPr>
        <a:defRPr lang="es-AR"/>
      </a:defPPr>
      <a:lvl1pPr marL="0" algn="l" defTabSz="1407317" rtl="0" eaLnBrk="1" latinLnBrk="0" hangingPunct="1">
        <a:defRPr sz="2800" kern="1200">
          <a:solidFill>
            <a:schemeClr val="tx1"/>
          </a:solidFill>
          <a:latin typeface="+mn-lt"/>
          <a:ea typeface="+mn-ea"/>
          <a:cs typeface="+mn-cs"/>
        </a:defRPr>
      </a:lvl1pPr>
      <a:lvl2pPr marL="703662" algn="l" defTabSz="1407317" rtl="0" eaLnBrk="1" latinLnBrk="0" hangingPunct="1">
        <a:defRPr sz="2800" kern="1200">
          <a:solidFill>
            <a:schemeClr val="tx1"/>
          </a:solidFill>
          <a:latin typeface="+mn-lt"/>
          <a:ea typeface="+mn-ea"/>
          <a:cs typeface="+mn-cs"/>
        </a:defRPr>
      </a:lvl2pPr>
      <a:lvl3pPr marL="1407317" algn="l" defTabSz="1407317" rtl="0" eaLnBrk="1" latinLnBrk="0" hangingPunct="1">
        <a:defRPr sz="2800" kern="1200">
          <a:solidFill>
            <a:schemeClr val="tx1"/>
          </a:solidFill>
          <a:latin typeface="+mn-lt"/>
          <a:ea typeface="+mn-ea"/>
          <a:cs typeface="+mn-cs"/>
        </a:defRPr>
      </a:lvl3pPr>
      <a:lvl4pPr marL="2110976" algn="l" defTabSz="1407317" rtl="0" eaLnBrk="1" latinLnBrk="0" hangingPunct="1">
        <a:defRPr sz="2800" kern="1200">
          <a:solidFill>
            <a:schemeClr val="tx1"/>
          </a:solidFill>
          <a:latin typeface="+mn-lt"/>
          <a:ea typeface="+mn-ea"/>
          <a:cs typeface="+mn-cs"/>
        </a:defRPr>
      </a:lvl4pPr>
      <a:lvl5pPr marL="2814637" algn="l" defTabSz="1407317" rtl="0" eaLnBrk="1" latinLnBrk="0" hangingPunct="1">
        <a:defRPr sz="2800" kern="1200">
          <a:solidFill>
            <a:schemeClr val="tx1"/>
          </a:solidFill>
          <a:latin typeface="+mn-lt"/>
          <a:ea typeface="+mn-ea"/>
          <a:cs typeface="+mn-cs"/>
        </a:defRPr>
      </a:lvl5pPr>
      <a:lvl6pPr marL="3518296" algn="l" defTabSz="1407317" rtl="0" eaLnBrk="1" latinLnBrk="0" hangingPunct="1">
        <a:defRPr sz="2800" kern="1200">
          <a:solidFill>
            <a:schemeClr val="tx1"/>
          </a:solidFill>
          <a:latin typeface="+mn-lt"/>
          <a:ea typeface="+mn-ea"/>
          <a:cs typeface="+mn-cs"/>
        </a:defRPr>
      </a:lvl6pPr>
      <a:lvl7pPr marL="4221951" algn="l" defTabSz="1407317" rtl="0" eaLnBrk="1" latinLnBrk="0" hangingPunct="1">
        <a:defRPr sz="2800" kern="1200">
          <a:solidFill>
            <a:schemeClr val="tx1"/>
          </a:solidFill>
          <a:latin typeface="+mn-lt"/>
          <a:ea typeface="+mn-ea"/>
          <a:cs typeface="+mn-cs"/>
        </a:defRPr>
      </a:lvl7pPr>
      <a:lvl8pPr marL="4925609" algn="l" defTabSz="1407317" rtl="0" eaLnBrk="1" latinLnBrk="0" hangingPunct="1">
        <a:defRPr sz="2800" kern="1200">
          <a:solidFill>
            <a:schemeClr val="tx1"/>
          </a:solidFill>
          <a:latin typeface="+mn-lt"/>
          <a:ea typeface="+mn-ea"/>
          <a:cs typeface="+mn-cs"/>
        </a:defRPr>
      </a:lvl8pPr>
      <a:lvl9pPr marL="5629272" algn="l" defTabSz="1407317"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custDataLst>
              <p:tags r:id="rId18"/>
            </p:custDataLst>
          </p:nvPr>
        </p:nvSpPr>
        <p:spPr>
          <a:xfrm rot="19906914">
            <a:off x="375139" y="4933261"/>
            <a:ext cx="13112551" cy="1170251"/>
          </a:xfrm>
          <a:prstGeom prst="rect">
            <a:avLst/>
          </a:prstGeom>
          <a:noFill/>
        </p:spPr>
        <p:txBody>
          <a:bodyPr wrap="square" lIns="91377" tIns="45691" rIns="91377" bIns="45691" rtlCol="0" anchor="ctr" anchorCtr="0">
            <a:spAutoFit/>
          </a:bodyPr>
          <a:lstStyle/>
          <a:p>
            <a:pPr algn="ctr" defTabSz="1558042"/>
            <a:r>
              <a:rPr lang="en-GB" sz="6800" b="1" smtClean="0">
                <a:solidFill>
                  <a:srgbClr val="C0C0C0"/>
                </a:solidFill>
                <a:latin typeface="Arial"/>
              </a:rPr>
              <a:t> </a:t>
            </a:r>
            <a:endParaRPr lang="en-GB" b="1" dirty="0">
              <a:solidFill>
                <a:srgbClr val="C0C0C0"/>
              </a:solidFill>
              <a:latin typeface="Arial"/>
            </a:endParaRPr>
          </a:p>
        </p:txBody>
      </p:sp>
      <p:sp>
        <p:nvSpPr>
          <p:cNvPr id="2" name="Title Placeholder 1"/>
          <p:cNvSpPr>
            <a:spLocks noGrp="1"/>
          </p:cNvSpPr>
          <p:nvPr>
            <p:ph type="title"/>
          </p:nvPr>
        </p:nvSpPr>
        <p:spPr>
          <a:xfrm>
            <a:off x="704136" y="704122"/>
            <a:ext cx="12674442" cy="473992"/>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04136" y="2347031"/>
            <a:ext cx="12674442" cy="704109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Copyright"/>
          <p:cNvSpPr>
            <a:spLocks noGrp="1"/>
          </p:cNvSpPr>
          <p:nvPr>
            <p:ph type="ftr" sz="quarter" idx="3"/>
          </p:nvPr>
        </p:nvSpPr>
        <p:spPr>
          <a:xfrm>
            <a:off x="704136" y="9857534"/>
            <a:ext cx="8128444" cy="76944"/>
          </a:xfrm>
          <a:prstGeom prst="rect">
            <a:avLst/>
          </a:prstGeom>
        </p:spPr>
        <p:txBody>
          <a:bodyPr vert="horz" wrap="square" lIns="0" tIns="0" rIns="0" bIns="0" rtlCol="0" anchor="t" anchorCtr="0">
            <a:spAutoFit/>
          </a:bodyPr>
          <a:lstStyle>
            <a:lvl1pPr algn="l">
              <a:defRPr sz="500">
                <a:solidFill>
                  <a:schemeClr val="tx1"/>
                </a:solidFill>
              </a:defRPr>
            </a:lvl1pPr>
          </a:lstStyle>
          <a:p>
            <a:pPr defTabSz="1558042"/>
            <a:endParaRPr lang="en-US">
              <a:solidFill>
                <a:prstClr val="black"/>
              </a:solidFill>
              <a:latin typeface="Arial"/>
            </a:endParaRPr>
          </a:p>
        </p:txBody>
      </p:sp>
      <p:sp>
        <p:nvSpPr>
          <p:cNvPr id="6" name="Slide Number Placeholder 5"/>
          <p:cNvSpPr>
            <a:spLocks noGrp="1"/>
          </p:cNvSpPr>
          <p:nvPr>
            <p:ph type="sldNum" sz="quarter" idx="4"/>
          </p:nvPr>
        </p:nvSpPr>
        <p:spPr>
          <a:xfrm>
            <a:off x="12791801" y="9857540"/>
            <a:ext cx="586781" cy="138499"/>
          </a:xfrm>
          <a:prstGeom prst="rect">
            <a:avLst/>
          </a:prstGeom>
        </p:spPr>
        <p:txBody>
          <a:bodyPr vert="horz" wrap="square" lIns="0" tIns="0" rIns="0" bIns="0" rtlCol="0" anchor="t" anchorCtr="0">
            <a:spAutoFit/>
          </a:bodyPr>
          <a:lstStyle>
            <a:lvl1pPr algn="r">
              <a:defRPr sz="900">
                <a:solidFill>
                  <a:schemeClr val="tx1"/>
                </a:solidFill>
              </a:defRPr>
            </a:lvl1pPr>
          </a:lstStyle>
          <a:p>
            <a:pPr defTabSz="1558042"/>
            <a:fld id="{2B4AACC7-7583-42F0-8E5A-2B3CB5EB09F3}" type="slidenum">
              <a:rPr lang="en-US" smtClean="0">
                <a:solidFill>
                  <a:prstClr val="black"/>
                </a:solidFill>
                <a:latin typeface="Arial"/>
              </a:rPr>
              <a:pPr defTabSz="1558042"/>
              <a:t>‹Nº›</a:t>
            </a:fld>
            <a:endParaRPr lang="en-US">
              <a:solidFill>
                <a:prstClr val="black"/>
              </a:solidFill>
              <a:latin typeface="Arial"/>
            </a:endParaRPr>
          </a:p>
        </p:txBody>
      </p:sp>
    </p:spTree>
    <p:extLst>
      <p:ext uri="{BB962C8B-B14F-4D97-AF65-F5344CB8AC3E}">
        <p14:creationId xmlns:p14="http://schemas.microsoft.com/office/powerpoint/2010/main" val="3294931921"/>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Lst>
  <mc:AlternateContent xmlns:mc="http://schemas.openxmlformats.org/markup-compatibility/2006" xmlns:p15="http://schemas.microsoft.com/office/powerpoint/2012/main">
    <mc:Choice Requires="p15">
      <p:transition spd="med">
        <p15:prstTrans prst="peelOff"/>
      </p:transition>
    </mc:Choice>
    <mc:Fallback xmlns="">
      <p:transition xmlns:p14="http://schemas.microsoft.com/office/powerpoint/2010/main" spd="med">
        <p:fade/>
      </p:transition>
    </mc:Fallback>
  </mc:AlternateContent>
  <p:timing>
    <p:tnLst>
      <p:par>
        <p:cTn id="1" dur="indefinite" restart="never" nodeType="tmRoot"/>
      </p:par>
    </p:tnLst>
  </p:timing>
  <p:hf hdr="0" dt="0"/>
  <p:txStyles>
    <p:titleStyle>
      <a:lvl1pPr algn="l" defTabSz="937687"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37687" rtl="0" eaLnBrk="1" latinLnBrk="0" hangingPunct="1">
        <a:spcBef>
          <a:spcPts val="0"/>
        </a:spcBef>
        <a:spcAft>
          <a:spcPts val="359"/>
        </a:spcAft>
        <a:buFontTx/>
        <a:buNone/>
        <a:defRPr sz="1400" b="1" kern="1200">
          <a:solidFill>
            <a:schemeClr val="tx1"/>
          </a:solidFill>
          <a:latin typeface="+mn-lt"/>
          <a:ea typeface="+mn-ea"/>
          <a:cs typeface="+mn-cs"/>
        </a:defRPr>
      </a:lvl1pPr>
      <a:lvl2pPr marL="0" indent="0" algn="l" defTabSz="937687" rtl="0" eaLnBrk="1" latinLnBrk="0" hangingPunct="1">
        <a:spcBef>
          <a:spcPts val="0"/>
        </a:spcBef>
        <a:spcAft>
          <a:spcPts val="359"/>
        </a:spcAft>
        <a:buFontTx/>
        <a:buNone/>
        <a:defRPr sz="1400" kern="1200">
          <a:solidFill>
            <a:schemeClr val="tx1"/>
          </a:solidFill>
          <a:latin typeface="+mn-lt"/>
          <a:ea typeface="+mn-ea"/>
          <a:cs typeface="+mn-cs"/>
        </a:defRPr>
      </a:lvl2pPr>
      <a:lvl3pPr marL="234423" indent="-234423" algn="l" defTabSz="937687" rtl="0" eaLnBrk="1" latinLnBrk="0" hangingPunct="1">
        <a:spcBef>
          <a:spcPts val="0"/>
        </a:spcBef>
        <a:spcAft>
          <a:spcPts val="359"/>
        </a:spcAft>
        <a:buClr>
          <a:srgbClr val="702082"/>
        </a:buClr>
        <a:buFont typeface="Wingdings" pitchFamily="2" charset="2"/>
        <a:buChar char="§"/>
        <a:defRPr sz="1400" kern="1200" baseline="0">
          <a:solidFill>
            <a:schemeClr val="tx1"/>
          </a:solidFill>
          <a:latin typeface="+mn-lt"/>
          <a:ea typeface="+mn-ea"/>
          <a:cs typeface="+mn-cs"/>
        </a:defRPr>
      </a:lvl3pPr>
      <a:lvl4pPr marL="468843" indent="-234423" algn="l" defTabSz="937687" rtl="0" eaLnBrk="1" latinLnBrk="0" hangingPunct="1">
        <a:spcBef>
          <a:spcPts val="0"/>
        </a:spcBef>
        <a:spcAft>
          <a:spcPts val="286"/>
        </a:spcAft>
        <a:buClr>
          <a:schemeClr val="accent6"/>
        </a:buClr>
        <a:buFont typeface="Wingdings" pitchFamily="2" charset="2"/>
        <a:buChar char="§"/>
        <a:defRPr sz="1200" kern="1200">
          <a:solidFill>
            <a:schemeClr val="tx1"/>
          </a:solidFill>
          <a:latin typeface="+mn-lt"/>
          <a:ea typeface="+mn-ea"/>
          <a:cs typeface="+mn-cs"/>
        </a:defRPr>
      </a:lvl4pPr>
      <a:lvl5pPr marL="750150" indent="-234423" algn="l" defTabSz="937687" rtl="0" eaLnBrk="1" latinLnBrk="0" hangingPunct="1">
        <a:spcBef>
          <a:spcPts val="0"/>
        </a:spcBef>
        <a:spcAft>
          <a:spcPts val="286"/>
        </a:spcAft>
        <a:buClr>
          <a:srgbClr val="000000"/>
        </a:buClr>
        <a:buFont typeface="Arial" pitchFamily="34" charset="0"/>
        <a:buChar char="̵"/>
        <a:defRPr sz="1200" kern="1200" baseline="0">
          <a:solidFill>
            <a:schemeClr val="tx1"/>
          </a:solidFill>
          <a:latin typeface="+mn-lt"/>
          <a:ea typeface="+mn-ea"/>
          <a:cs typeface="+mn-cs"/>
        </a:defRPr>
      </a:lvl5pPr>
      <a:lvl6pPr marL="1031461" indent="-234423" algn="l" defTabSz="937687" rtl="0" eaLnBrk="1" latinLnBrk="0" hangingPunct="1">
        <a:spcBef>
          <a:spcPts val="0"/>
        </a:spcBef>
        <a:spcAft>
          <a:spcPts val="246"/>
        </a:spcAft>
        <a:buClr>
          <a:srgbClr val="000000"/>
        </a:buClr>
        <a:buFont typeface="Arial" pitchFamily="34" charset="0"/>
        <a:buChar char="̵"/>
        <a:defRPr sz="1100" kern="1200" baseline="0">
          <a:solidFill>
            <a:schemeClr val="tx1"/>
          </a:solidFill>
          <a:latin typeface="+mn-lt"/>
          <a:ea typeface="+mn-ea"/>
          <a:cs typeface="+mn-cs"/>
        </a:defRPr>
      </a:lvl6pPr>
      <a:lvl7pPr marL="1312763" indent="-234423" algn="l" defTabSz="937687" rtl="0" eaLnBrk="1" latinLnBrk="0" hangingPunct="1">
        <a:spcBef>
          <a:spcPts val="0"/>
        </a:spcBef>
        <a:spcAft>
          <a:spcPts val="246"/>
        </a:spcAft>
        <a:buClr>
          <a:srgbClr val="000000"/>
        </a:buClr>
        <a:buFont typeface="Arial" pitchFamily="34" charset="0"/>
        <a:buChar char="̵"/>
        <a:defRPr sz="1100" kern="1200">
          <a:solidFill>
            <a:schemeClr val="tx1"/>
          </a:solidFill>
          <a:latin typeface="+mn-lt"/>
          <a:ea typeface="+mn-ea"/>
          <a:cs typeface="+mn-cs"/>
        </a:defRPr>
      </a:lvl7pPr>
      <a:lvl8pPr marL="3516340" indent="-234423" algn="l" defTabSz="9376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85182" indent="-234423" algn="l" defTabSz="9376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7687" rtl="0" eaLnBrk="1" latinLnBrk="0" hangingPunct="1">
        <a:defRPr sz="1800" kern="1200">
          <a:solidFill>
            <a:schemeClr val="tx1"/>
          </a:solidFill>
          <a:latin typeface="+mn-lt"/>
          <a:ea typeface="+mn-ea"/>
          <a:cs typeface="+mn-cs"/>
        </a:defRPr>
      </a:lvl1pPr>
      <a:lvl2pPr marL="468843" algn="l" defTabSz="937687" rtl="0" eaLnBrk="1" latinLnBrk="0" hangingPunct="1">
        <a:defRPr sz="1800" kern="1200">
          <a:solidFill>
            <a:schemeClr val="tx1"/>
          </a:solidFill>
          <a:latin typeface="+mn-lt"/>
          <a:ea typeface="+mn-ea"/>
          <a:cs typeface="+mn-cs"/>
        </a:defRPr>
      </a:lvl2pPr>
      <a:lvl3pPr marL="937687" algn="l" defTabSz="937687" rtl="0" eaLnBrk="1" latinLnBrk="0" hangingPunct="1">
        <a:defRPr sz="1800" kern="1200">
          <a:solidFill>
            <a:schemeClr val="tx1"/>
          </a:solidFill>
          <a:latin typeface="+mn-lt"/>
          <a:ea typeface="+mn-ea"/>
          <a:cs typeface="+mn-cs"/>
        </a:defRPr>
      </a:lvl3pPr>
      <a:lvl4pPr marL="1406538" algn="l" defTabSz="937687" rtl="0" eaLnBrk="1" latinLnBrk="0" hangingPunct="1">
        <a:defRPr sz="1800" kern="1200">
          <a:solidFill>
            <a:schemeClr val="tx1"/>
          </a:solidFill>
          <a:latin typeface="+mn-lt"/>
          <a:ea typeface="+mn-ea"/>
          <a:cs typeface="+mn-cs"/>
        </a:defRPr>
      </a:lvl4pPr>
      <a:lvl5pPr marL="1875380" algn="l" defTabSz="937687" rtl="0" eaLnBrk="1" latinLnBrk="0" hangingPunct="1">
        <a:defRPr sz="1800" kern="1200">
          <a:solidFill>
            <a:schemeClr val="tx1"/>
          </a:solidFill>
          <a:latin typeface="+mn-lt"/>
          <a:ea typeface="+mn-ea"/>
          <a:cs typeface="+mn-cs"/>
        </a:defRPr>
      </a:lvl5pPr>
      <a:lvl6pPr marL="2344222" algn="l" defTabSz="937687" rtl="0" eaLnBrk="1" latinLnBrk="0" hangingPunct="1">
        <a:defRPr sz="1800" kern="1200">
          <a:solidFill>
            <a:schemeClr val="tx1"/>
          </a:solidFill>
          <a:latin typeface="+mn-lt"/>
          <a:ea typeface="+mn-ea"/>
          <a:cs typeface="+mn-cs"/>
        </a:defRPr>
      </a:lvl6pPr>
      <a:lvl7pPr marL="2813071" algn="l" defTabSz="937687" rtl="0" eaLnBrk="1" latinLnBrk="0" hangingPunct="1">
        <a:defRPr sz="1800" kern="1200">
          <a:solidFill>
            <a:schemeClr val="tx1"/>
          </a:solidFill>
          <a:latin typeface="+mn-lt"/>
          <a:ea typeface="+mn-ea"/>
          <a:cs typeface="+mn-cs"/>
        </a:defRPr>
      </a:lvl7pPr>
      <a:lvl8pPr marL="3281916" algn="l" defTabSz="937687" rtl="0" eaLnBrk="1" latinLnBrk="0" hangingPunct="1">
        <a:defRPr sz="1800" kern="1200">
          <a:solidFill>
            <a:schemeClr val="tx1"/>
          </a:solidFill>
          <a:latin typeface="+mn-lt"/>
          <a:ea typeface="+mn-ea"/>
          <a:cs typeface="+mn-cs"/>
        </a:defRPr>
      </a:lvl8pPr>
      <a:lvl9pPr marL="3750760" algn="l" defTabSz="93768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704555" y="423531"/>
            <a:ext cx="12673605" cy="1760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0739" tIns="70369" rIns="140739" bIns="70369" numCol="1" anchor="ctr" anchorCtr="0" compatLnSpc="1">
            <a:prstTxWarp prst="textNoShape">
              <a:avLst/>
            </a:prstTxWarp>
          </a:bodyPr>
          <a:lstStyle/>
          <a:p>
            <a:pPr lvl="0"/>
            <a:r>
              <a:rPr lang="es-ES"/>
              <a:t>Haga clic para modificar el estilo de título del patrón</a:t>
            </a:r>
            <a:endParaRPr lang="es-AR"/>
          </a:p>
        </p:txBody>
      </p:sp>
      <p:sp>
        <p:nvSpPr>
          <p:cNvPr id="1027" name="2 Marcador de texto"/>
          <p:cNvSpPr>
            <a:spLocks noGrp="1"/>
          </p:cNvSpPr>
          <p:nvPr>
            <p:ph type="body" idx="1"/>
          </p:nvPr>
        </p:nvSpPr>
        <p:spPr bwMode="auto">
          <a:xfrm>
            <a:off x="704555" y="2463570"/>
            <a:ext cx="12673605" cy="697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0739" tIns="70369" rIns="140739" bIns="70369"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704554" y="9789972"/>
            <a:ext cx="3286524" cy="561010"/>
          </a:xfrm>
          <a:prstGeom prst="rect">
            <a:avLst/>
          </a:prstGeom>
        </p:spPr>
        <p:txBody>
          <a:bodyPr vert="horz" lIns="140739" tIns="70369" rIns="140739" bIns="70369" rtlCol="0" anchor="ctr"/>
          <a:lstStyle>
            <a:lvl1pPr algn="l">
              <a:defRPr sz="1900">
                <a:solidFill>
                  <a:schemeClr val="tx1">
                    <a:tint val="75000"/>
                  </a:schemeClr>
                </a:solidFill>
                <a:latin typeface="Arial" pitchFamily="34" charset="0"/>
                <a:ea typeface="+mn-ea"/>
                <a:cs typeface="Arial" pitchFamily="34" charset="0"/>
              </a:defRPr>
            </a:lvl1pPr>
          </a:lstStyle>
          <a:p>
            <a:pPr defTabSz="914400" eaLnBrk="0" fontAlgn="base" hangingPunct="0">
              <a:spcBef>
                <a:spcPct val="0"/>
              </a:spcBef>
              <a:spcAft>
                <a:spcPct val="0"/>
              </a:spcAft>
              <a:defRPr/>
            </a:pPr>
            <a:endParaRPr lang="es-AR" u="sng" baseline="-25000">
              <a:solidFill>
                <a:prstClr val="black">
                  <a:tint val="75000"/>
                </a:prstClr>
              </a:solidFill>
            </a:endParaRPr>
          </a:p>
        </p:txBody>
      </p:sp>
      <p:sp>
        <p:nvSpPr>
          <p:cNvPr id="5" name="4 Marcador de pie de página"/>
          <p:cNvSpPr>
            <a:spLocks noGrp="1"/>
          </p:cNvSpPr>
          <p:nvPr>
            <p:ph type="ftr" sz="quarter" idx="3"/>
          </p:nvPr>
        </p:nvSpPr>
        <p:spPr>
          <a:xfrm>
            <a:off x="4810619" y="9789972"/>
            <a:ext cx="4461477" cy="561010"/>
          </a:xfrm>
          <a:prstGeom prst="rect">
            <a:avLst/>
          </a:prstGeom>
        </p:spPr>
        <p:txBody>
          <a:bodyPr vert="horz" lIns="140739" tIns="70369" rIns="140739" bIns="70369" rtlCol="0" anchor="ctr"/>
          <a:lstStyle>
            <a:lvl1pPr algn="ctr">
              <a:defRPr sz="1900">
                <a:solidFill>
                  <a:schemeClr val="tx1">
                    <a:tint val="75000"/>
                  </a:schemeClr>
                </a:solidFill>
                <a:latin typeface="Arial" pitchFamily="34" charset="0"/>
                <a:ea typeface="+mn-ea"/>
                <a:cs typeface="Arial" pitchFamily="34" charset="0"/>
              </a:defRPr>
            </a:lvl1pPr>
          </a:lstStyle>
          <a:p>
            <a:pPr defTabSz="914400" eaLnBrk="0" fontAlgn="base" hangingPunct="0">
              <a:spcBef>
                <a:spcPct val="0"/>
              </a:spcBef>
              <a:spcAft>
                <a:spcPct val="0"/>
              </a:spcAft>
              <a:defRPr/>
            </a:pPr>
            <a:endParaRPr lang="es-AR" u="sng" baseline="-25000">
              <a:solidFill>
                <a:prstClr val="black">
                  <a:tint val="75000"/>
                </a:prstClr>
              </a:solidFill>
            </a:endParaRPr>
          </a:p>
        </p:txBody>
      </p:sp>
      <p:sp>
        <p:nvSpPr>
          <p:cNvPr id="6" name="5 Marcador de número de diapositiva"/>
          <p:cNvSpPr>
            <a:spLocks noGrp="1"/>
          </p:cNvSpPr>
          <p:nvPr>
            <p:ph type="sldNum" sz="quarter" idx="4"/>
          </p:nvPr>
        </p:nvSpPr>
        <p:spPr>
          <a:xfrm>
            <a:off x="10091636" y="9789972"/>
            <a:ext cx="3286524" cy="561010"/>
          </a:xfrm>
          <a:prstGeom prst="rect">
            <a:avLst/>
          </a:prstGeom>
        </p:spPr>
        <p:txBody>
          <a:bodyPr vert="horz" wrap="square" lIns="140739" tIns="70369" rIns="140739" bIns="70369" numCol="1" anchor="ctr" anchorCtr="0" compatLnSpc="1">
            <a:prstTxWarp prst="textNoShape">
              <a:avLst/>
            </a:prstTxWarp>
          </a:bodyPr>
          <a:lstStyle>
            <a:lvl1pPr algn="r">
              <a:defRPr sz="1900">
                <a:solidFill>
                  <a:srgbClr val="898989"/>
                </a:solidFill>
              </a:defRPr>
            </a:lvl1pPr>
          </a:lstStyle>
          <a:p>
            <a:pPr defTabSz="914400" eaLnBrk="0" fontAlgn="base" hangingPunct="0">
              <a:spcBef>
                <a:spcPct val="0"/>
              </a:spcBef>
              <a:spcAft>
                <a:spcPct val="0"/>
              </a:spcAft>
            </a:pPr>
            <a:fld id="{19F38140-D14D-1C40-BB20-B43DB11D1197}" type="slidenum">
              <a:rPr lang="es-ES" u="sng" baseline="-25000" smtClean="0">
                <a:latin typeface="Arial" charset="0"/>
                <a:ea typeface="ＭＳ Ｐゴシック" charset="0"/>
                <a:cs typeface="Arial" charset="0"/>
              </a:rPr>
              <a:pPr defTabSz="914400" eaLnBrk="0" fontAlgn="base" hangingPunct="0">
                <a:spcBef>
                  <a:spcPct val="0"/>
                </a:spcBef>
                <a:spcAft>
                  <a:spcPct val="0"/>
                </a:spcAft>
              </a:pPr>
              <a:t>‹Nº›</a:t>
            </a:fld>
            <a:endParaRPr lang="es-ES" u="sng" baseline="-25000" smtClean="0">
              <a:latin typeface="Arial" charset="0"/>
              <a:ea typeface="ＭＳ Ｐゴシック" charset="0"/>
              <a:cs typeface="Arial" charset="0"/>
            </a:endParaRPr>
          </a:p>
        </p:txBody>
      </p:sp>
    </p:spTree>
    <p:extLst>
      <p:ext uri="{BB962C8B-B14F-4D97-AF65-F5344CB8AC3E}">
        <p14:creationId xmlns:p14="http://schemas.microsoft.com/office/powerpoint/2010/main" val="4259028790"/>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defTabSz="1405890" rtl="0" eaLnBrk="0" fontAlgn="base" hangingPunct="0">
        <a:spcBef>
          <a:spcPct val="0"/>
        </a:spcBef>
        <a:spcAft>
          <a:spcPct val="0"/>
        </a:spcAft>
        <a:defRPr sz="6800" kern="1200">
          <a:solidFill>
            <a:schemeClr val="tx1"/>
          </a:solidFill>
          <a:latin typeface="+mj-lt"/>
          <a:ea typeface="ＭＳ Ｐゴシック" charset="0"/>
          <a:cs typeface="+mj-cs"/>
        </a:defRPr>
      </a:lvl1pPr>
      <a:lvl2pPr algn="ctr" defTabSz="1405890" rtl="0" eaLnBrk="0" fontAlgn="base" hangingPunct="0">
        <a:spcBef>
          <a:spcPct val="0"/>
        </a:spcBef>
        <a:spcAft>
          <a:spcPct val="0"/>
        </a:spcAft>
        <a:defRPr sz="6800">
          <a:solidFill>
            <a:schemeClr val="tx1"/>
          </a:solidFill>
          <a:latin typeface="Calibri" pitchFamily="34" charset="0"/>
          <a:ea typeface="ＭＳ Ｐゴシック" charset="0"/>
        </a:defRPr>
      </a:lvl2pPr>
      <a:lvl3pPr algn="ctr" defTabSz="1405890" rtl="0" eaLnBrk="0" fontAlgn="base" hangingPunct="0">
        <a:spcBef>
          <a:spcPct val="0"/>
        </a:spcBef>
        <a:spcAft>
          <a:spcPct val="0"/>
        </a:spcAft>
        <a:defRPr sz="6800">
          <a:solidFill>
            <a:schemeClr val="tx1"/>
          </a:solidFill>
          <a:latin typeface="Calibri" pitchFamily="34" charset="0"/>
          <a:ea typeface="ＭＳ Ｐゴシック" charset="0"/>
        </a:defRPr>
      </a:lvl3pPr>
      <a:lvl4pPr algn="ctr" defTabSz="1405890" rtl="0" eaLnBrk="0" fontAlgn="base" hangingPunct="0">
        <a:spcBef>
          <a:spcPct val="0"/>
        </a:spcBef>
        <a:spcAft>
          <a:spcPct val="0"/>
        </a:spcAft>
        <a:defRPr sz="6800">
          <a:solidFill>
            <a:schemeClr val="tx1"/>
          </a:solidFill>
          <a:latin typeface="Calibri" pitchFamily="34" charset="0"/>
          <a:ea typeface="ＭＳ Ｐゴシック" charset="0"/>
        </a:defRPr>
      </a:lvl4pPr>
      <a:lvl5pPr algn="ctr" defTabSz="1405890" rtl="0" eaLnBrk="0" fontAlgn="base" hangingPunct="0">
        <a:spcBef>
          <a:spcPct val="0"/>
        </a:spcBef>
        <a:spcAft>
          <a:spcPct val="0"/>
        </a:spcAft>
        <a:defRPr sz="6800">
          <a:solidFill>
            <a:schemeClr val="tx1"/>
          </a:solidFill>
          <a:latin typeface="Calibri" pitchFamily="34" charset="0"/>
          <a:ea typeface="ＭＳ Ｐゴシック" charset="0"/>
        </a:defRPr>
      </a:lvl5pPr>
      <a:lvl6pPr marL="617220" algn="ctr" defTabSz="1405890" rtl="0" fontAlgn="base">
        <a:spcBef>
          <a:spcPct val="0"/>
        </a:spcBef>
        <a:spcAft>
          <a:spcPct val="0"/>
        </a:spcAft>
        <a:defRPr sz="6800">
          <a:solidFill>
            <a:schemeClr val="tx1"/>
          </a:solidFill>
          <a:latin typeface="Calibri" pitchFamily="34" charset="0"/>
        </a:defRPr>
      </a:lvl6pPr>
      <a:lvl7pPr marL="1234440" algn="ctr" defTabSz="1405890" rtl="0" fontAlgn="base">
        <a:spcBef>
          <a:spcPct val="0"/>
        </a:spcBef>
        <a:spcAft>
          <a:spcPct val="0"/>
        </a:spcAft>
        <a:defRPr sz="6800">
          <a:solidFill>
            <a:schemeClr val="tx1"/>
          </a:solidFill>
          <a:latin typeface="Calibri" pitchFamily="34" charset="0"/>
        </a:defRPr>
      </a:lvl7pPr>
      <a:lvl8pPr marL="1851660" algn="ctr" defTabSz="1405890" rtl="0" fontAlgn="base">
        <a:spcBef>
          <a:spcPct val="0"/>
        </a:spcBef>
        <a:spcAft>
          <a:spcPct val="0"/>
        </a:spcAft>
        <a:defRPr sz="6800">
          <a:solidFill>
            <a:schemeClr val="tx1"/>
          </a:solidFill>
          <a:latin typeface="Calibri" pitchFamily="34" charset="0"/>
        </a:defRPr>
      </a:lvl8pPr>
      <a:lvl9pPr marL="2468880" algn="ctr" defTabSz="1405890" rtl="0" fontAlgn="base">
        <a:spcBef>
          <a:spcPct val="0"/>
        </a:spcBef>
        <a:spcAft>
          <a:spcPct val="0"/>
        </a:spcAft>
        <a:defRPr sz="6800">
          <a:solidFill>
            <a:schemeClr val="tx1"/>
          </a:solidFill>
          <a:latin typeface="Calibri" pitchFamily="34" charset="0"/>
        </a:defRPr>
      </a:lvl9pPr>
    </p:titleStyle>
    <p:bodyStyle>
      <a:lvl1pPr marL="527209" indent="-527209" algn="l" defTabSz="1405890" rtl="0" eaLnBrk="0" fontAlgn="base" hangingPunct="0">
        <a:spcBef>
          <a:spcPct val="20000"/>
        </a:spcBef>
        <a:spcAft>
          <a:spcPct val="0"/>
        </a:spcAft>
        <a:buFont typeface="Arial" charset="0"/>
        <a:buChar char="•"/>
        <a:defRPr sz="5000" kern="1200">
          <a:solidFill>
            <a:schemeClr val="tx1"/>
          </a:solidFill>
          <a:latin typeface="+mn-lt"/>
          <a:ea typeface="ＭＳ Ｐゴシック" charset="0"/>
          <a:cs typeface="+mn-cs"/>
        </a:defRPr>
      </a:lvl1pPr>
      <a:lvl2pPr marL="1142286" indent="-439341" algn="l" defTabSz="1405890" rtl="0" eaLnBrk="0" fontAlgn="base" hangingPunct="0">
        <a:spcBef>
          <a:spcPct val="20000"/>
        </a:spcBef>
        <a:spcAft>
          <a:spcPct val="0"/>
        </a:spcAft>
        <a:buFont typeface="Arial" charset="0"/>
        <a:buChar char="–"/>
        <a:defRPr sz="4300" kern="1200">
          <a:solidFill>
            <a:schemeClr val="tx1"/>
          </a:solidFill>
          <a:latin typeface="+mn-lt"/>
          <a:ea typeface="ＭＳ Ｐゴシック" charset="0"/>
          <a:cs typeface="+mn-cs"/>
        </a:defRPr>
      </a:lvl2pPr>
      <a:lvl3pPr marL="1757363" indent="-351473" algn="l" defTabSz="1405890" rtl="0" eaLnBrk="0" fontAlgn="base" hangingPunct="0">
        <a:spcBef>
          <a:spcPct val="20000"/>
        </a:spcBef>
        <a:spcAft>
          <a:spcPct val="0"/>
        </a:spcAft>
        <a:buFont typeface="Arial" charset="0"/>
        <a:buChar char="•"/>
        <a:defRPr sz="3600" kern="1200">
          <a:solidFill>
            <a:schemeClr val="tx1"/>
          </a:solidFill>
          <a:latin typeface="+mn-lt"/>
          <a:ea typeface="ＭＳ Ｐゴシック" charset="0"/>
          <a:cs typeface="+mn-cs"/>
        </a:defRPr>
      </a:lvl3pPr>
      <a:lvl4pPr marL="2462451" indent="-351473" algn="l" defTabSz="1405890" rtl="0" eaLnBrk="0" fontAlgn="base" hangingPunct="0">
        <a:spcBef>
          <a:spcPct val="20000"/>
        </a:spcBef>
        <a:spcAft>
          <a:spcPct val="0"/>
        </a:spcAft>
        <a:buFont typeface="Arial" charset="0"/>
        <a:buChar char="–"/>
        <a:defRPr sz="3100" kern="1200">
          <a:solidFill>
            <a:schemeClr val="tx1"/>
          </a:solidFill>
          <a:latin typeface="+mn-lt"/>
          <a:ea typeface="ＭＳ Ｐゴシック" charset="0"/>
          <a:cs typeface="+mn-cs"/>
        </a:defRPr>
      </a:lvl4pPr>
      <a:lvl5pPr marL="3165396" indent="-351473" algn="l" defTabSz="1405890" rtl="0" eaLnBrk="0" fontAlgn="base" hangingPunct="0">
        <a:spcBef>
          <a:spcPct val="20000"/>
        </a:spcBef>
        <a:spcAft>
          <a:spcPct val="0"/>
        </a:spcAft>
        <a:buFont typeface="Arial" charset="0"/>
        <a:buChar char="»"/>
        <a:defRPr sz="3100" kern="1200">
          <a:solidFill>
            <a:schemeClr val="tx1"/>
          </a:solidFill>
          <a:latin typeface="+mn-lt"/>
          <a:ea typeface="ＭＳ Ｐゴシック" charset="0"/>
          <a:cs typeface="+mn-cs"/>
        </a:defRPr>
      </a:lvl5pPr>
      <a:lvl6pPr marL="3870296" indent="-351845" algn="l" defTabSz="1407380"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573985" indent="-351845" algn="l" defTabSz="1407380"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277677" indent="-351845" algn="l" defTabSz="1407380"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5981367" indent="-351845" algn="l" defTabSz="1407380"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s-AR"/>
      </a:defPPr>
      <a:lvl1pPr marL="0" algn="l" defTabSz="1407380" rtl="0" eaLnBrk="1" latinLnBrk="0" hangingPunct="1">
        <a:defRPr sz="2800" kern="1200">
          <a:solidFill>
            <a:schemeClr val="tx1"/>
          </a:solidFill>
          <a:latin typeface="+mn-lt"/>
          <a:ea typeface="+mn-ea"/>
          <a:cs typeface="+mn-cs"/>
        </a:defRPr>
      </a:lvl1pPr>
      <a:lvl2pPr marL="703690" algn="l" defTabSz="1407380" rtl="0" eaLnBrk="1" latinLnBrk="0" hangingPunct="1">
        <a:defRPr sz="2800" kern="1200">
          <a:solidFill>
            <a:schemeClr val="tx1"/>
          </a:solidFill>
          <a:latin typeface="+mn-lt"/>
          <a:ea typeface="+mn-ea"/>
          <a:cs typeface="+mn-cs"/>
        </a:defRPr>
      </a:lvl2pPr>
      <a:lvl3pPr marL="1407380" algn="l" defTabSz="1407380" rtl="0" eaLnBrk="1" latinLnBrk="0" hangingPunct="1">
        <a:defRPr sz="2800" kern="1200">
          <a:solidFill>
            <a:schemeClr val="tx1"/>
          </a:solidFill>
          <a:latin typeface="+mn-lt"/>
          <a:ea typeface="+mn-ea"/>
          <a:cs typeface="+mn-cs"/>
        </a:defRPr>
      </a:lvl3pPr>
      <a:lvl4pPr marL="2111071" algn="l" defTabSz="1407380" rtl="0" eaLnBrk="1" latinLnBrk="0" hangingPunct="1">
        <a:defRPr sz="2800" kern="1200">
          <a:solidFill>
            <a:schemeClr val="tx1"/>
          </a:solidFill>
          <a:latin typeface="+mn-lt"/>
          <a:ea typeface="+mn-ea"/>
          <a:cs typeface="+mn-cs"/>
        </a:defRPr>
      </a:lvl4pPr>
      <a:lvl5pPr marL="2814761" algn="l" defTabSz="1407380" rtl="0" eaLnBrk="1" latinLnBrk="0" hangingPunct="1">
        <a:defRPr sz="2800" kern="1200">
          <a:solidFill>
            <a:schemeClr val="tx1"/>
          </a:solidFill>
          <a:latin typeface="+mn-lt"/>
          <a:ea typeface="+mn-ea"/>
          <a:cs typeface="+mn-cs"/>
        </a:defRPr>
      </a:lvl5pPr>
      <a:lvl6pPr marL="3518450" algn="l" defTabSz="1407380" rtl="0" eaLnBrk="1" latinLnBrk="0" hangingPunct="1">
        <a:defRPr sz="2800" kern="1200">
          <a:solidFill>
            <a:schemeClr val="tx1"/>
          </a:solidFill>
          <a:latin typeface="+mn-lt"/>
          <a:ea typeface="+mn-ea"/>
          <a:cs typeface="+mn-cs"/>
        </a:defRPr>
      </a:lvl6pPr>
      <a:lvl7pPr marL="4222141" algn="l" defTabSz="1407380" rtl="0" eaLnBrk="1" latinLnBrk="0" hangingPunct="1">
        <a:defRPr sz="2800" kern="1200">
          <a:solidFill>
            <a:schemeClr val="tx1"/>
          </a:solidFill>
          <a:latin typeface="+mn-lt"/>
          <a:ea typeface="+mn-ea"/>
          <a:cs typeface="+mn-cs"/>
        </a:defRPr>
      </a:lvl7pPr>
      <a:lvl8pPr marL="4925831" algn="l" defTabSz="1407380" rtl="0" eaLnBrk="1" latinLnBrk="0" hangingPunct="1">
        <a:defRPr sz="2800" kern="1200">
          <a:solidFill>
            <a:schemeClr val="tx1"/>
          </a:solidFill>
          <a:latin typeface="+mn-lt"/>
          <a:ea typeface="+mn-ea"/>
          <a:cs typeface="+mn-cs"/>
        </a:defRPr>
      </a:lvl8pPr>
      <a:lvl9pPr marL="5629520" algn="l" defTabSz="140738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jpg"/><Relationship Id="rId7"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1.emf"/><Relationship Id="rId11" Type="http://schemas.openxmlformats.org/officeDocument/2006/relationships/image" Target="../media/image15.emf"/><Relationship Id="rId5" Type="http://schemas.openxmlformats.org/officeDocument/2006/relationships/image" Target="../media/image10.emf"/><Relationship Id="rId10" Type="http://schemas.microsoft.com/office/2007/relationships/hdphoto" Target="../media/hdphoto1.wdp"/><Relationship Id="rId4" Type="http://schemas.openxmlformats.org/officeDocument/2006/relationships/image" Target="../media/image9.emf"/><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8.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8.jp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pn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chart" Target="../charts/chart6.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8.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41.xml"/><Relationship Id="rId5" Type="http://schemas.openxmlformats.org/officeDocument/2006/relationships/image" Target="../media/image34.emf"/><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41.xml"/><Relationship Id="rId5" Type="http://schemas.openxmlformats.org/officeDocument/2006/relationships/image" Target="../media/image36.emf"/><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8.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jpeg"/><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61.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71.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82.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6.jpg"/><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3.xml"/><Relationship Id="rId1" Type="http://schemas.openxmlformats.org/officeDocument/2006/relationships/slideLayout" Target="../slideLayouts/slideLayout71.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08.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105.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8.png"/><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3" Type="http://schemas.openxmlformats.org/officeDocument/2006/relationships/hyperlink" Target="http://www.garone.com.ar/" TargetMode="External"/><Relationship Id="rId2" Type="http://schemas.openxmlformats.org/officeDocument/2006/relationships/image" Target="../media/image49.jpg"/><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0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958372"/>
            <a:ext cx="14082713" cy="8622630"/>
          </a:xfrm>
          <a:prstGeom prst="rect">
            <a:avLst/>
          </a:prstGeom>
        </p:spPr>
      </p:pic>
    </p:spTree>
    <p:extLst>
      <p:ext uri="{BB962C8B-B14F-4D97-AF65-F5344CB8AC3E}">
        <p14:creationId xmlns:p14="http://schemas.microsoft.com/office/powerpoint/2010/main" val="2731088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10</a:t>
            </a:fld>
            <a:endParaRPr lang="en-US" dirty="0">
              <a:solidFill>
                <a:prstClr val="black">
                  <a:tint val="75000"/>
                </a:prstClr>
              </a:solidFill>
            </a:endParaRPr>
          </a:p>
        </p:txBody>
      </p:sp>
      <p:sp>
        <p:nvSpPr>
          <p:cNvPr id="33" name="Footer Placeholder 2"/>
          <p:cNvSpPr txBox="1">
            <a:spLocks/>
          </p:cNvSpPr>
          <p:nvPr/>
        </p:nvSpPr>
        <p:spPr>
          <a:xfrm>
            <a:off x="423885" y="9912412"/>
            <a:ext cx="8128444" cy="94795"/>
          </a:xfrm>
          <a:prstGeom prst="rect">
            <a:avLst/>
          </a:prstGeom>
        </p:spPr>
        <p:txBody>
          <a:bodyPr vert="horz" wrap="square" lIns="0" tIns="0" rIns="0" bIns="0" rtlCol="0" anchor="t" anchorCtr="0">
            <a:spAutoFit/>
          </a:bodyPr>
          <a:lstStyle>
            <a:defPPr>
              <a:defRPr lang="en-US"/>
            </a:defPPr>
            <a:lvl1pPr marL="0" algn="l" defTabSz="1559235" rtl="0" eaLnBrk="1" latinLnBrk="0" hangingPunct="1">
              <a:defRPr sz="616" kern="1200">
                <a:solidFill>
                  <a:schemeClr val="tx1"/>
                </a:solidFill>
                <a:latin typeface="+mn-lt"/>
                <a:ea typeface="+mn-ea"/>
                <a:cs typeface="+mn-cs"/>
              </a:defRPr>
            </a:lvl1pPr>
            <a:lvl2pPr marL="779617" algn="l" defTabSz="1559235" rtl="0" eaLnBrk="1" latinLnBrk="0" hangingPunct="1">
              <a:defRPr sz="3069" kern="1200">
                <a:solidFill>
                  <a:schemeClr val="tx1"/>
                </a:solidFill>
                <a:latin typeface="+mn-lt"/>
                <a:ea typeface="+mn-ea"/>
                <a:cs typeface="+mn-cs"/>
              </a:defRPr>
            </a:lvl2pPr>
            <a:lvl3pPr marL="1559235" algn="l" defTabSz="1559235" rtl="0" eaLnBrk="1" latinLnBrk="0" hangingPunct="1">
              <a:defRPr sz="3069" kern="1200">
                <a:solidFill>
                  <a:schemeClr val="tx1"/>
                </a:solidFill>
                <a:latin typeface="+mn-lt"/>
                <a:ea typeface="+mn-ea"/>
                <a:cs typeface="+mn-cs"/>
              </a:defRPr>
            </a:lvl3pPr>
            <a:lvl4pPr marL="2338852" algn="l" defTabSz="1559235" rtl="0" eaLnBrk="1" latinLnBrk="0" hangingPunct="1">
              <a:defRPr sz="3069" kern="1200">
                <a:solidFill>
                  <a:schemeClr val="tx1"/>
                </a:solidFill>
                <a:latin typeface="+mn-lt"/>
                <a:ea typeface="+mn-ea"/>
                <a:cs typeface="+mn-cs"/>
              </a:defRPr>
            </a:lvl4pPr>
            <a:lvl5pPr marL="3118470" algn="l" defTabSz="1559235" rtl="0" eaLnBrk="1" latinLnBrk="0" hangingPunct="1">
              <a:defRPr sz="3069" kern="1200">
                <a:solidFill>
                  <a:schemeClr val="tx1"/>
                </a:solidFill>
                <a:latin typeface="+mn-lt"/>
                <a:ea typeface="+mn-ea"/>
                <a:cs typeface="+mn-cs"/>
              </a:defRPr>
            </a:lvl5pPr>
            <a:lvl6pPr marL="3898087" algn="l" defTabSz="1559235" rtl="0" eaLnBrk="1" latinLnBrk="0" hangingPunct="1">
              <a:defRPr sz="3069" kern="1200">
                <a:solidFill>
                  <a:schemeClr val="tx1"/>
                </a:solidFill>
                <a:latin typeface="+mn-lt"/>
                <a:ea typeface="+mn-ea"/>
                <a:cs typeface="+mn-cs"/>
              </a:defRPr>
            </a:lvl6pPr>
            <a:lvl7pPr marL="4677705" algn="l" defTabSz="1559235" rtl="0" eaLnBrk="1" latinLnBrk="0" hangingPunct="1">
              <a:defRPr sz="3069" kern="1200">
                <a:solidFill>
                  <a:schemeClr val="tx1"/>
                </a:solidFill>
                <a:latin typeface="+mn-lt"/>
                <a:ea typeface="+mn-ea"/>
                <a:cs typeface="+mn-cs"/>
              </a:defRPr>
            </a:lvl7pPr>
            <a:lvl8pPr marL="5457322" algn="l" defTabSz="1559235" rtl="0" eaLnBrk="1" latinLnBrk="0" hangingPunct="1">
              <a:defRPr sz="3069" kern="1200">
                <a:solidFill>
                  <a:schemeClr val="tx1"/>
                </a:solidFill>
                <a:latin typeface="+mn-lt"/>
                <a:ea typeface="+mn-ea"/>
                <a:cs typeface="+mn-cs"/>
              </a:defRPr>
            </a:lvl8pPr>
            <a:lvl9pPr marL="6236940" algn="l" defTabSz="1559235" rtl="0" eaLnBrk="1" latinLnBrk="0" hangingPunct="1">
              <a:defRPr sz="3069"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
        <p:nvSpPr>
          <p:cNvPr id="34" name="Rectángulo 7"/>
          <p:cNvSpPr/>
          <p:nvPr/>
        </p:nvSpPr>
        <p:spPr>
          <a:xfrm>
            <a:off x="569854" y="709130"/>
            <a:ext cx="4486240" cy="492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AR" sz="2600" b="1" dirty="0">
                <a:solidFill>
                  <a:srgbClr val="702082"/>
                </a:solidFill>
                <a:latin typeface="Arial" panose="020B0604020202020204" pitchFamily="34" charset="0"/>
                <a:cs typeface="Arial" panose="020B0604020202020204" pitchFamily="34" charset="0"/>
              </a:rPr>
              <a:t>Muestra de empresas</a:t>
            </a:r>
          </a:p>
        </p:txBody>
      </p:sp>
      <p:sp>
        <p:nvSpPr>
          <p:cNvPr id="6" name="Rectangle 5"/>
          <p:cNvSpPr/>
          <p:nvPr/>
        </p:nvSpPr>
        <p:spPr>
          <a:xfrm>
            <a:off x="3" y="2807204"/>
            <a:ext cx="14078864" cy="5906501"/>
          </a:xfrm>
          <a:prstGeom prst="rect">
            <a:avLst/>
          </a:prstGeom>
          <a:solidFill>
            <a:srgbClr val="EEECE1"/>
          </a:solidFill>
          <a:ln w="25400" cap="flat" cmpd="sng" algn="ctr">
            <a:noFill/>
            <a:prstDash val="solid"/>
          </a:ln>
          <a:effectLst/>
        </p:spPr>
        <p:txBody>
          <a:bodyPr lIns="91363" tIns="45681" rIns="91363" bIns="45681" rtlCol="0" anchor="ctr"/>
          <a:lstStyle/>
          <a:p>
            <a:pPr algn="ctr" defTabSz="608841">
              <a:defRPr/>
            </a:pPr>
            <a:endParaRPr lang="en-US" sz="1200" kern="0">
              <a:solidFill>
                <a:prstClr val="white"/>
              </a:solidFill>
              <a:latin typeface="Arial"/>
            </a:endParaRPr>
          </a:p>
        </p:txBody>
      </p:sp>
      <p:grpSp>
        <p:nvGrpSpPr>
          <p:cNvPr id="7" name="Group 6"/>
          <p:cNvGrpSpPr/>
          <p:nvPr/>
        </p:nvGrpSpPr>
        <p:grpSpPr>
          <a:xfrm>
            <a:off x="332988" y="3199239"/>
            <a:ext cx="2078750" cy="1840628"/>
            <a:chOff x="1698172" y="3145437"/>
            <a:chExt cx="3119178" cy="2761876"/>
          </a:xfrm>
          <a:solidFill>
            <a:srgbClr val="702082"/>
          </a:solidFill>
        </p:grpSpPr>
        <p:sp>
          <p:nvSpPr>
            <p:cNvPr id="8" name="Rectangle 7"/>
            <p:cNvSpPr/>
            <p:nvPr/>
          </p:nvSpPr>
          <p:spPr>
            <a:xfrm>
              <a:off x="1698172" y="3145437"/>
              <a:ext cx="3119178" cy="27618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Arial" panose="020B0604020202020204" pitchFamily="34" charset="0"/>
                <a:cs typeface="Arial" panose="020B0604020202020204" pitchFamily="34" charset="0"/>
              </a:endParaRPr>
            </a:p>
          </p:txBody>
        </p:sp>
        <p:sp>
          <p:nvSpPr>
            <p:cNvPr id="9" name="Freeform 9"/>
            <p:cNvSpPr>
              <a:spLocks noEditPoints="1"/>
            </p:cNvSpPr>
            <p:nvPr/>
          </p:nvSpPr>
          <p:spPr bwMode="auto">
            <a:xfrm>
              <a:off x="4080701" y="4271795"/>
              <a:ext cx="624834" cy="1624973"/>
            </a:xfrm>
            <a:custGeom>
              <a:avLst/>
              <a:gdLst>
                <a:gd name="T0" fmla="*/ 77 w 171"/>
                <a:gd name="T1" fmla="*/ 36 h 686"/>
                <a:gd name="T2" fmla="*/ 94 w 171"/>
                <a:gd name="T3" fmla="*/ 537 h 686"/>
                <a:gd name="T4" fmla="*/ 29 w 171"/>
                <a:gd name="T5" fmla="*/ 557 h 686"/>
                <a:gd name="T6" fmla="*/ 44 w 171"/>
                <a:gd name="T7" fmla="*/ 557 h 686"/>
                <a:gd name="T8" fmla="*/ 109 w 171"/>
                <a:gd name="T9" fmla="*/ 537 h 686"/>
                <a:gd name="T10" fmla="*/ 142 w 171"/>
                <a:gd name="T11" fmla="*/ 537 h 686"/>
                <a:gd name="T12" fmla="*/ 11 w 171"/>
                <a:gd name="T13" fmla="*/ 498 h 686"/>
                <a:gd name="T14" fmla="*/ 62 w 171"/>
                <a:gd name="T15" fmla="*/ 498 h 686"/>
                <a:gd name="T16" fmla="*/ 127 w 171"/>
                <a:gd name="T17" fmla="*/ 519 h 686"/>
                <a:gd name="T18" fmla="*/ 142 w 171"/>
                <a:gd name="T19" fmla="*/ 519 h 686"/>
                <a:gd name="T20" fmla="*/ 77 w 171"/>
                <a:gd name="T21" fmla="*/ 459 h 686"/>
                <a:gd name="T22" fmla="*/ 11 w 171"/>
                <a:gd name="T23" fmla="*/ 459 h 686"/>
                <a:gd name="T24" fmla="*/ 109 w 171"/>
                <a:gd name="T25" fmla="*/ 459 h 686"/>
                <a:gd name="T26" fmla="*/ 160 w 171"/>
                <a:gd name="T27" fmla="*/ 459 h 686"/>
                <a:gd name="T28" fmla="*/ 94 w 171"/>
                <a:gd name="T29" fmla="*/ 441 h 686"/>
                <a:gd name="T30" fmla="*/ 11 w 171"/>
                <a:gd name="T31" fmla="*/ 441 h 686"/>
                <a:gd name="T32" fmla="*/ 44 w 171"/>
                <a:gd name="T33" fmla="*/ 421 h 686"/>
                <a:gd name="T34" fmla="*/ 109 w 171"/>
                <a:gd name="T35" fmla="*/ 421 h 686"/>
                <a:gd name="T36" fmla="*/ 77 w 171"/>
                <a:gd name="T37" fmla="*/ 383 h 686"/>
                <a:gd name="T38" fmla="*/ 29 w 171"/>
                <a:gd name="T39" fmla="*/ 383 h 686"/>
                <a:gd name="T40" fmla="*/ 62 w 171"/>
                <a:gd name="T41" fmla="*/ 403 h 686"/>
                <a:gd name="T42" fmla="*/ 109 w 171"/>
                <a:gd name="T43" fmla="*/ 403 h 686"/>
                <a:gd name="T44" fmla="*/ 142 w 171"/>
                <a:gd name="T45" fmla="*/ 383 h 686"/>
                <a:gd name="T46" fmla="*/ 77 w 171"/>
                <a:gd name="T47" fmla="*/ 345 h 686"/>
                <a:gd name="T48" fmla="*/ 44 w 171"/>
                <a:gd name="T49" fmla="*/ 345 h 686"/>
                <a:gd name="T50" fmla="*/ 127 w 171"/>
                <a:gd name="T51" fmla="*/ 345 h 686"/>
                <a:gd name="T52" fmla="*/ 160 w 171"/>
                <a:gd name="T53" fmla="*/ 365 h 686"/>
                <a:gd name="T54" fmla="*/ 77 w 171"/>
                <a:gd name="T55" fmla="*/ 327 h 686"/>
                <a:gd name="T56" fmla="*/ 11 w 171"/>
                <a:gd name="T57" fmla="*/ 305 h 686"/>
                <a:gd name="T58" fmla="*/ 44 w 171"/>
                <a:gd name="T59" fmla="*/ 305 h 686"/>
                <a:gd name="T60" fmla="*/ 142 w 171"/>
                <a:gd name="T61" fmla="*/ 305 h 686"/>
                <a:gd name="T62" fmla="*/ 94 w 171"/>
                <a:gd name="T63" fmla="*/ 267 h 686"/>
                <a:gd name="T64" fmla="*/ 29 w 171"/>
                <a:gd name="T65" fmla="*/ 288 h 686"/>
                <a:gd name="T66" fmla="*/ 44 w 171"/>
                <a:gd name="T67" fmla="*/ 288 h 686"/>
                <a:gd name="T68" fmla="*/ 109 w 171"/>
                <a:gd name="T69" fmla="*/ 267 h 686"/>
                <a:gd name="T70" fmla="*/ 142 w 171"/>
                <a:gd name="T71" fmla="*/ 267 h 686"/>
                <a:gd name="T72" fmla="*/ 11 w 171"/>
                <a:gd name="T73" fmla="*/ 229 h 686"/>
                <a:gd name="T74" fmla="*/ 62 w 171"/>
                <a:gd name="T75" fmla="*/ 229 h 686"/>
                <a:gd name="T76" fmla="*/ 127 w 171"/>
                <a:gd name="T77" fmla="*/ 249 h 686"/>
                <a:gd name="T78" fmla="*/ 142 w 171"/>
                <a:gd name="T79" fmla="*/ 249 h 686"/>
                <a:gd name="T80" fmla="*/ 77 w 171"/>
                <a:gd name="T81" fmla="*/ 190 h 686"/>
                <a:gd name="T82" fmla="*/ 11 w 171"/>
                <a:gd name="T83" fmla="*/ 190 h 686"/>
                <a:gd name="T84" fmla="*/ 109 w 171"/>
                <a:gd name="T85" fmla="*/ 190 h 686"/>
                <a:gd name="T86" fmla="*/ 160 w 171"/>
                <a:gd name="T87" fmla="*/ 190 h 686"/>
                <a:gd name="T88" fmla="*/ 94 w 171"/>
                <a:gd name="T89" fmla="*/ 172 h 686"/>
                <a:gd name="T90" fmla="*/ 11 w 171"/>
                <a:gd name="T91" fmla="*/ 172 h 686"/>
                <a:gd name="T92" fmla="*/ 44 w 171"/>
                <a:gd name="T93" fmla="*/ 151 h 686"/>
                <a:gd name="T94" fmla="*/ 109 w 171"/>
                <a:gd name="T95" fmla="*/ 151 h 686"/>
                <a:gd name="T96" fmla="*/ 77 w 171"/>
                <a:gd name="T97" fmla="*/ 113 h 686"/>
                <a:gd name="T98" fmla="*/ 29 w 171"/>
                <a:gd name="T99" fmla="*/ 113 h 686"/>
                <a:gd name="T100" fmla="*/ 62 w 171"/>
                <a:gd name="T101" fmla="*/ 134 h 686"/>
                <a:gd name="T102" fmla="*/ 109 w 171"/>
                <a:gd name="T103" fmla="*/ 134 h 686"/>
                <a:gd name="T104" fmla="*/ 142 w 171"/>
                <a:gd name="T105" fmla="*/ 113 h 686"/>
                <a:gd name="T106" fmla="*/ 77 w 171"/>
                <a:gd name="T107" fmla="*/ 74 h 686"/>
                <a:gd name="T108" fmla="*/ 44 w 171"/>
                <a:gd name="T109" fmla="*/ 74 h 686"/>
                <a:gd name="T110" fmla="*/ 127 w 171"/>
                <a:gd name="T111" fmla="*/ 74 h 686"/>
                <a:gd name="T112" fmla="*/ 160 w 171"/>
                <a:gd name="T113" fmla="*/ 96 h 686"/>
                <a:gd name="T114" fmla="*/ 11 w 171"/>
                <a:gd name="T115" fmla="*/ 56 h 686"/>
                <a:gd name="T116" fmla="*/ 44 w 171"/>
                <a:gd name="T117" fmla="*/ 36 h 686"/>
                <a:gd name="T118" fmla="*/ 109 w 171"/>
                <a:gd name="T119" fmla="*/ 36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 h="686">
                  <a:moveTo>
                    <a:pt x="0" y="0"/>
                  </a:moveTo>
                  <a:lnTo>
                    <a:pt x="171" y="0"/>
                  </a:lnTo>
                  <a:lnTo>
                    <a:pt x="171" y="686"/>
                  </a:lnTo>
                  <a:lnTo>
                    <a:pt x="0" y="686"/>
                  </a:lnTo>
                  <a:lnTo>
                    <a:pt x="0" y="0"/>
                  </a:lnTo>
                  <a:lnTo>
                    <a:pt x="0" y="0"/>
                  </a:lnTo>
                  <a:close/>
                  <a:moveTo>
                    <a:pt x="77" y="36"/>
                  </a:moveTo>
                  <a:lnTo>
                    <a:pt x="94" y="36"/>
                  </a:lnTo>
                  <a:lnTo>
                    <a:pt x="94" y="56"/>
                  </a:lnTo>
                  <a:lnTo>
                    <a:pt x="77" y="56"/>
                  </a:lnTo>
                  <a:lnTo>
                    <a:pt x="77" y="36"/>
                  </a:lnTo>
                  <a:lnTo>
                    <a:pt x="77" y="36"/>
                  </a:lnTo>
                  <a:close/>
                  <a:moveTo>
                    <a:pt x="77" y="537"/>
                  </a:moveTo>
                  <a:lnTo>
                    <a:pt x="94" y="537"/>
                  </a:lnTo>
                  <a:lnTo>
                    <a:pt x="94" y="557"/>
                  </a:lnTo>
                  <a:lnTo>
                    <a:pt x="77" y="557"/>
                  </a:lnTo>
                  <a:lnTo>
                    <a:pt x="77" y="537"/>
                  </a:lnTo>
                  <a:lnTo>
                    <a:pt x="77" y="537"/>
                  </a:lnTo>
                  <a:close/>
                  <a:moveTo>
                    <a:pt x="11" y="537"/>
                  </a:moveTo>
                  <a:lnTo>
                    <a:pt x="29" y="537"/>
                  </a:lnTo>
                  <a:lnTo>
                    <a:pt x="29" y="557"/>
                  </a:lnTo>
                  <a:lnTo>
                    <a:pt x="11" y="557"/>
                  </a:lnTo>
                  <a:lnTo>
                    <a:pt x="11" y="537"/>
                  </a:lnTo>
                  <a:lnTo>
                    <a:pt x="11" y="537"/>
                  </a:lnTo>
                  <a:close/>
                  <a:moveTo>
                    <a:pt x="44" y="537"/>
                  </a:moveTo>
                  <a:lnTo>
                    <a:pt x="62" y="537"/>
                  </a:lnTo>
                  <a:lnTo>
                    <a:pt x="62" y="557"/>
                  </a:lnTo>
                  <a:lnTo>
                    <a:pt x="44" y="557"/>
                  </a:lnTo>
                  <a:lnTo>
                    <a:pt x="44" y="537"/>
                  </a:lnTo>
                  <a:lnTo>
                    <a:pt x="44" y="537"/>
                  </a:lnTo>
                  <a:close/>
                  <a:moveTo>
                    <a:pt x="109" y="537"/>
                  </a:moveTo>
                  <a:lnTo>
                    <a:pt x="127" y="537"/>
                  </a:lnTo>
                  <a:lnTo>
                    <a:pt x="127" y="557"/>
                  </a:lnTo>
                  <a:lnTo>
                    <a:pt x="109" y="557"/>
                  </a:lnTo>
                  <a:lnTo>
                    <a:pt x="109" y="537"/>
                  </a:lnTo>
                  <a:lnTo>
                    <a:pt x="109" y="537"/>
                  </a:lnTo>
                  <a:close/>
                  <a:moveTo>
                    <a:pt x="142" y="537"/>
                  </a:moveTo>
                  <a:lnTo>
                    <a:pt x="160" y="537"/>
                  </a:lnTo>
                  <a:lnTo>
                    <a:pt x="160" y="557"/>
                  </a:lnTo>
                  <a:lnTo>
                    <a:pt x="142" y="557"/>
                  </a:lnTo>
                  <a:lnTo>
                    <a:pt x="142" y="537"/>
                  </a:lnTo>
                  <a:lnTo>
                    <a:pt x="142" y="537"/>
                  </a:lnTo>
                  <a:close/>
                  <a:moveTo>
                    <a:pt x="77" y="498"/>
                  </a:moveTo>
                  <a:lnTo>
                    <a:pt x="94" y="498"/>
                  </a:lnTo>
                  <a:lnTo>
                    <a:pt x="94" y="519"/>
                  </a:lnTo>
                  <a:lnTo>
                    <a:pt x="77" y="519"/>
                  </a:lnTo>
                  <a:lnTo>
                    <a:pt x="77" y="498"/>
                  </a:lnTo>
                  <a:lnTo>
                    <a:pt x="77" y="498"/>
                  </a:lnTo>
                  <a:close/>
                  <a:moveTo>
                    <a:pt x="11" y="498"/>
                  </a:moveTo>
                  <a:lnTo>
                    <a:pt x="29" y="498"/>
                  </a:lnTo>
                  <a:lnTo>
                    <a:pt x="29" y="519"/>
                  </a:lnTo>
                  <a:lnTo>
                    <a:pt x="11" y="519"/>
                  </a:lnTo>
                  <a:lnTo>
                    <a:pt x="11" y="498"/>
                  </a:lnTo>
                  <a:lnTo>
                    <a:pt x="11" y="498"/>
                  </a:lnTo>
                  <a:close/>
                  <a:moveTo>
                    <a:pt x="44" y="498"/>
                  </a:moveTo>
                  <a:lnTo>
                    <a:pt x="62" y="498"/>
                  </a:lnTo>
                  <a:lnTo>
                    <a:pt x="62" y="519"/>
                  </a:lnTo>
                  <a:lnTo>
                    <a:pt x="44" y="519"/>
                  </a:lnTo>
                  <a:lnTo>
                    <a:pt x="44" y="498"/>
                  </a:lnTo>
                  <a:lnTo>
                    <a:pt x="44" y="498"/>
                  </a:lnTo>
                  <a:close/>
                  <a:moveTo>
                    <a:pt x="109" y="498"/>
                  </a:moveTo>
                  <a:lnTo>
                    <a:pt x="127" y="498"/>
                  </a:lnTo>
                  <a:lnTo>
                    <a:pt x="127" y="519"/>
                  </a:lnTo>
                  <a:lnTo>
                    <a:pt x="109" y="519"/>
                  </a:lnTo>
                  <a:lnTo>
                    <a:pt x="109" y="498"/>
                  </a:lnTo>
                  <a:lnTo>
                    <a:pt x="109" y="498"/>
                  </a:lnTo>
                  <a:close/>
                  <a:moveTo>
                    <a:pt x="142" y="498"/>
                  </a:moveTo>
                  <a:lnTo>
                    <a:pt x="160" y="498"/>
                  </a:lnTo>
                  <a:lnTo>
                    <a:pt x="160" y="519"/>
                  </a:lnTo>
                  <a:lnTo>
                    <a:pt x="142" y="519"/>
                  </a:lnTo>
                  <a:lnTo>
                    <a:pt x="142" y="498"/>
                  </a:lnTo>
                  <a:lnTo>
                    <a:pt x="142" y="498"/>
                  </a:lnTo>
                  <a:close/>
                  <a:moveTo>
                    <a:pt x="77" y="459"/>
                  </a:moveTo>
                  <a:lnTo>
                    <a:pt x="94" y="459"/>
                  </a:lnTo>
                  <a:lnTo>
                    <a:pt x="94" y="481"/>
                  </a:lnTo>
                  <a:lnTo>
                    <a:pt x="77" y="481"/>
                  </a:lnTo>
                  <a:lnTo>
                    <a:pt x="77" y="459"/>
                  </a:lnTo>
                  <a:lnTo>
                    <a:pt x="77" y="459"/>
                  </a:lnTo>
                  <a:close/>
                  <a:moveTo>
                    <a:pt x="11" y="459"/>
                  </a:moveTo>
                  <a:lnTo>
                    <a:pt x="29" y="459"/>
                  </a:lnTo>
                  <a:lnTo>
                    <a:pt x="29" y="481"/>
                  </a:lnTo>
                  <a:lnTo>
                    <a:pt x="11" y="481"/>
                  </a:lnTo>
                  <a:lnTo>
                    <a:pt x="11" y="459"/>
                  </a:lnTo>
                  <a:lnTo>
                    <a:pt x="11" y="459"/>
                  </a:lnTo>
                  <a:close/>
                  <a:moveTo>
                    <a:pt x="44" y="459"/>
                  </a:moveTo>
                  <a:lnTo>
                    <a:pt x="62" y="459"/>
                  </a:lnTo>
                  <a:lnTo>
                    <a:pt x="62" y="481"/>
                  </a:lnTo>
                  <a:lnTo>
                    <a:pt x="44" y="481"/>
                  </a:lnTo>
                  <a:lnTo>
                    <a:pt x="44" y="459"/>
                  </a:lnTo>
                  <a:lnTo>
                    <a:pt x="44" y="459"/>
                  </a:lnTo>
                  <a:close/>
                  <a:moveTo>
                    <a:pt x="109" y="459"/>
                  </a:moveTo>
                  <a:lnTo>
                    <a:pt x="127" y="459"/>
                  </a:lnTo>
                  <a:lnTo>
                    <a:pt x="127" y="481"/>
                  </a:lnTo>
                  <a:lnTo>
                    <a:pt x="109" y="481"/>
                  </a:lnTo>
                  <a:lnTo>
                    <a:pt x="109" y="459"/>
                  </a:lnTo>
                  <a:lnTo>
                    <a:pt x="109" y="459"/>
                  </a:lnTo>
                  <a:close/>
                  <a:moveTo>
                    <a:pt x="142" y="459"/>
                  </a:moveTo>
                  <a:lnTo>
                    <a:pt x="160" y="459"/>
                  </a:lnTo>
                  <a:lnTo>
                    <a:pt x="160" y="481"/>
                  </a:lnTo>
                  <a:lnTo>
                    <a:pt x="142" y="481"/>
                  </a:lnTo>
                  <a:lnTo>
                    <a:pt x="142" y="459"/>
                  </a:lnTo>
                  <a:lnTo>
                    <a:pt x="142" y="459"/>
                  </a:lnTo>
                  <a:close/>
                  <a:moveTo>
                    <a:pt x="77" y="421"/>
                  </a:moveTo>
                  <a:lnTo>
                    <a:pt x="94" y="421"/>
                  </a:lnTo>
                  <a:lnTo>
                    <a:pt x="94" y="441"/>
                  </a:lnTo>
                  <a:lnTo>
                    <a:pt x="77" y="441"/>
                  </a:lnTo>
                  <a:lnTo>
                    <a:pt x="77" y="421"/>
                  </a:lnTo>
                  <a:lnTo>
                    <a:pt x="77" y="421"/>
                  </a:lnTo>
                  <a:close/>
                  <a:moveTo>
                    <a:pt x="11" y="421"/>
                  </a:moveTo>
                  <a:lnTo>
                    <a:pt x="29" y="421"/>
                  </a:lnTo>
                  <a:lnTo>
                    <a:pt x="29" y="441"/>
                  </a:lnTo>
                  <a:lnTo>
                    <a:pt x="11" y="441"/>
                  </a:lnTo>
                  <a:lnTo>
                    <a:pt x="11" y="421"/>
                  </a:lnTo>
                  <a:lnTo>
                    <a:pt x="11" y="421"/>
                  </a:lnTo>
                  <a:close/>
                  <a:moveTo>
                    <a:pt x="44" y="421"/>
                  </a:moveTo>
                  <a:lnTo>
                    <a:pt x="62" y="421"/>
                  </a:lnTo>
                  <a:lnTo>
                    <a:pt x="62" y="441"/>
                  </a:lnTo>
                  <a:lnTo>
                    <a:pt x="44" y="441"/>
                  </a:lnTo>
                  <a:lnTo>
                    <a:pt x="44" y="421"/>
                  </a:lnTo>
                  <a:lnTo>
                    <a:pt x="44" y="421"/>
                  </a:lnTo>
                  <a:close/>
                  <a:moveTo>
                    <a:pt x="109" y="421"/>
                  </a:moveTo>
                  <a:lnTo>
                    <a:pt x="127" y="421"/>
                  </a:lnTo>
                  <a:lnTo>
                    <a:pt x="127" y="441"/>
                  </a:lnTo>
                  <a:lnTo>
                    <a:pt x="109" y="441"/>
                  </a:lnTo>
                  <a:lnTo>
                    <a:pt x="109" y="421"/>
                  </a:lnTo>
                  <a:lnTo>
                    <a:pt x="109" y="421"/>
                  </a:lnTo>
                  <a:close/>
                  <a:moveTo>
                    <a:pt x="142" y="421"/>
                  </a:moveTo>
                  <a:lnTo>
                    <a:pt x="160" y="421"/>
                  </a:lnTo>
                  <a:lnTo>
                    <a:pt x="160" y="441"/>
                  </a:lnTo>
                  <a:lnTo>
                    <a:pt x="142" y="441"/>
                  </a:lnTo>
                  <a:lnTo>
                    <a:pt x="142" y="421"/>
                  </a:lnTo>
                  <a:lnTo>
                    <a:pt x="142" y="421"/>
                  </a:lnTo>
                  <a:close/>
                  <a:moveTo>
                    <a:pt x="77" y="383"/>
                  </a:moveTo>
                  <a:lnTo>
                    <a:pt x="94" y="383"/>
                  </a:lnTo>
                  <a:lnTo>
                    <a:pt x="94" y="403"/>
                  </a:lnTo>
                  <a:lnTo>
                    <a:pt x="77" y="403"/>
                  </a:lnTo>
                  <a:lnTo>
                    <a:pt x="77" y="383"/>
                  </a:lnTo>
                  <a:lnTo>
                    <a:pt x="77" y="383"/>
                  </a:lnTo>
                  <a:close/>
                  <a:moveTo>
                    <a:pt x="11" y="383"/>
                  </a:moveTo>
                  <a:lnTo>
                    <a:pt x="29" y="383"/>
                  </a:lnTo>
                  <a:lnTo>
                    <a:pt x="29" y="403"/>
                  </a:lnTo>
                  <a:lnTo>
                    <a:pt x="11" y="403"/>
                  </a:lnTo>
                  <a:lnTo>
                    <a:pt x="11" y="383"/>
                  </a:lnTo>
                  <a:lnTo>
                    <a:pt x="11" y="383"/>
                  </a:lnTo>
                  <a:close/>
                  <a:moveTo>
                    <a:pt x="44" y="383"/>
                  </a:moveTo>
                  <a:lnTo>
                    <a:pt x="62" y="383"/>
                  </a:lnTo>
                  <a:lnTo>
                    <a:pt x="62" y="403"/>
                  </a:lnTo>
                  <a:lnTo>
                    <a:pt x="44" y="403"/>
                  </a:lnTo>
                  <a:lnTo>
                    <a:pt x="44" y="383"/>
                  </a:lnTo>
                  <a:lnTo>
                    <a:pt x="44" y="383"/>
                  </a:lnTo>
                  <a:close/>
                  <a:moveTo>
                    <a:pt x="109" y="383"/>
                  </a:moveTo>
                  <a:lnTo>
                    <a:pt x="127" y="383"/>
                  </a:lnTo>
                  <a:lnTo>
                    <a:pt x="127" y="403"/>
                  </a:lnTo>
                  <a:lnTo>
                    <a:pt x="109" y="403"/>
                  </a:lnTo>
                  <a:lnTo>
                    <a:pt x="109" y="383"/>
                  </a:lnTo>
                  <a:lnTo>
                    <a:pt x="109" y="383"/>
                  </a:lnTo>
                  <a:close/>
                  <a:moveTo>
                    <a:pt x="142" y="383"/>
                  </a:moveTo>
                  <a:lnTo>
                    <a:pt x="160" y="383"/>
                  </a:lnTo>
                  <a:lnTo>
                    <a:pt x="160" y="403"/>
                  </a:lnTo>
                  <a:lnTo>
                    <a:pt x="142" y="403"/>
                  </a:lnTo>
                  <a:lnTo>
                    <a:pt x="142" y="383"/>
                  </a:lnTo>
                  <a:lnTo>
                    <a:pt x="142" y="383"/>
                  </a:lnTo>
                  <a:close/>
                  <a:moveTo>
                    <a:pt x="77" y="345"/>
                  </a:moveTo>
                  <a:lnTo>
                    <a:pt x="94" y="345"/>
                  </a:lnTo>
                  <a:lnTo>
                    <a:pt x="94" y="365"/>
                  </a:lnTo>
                  <a:lnTo>
                    <a:pt x="77" y="365"/>
                  </a:lnTo>
                  <a:lnTo>
                    <a:pt x="77" y="345"/>
                  </a:lnTo>
                  <a:lnTo>
                    <a:pt x="77" y="345"/>
                  </a:lnTo>
                  <a:close/>
                  <a:moveTo>
                    <a:pt x="11" y="345"/>
                  </a:moveTo>
                  <a:lnTo>
                    <a:pt x="29" y="345"/>
                  </a:lnTo>
                  <a:lnTo>
                    <a:pt x="29" y="365"/>
                  </a:lnTo>
                  <a:lnTo>
                    <a:pt x="11" y="365"/>
                  </a:lnTo>
                  <a:lnTo>
                    <a:pt x="11" y="345"/>
                  </a:lnTo>
                  <a:lnTo>
                    <a:pt x="11" y="345"/>
                  </a:lnTo>
                  <a:close/>
                  <a:moveTo>
                    <a:pt x="44" y="345"/>
                  </a:moveTo>
                  <a:lnTo>
                    <a:pt x="62" y="345"/>
                  </a:lnTo>
                  <a:lnTo>
                    <a:pt x="62" y="365"/>
                  </a:lnTo>
                  <a:lnTo>
                    <a:pt x="44" y="365"/>
                  </a:lnTo>
                  <a:lnTo>
                    <a:pt x="44" y="345"/>
                  </a:lnTo>
                  <a:lnTo>
                    <a:pt x="44" y="345"/>
                  </a:lnTo>
                  <a:close/>
                  <a:moveTo>
                    <a:pt x="109" y="345"/>
                  </a:moveTo>
                  <a:lnTo>
                    <a:pt x="127" y="345"/>
                  </a:lnTo>
                  <a:lnTo>
                    <a:pt x="127" y="365"/>
                  </a:lnTo>
                  <a:lnTo>
                    <a:pt x="109" y="365"/>
                  </a:lnTo>
                  <a:lnTo>
                    <a:pt x="109" y="345"/>
                  </a:lnTo>
                  <a:lnTo>
                    <a:pt x="109" y="345"/>
                  </a:lnTo>
                  <a:close/>
                  <a:moveTo>
                    <a:pt x="142" y="345"/>
                  </a:moveTo>
                  <a:lnTo>
                    <a:pt x="160" y="345"/>
                  </a:lnTo>
                  <a:lnTo>
                    <a:pt x="160" y="365"/>
                  </a:lnTo>
                  <a:lnTo>
                    <a:pt x="142" y="365"/>
                  </a:lnTo>
                  <a:lnTo>
                    <a:pt x="142" y="345"/>
                  </a:lnTo>
                  <a:lnTo>
                    <a:pt x="142" y="345"/>
                  </a:lnTo>
                  <a:close/>
                  <a:moveTo>
                    <a:pt x="77" y="305"/>
                  </a:moveTo>
                  <a:lnTo>
                    <a:pt x="94" y="305"/>
                  </a:lnTo>
                  <a:lnTo>
                    <a:pt x="94" y="327"/>
                  </a:lnTo>
                  <a:lnTo>
                    <a:pt x="77" y="327"/>
                  </a:lnTo>
                  <a:lnTo>
                    <a:pt x="77" y="305"/>
                  </a:lnTo>
                  <a:lnTo>
                    <a:pt x="77" y="305"/>
                  </a:lnTo>
                  <a:close/>
                  <a:moveTo>
                    <a:pt x="11" y="305"/>
                  </a:moveTo>
                  <a:lnTo>
                    <a:pt x="29" y="305"/>
                  </a:lnTo>
                  <a:lnTo>
                    <a:pt x="29" y="327"/>
                  </a:lnTo>
                  <a:lnTo>
                    <a:pt x="11" y="327"/>
                  </a:lnTo>
                  <a:lnTo>
                    <a:pt x="11" y="305"/>
                  </a:lnTo>
                  <a:lnTo>
                    <a:pt x="11" y="305"/>
                  </a:lnTo>
                  <a:close/>
                  <a:moveTo>
                    <a:pt x="44" y="305"/>
                  </a:moveTo>
                  <a:lnTo>
                    <a:pt x="62" y="305"/>
                  </a:lnTo>
                  <a:lnTo>
                    <a:pt x="62" y="327"/>
                  </a:lnTo>
                  <a:lnTo>
                    <a:pt x="44" y="327"/>
                  </a:lnTo>
                  <a:lnTo>
                    <a:pt x="44" y="305"/>
                  </a:lnTo>
                  <a:lnTo>
                    <a:pt x="44" y="305"/>
                  </a:lnTo>
                  <a:close/>
                  <a:moveTo>
                    <a:pt x="109" y="305"/>
                  </a:moveTo>
                  <a:lnTo>
                    <a:pt x="127" y="305"/>
                  </a:lnTo>
                  <a:lnTo>
                    <a:pt x="127" y="327"/>
                  </a:lnTo>
                  <a:lnTo>
                    <a:pt x="109" y="327"/>
                  </a:lnTo>
                  <a:lnTo>
                    <a:pt x="109" y="305"/>
                  </a:lnTo>
                  <a:lnTo>
                    <a:pt x="109" y="305"/>
                  </a:lnTo>
                  <a:close/>
                  <a:moveTo>
                    <a:pt x="142" y="305"/>
                  </a:moveTo>
                  <a:lnTo>
                    <a:pt x="160" y="305"/>
                  </a:lnTo>
                  <a:lnTo>
                    <a:pt x="160" y="327"/>
                  </a:lnTo>
                  <a:lnTo>
                    <a:pt x="142" y="327"/>
                  </a:lnTo>
                  <a:lnTo>
                    <a:pt x="142" y="305"/>
                  </a:lnTo>
                  <a:lnTo>
                    <a:pt x="142" y="305"/>
                  </a:lnTo>
                  <a:close/>
                  <a:moveTo>
                    <a:pt x="77" y="267"/>
                  </a:moveTo>
                  <a:lnTo>
                    <a:pt x="94" y="267"/>
                  </a:lnTo>
                  <a:lnTo>
                    <a:pt x="94" y="288"/>
                  </a:lnTo>
                  <a:lnTo>
                    <a:pt x="77" y="288"/>
                  </a:lnTo>
                  <a:lnTo>
                    <a:pt x="77" y="267"/>
                  </a:lnTo>
                  <a:lnTo>
                    <a:pt x="77" y="267"/>
                  </a:lnTo>
                  <a:close/>
                  <a:moveTo>
                    <a:pt x="11" y="267"/>
                  </a:moveTo>
                  <a:lnTo>
                    <a:pt x="29" y="267"/>
                  </a:lnTo>
                  <a:lnTo>
                    <a:pt x="29" y="288"/>
                  </a:lnTo>
                  <a:lnTo>
                    <a:pt x="11" y="288"/>
                  </a:lnTo>
                  <a:lnTo>
                    <a:pt x="11" y="267"/>
                  </a:lnTo>
                  <a:lnTo>
                    <a:pt x="11" y="267"/>
                  </a:lnTo>
                  <a:close/>
                  <a:moveTo>
                    <a:pt x="44" y="267"/>
                  </a:moveTo>
                  <a:lnTo>
                    <a:pt x="62" y="267"/>
                  </a:lnTo>
                  <a:lnTo>
                    <a:pt x="62" y="288"/>
                  </a:lnTo>
                  <a:lnTo>
                    <a:pt x="44" y="288"/>
                  </a:lnTo>
                  <a:lnTo>
                    <a:pt x="44" y="267"/>
                  </a:lnTo>
                  <a:lnTo>
                    <a:pt x="44" y="267"/>
                  </a:lnTo>
                  <a:close/>
                  <a:moveTo>
                    <a:pt x="109" y="267"/>
                  </a:moveTo>
                  <a:lnTo>
                    <a:pt x="127" y="267"/>
                  </a:lnTo>
                  <a:lnTo>
                    <a:pt x="127" y="288"/>
                  </a:lnTo>
                  <a:lnTo>
                    <a:pt x="109" y="288"/>
                  </a:lnTo>
                  <a:lnTo>
                    <a:pt x="109" y="267"/>
                  </a:lnTo>
                  <a:lnTo>
                    <a:pt x="109" y="267"/>
                  </a:lnTo>
                  <a:close/>
                  <a:moveTo>
                    <a:pt x="142" y="267"/>
                  </a:moveTo>
                  <a:lnTo>
                    <a:pt x="160" y="267"/>
                  </a:lnTo>
                  <a:lnTo>
                    <a:pt x="160" y="288"/>
                  </a:lnTo>
                  <a:lnTo>
                    <a:pt x="142" y="288"/>
                  </a:lnTo>
                  <a:lnTo>
                    <a:pt x="142" y="267"/>
                  </a:lnTo>
                  <a:lnTo>
                    <a:pt x="142" y="267"/>
                  </a:lnTo>
                  <a:close/>
                  <a:moveTo>
                    <a:pt x="77" y="229"/>
                  </a:moveTo>
                  <a:lnTo>
                    <a:pt x="94" y="229"/>
                  </a:lnTo>
                  <a:lnTo>
                    <a:pt x="94" y="249"/>
                  </a:lnTo>
                  <a:lnTo>
                    <a:pt x="77" y="249"/>
                  </a:lnTo>
                  <a:lnTo>
                    <a:pt x="77" y="229"/>
                  </a:lnTo>
                  <a:lnTo>
                    <a:pt x="77" y="229"/>
                  </a:lnTo>
                  <a:close/>
                  <a:moveTo>
                    <a:pt x="11" y="229"/>
                  </a:moveTo>
                  <a:lnTo>
                    <a:pt x="29" y="229"/>
                  </a:lnTo>
                  <a:lnTo>
                    <a:pt x="29" y="249"/>
                  </a:lnTo>
                  <a:lnTo>
                    <a:pt x="11" y="249"/>
                  </a:lnTo>
                  <a:lnTo>
                    <a:pt x="11" y="229"/>
                  </a:lnTo>
                  <a:lnTo>
                    <a:pt x="11" y="229"/>
                  </a:lnTo>
                  <a:close/>
                  <a:moveTo>
                    <a:pt x="44" y="229"/>
                  </a:moveTo>
                  <a:lnTo>
                    <a:pt x="62" y="229"/>
                  </a:lnTo>
                  <a:lnTo>
                    <a:pt x="62" y="249"/>
                  </a:lnTo>
                  <a:lnTo>
                    <a:pt x="44" y="249"/>
                  </a:lnTo>
                  <a:lnTo>
                    <a:pt x="44" y="229"/>
                  </a:lnTo>
                  <a:lnTo>
                    <a:pt x="44" y="229"/>
                  </a:lnTo>
                  <a:close/>
                  <a:moveTo>
                    <a:pt x="109" y="229"/>
                  </a:moveTo>
                  <a:lnTo>
                    <a:pt x="127" y="229"/>
                  </a:lnTo>
                  <a:lnTo>
                    <a:pt x="127" y="249"/>
                  </a:lnTo>
                  <a:lnTo>
                    <a:pt x="109" y="249"/>
                  </a:lnTo>
                  <a:lnTo>
                    <a:pt x="109" y="229"/>
                  </a:lnTo>
                  <a:lnTo>
                    <a:pt x="109" y="229"/>
                  </a:lnTo>
                  <a:close/>
                  <a:moveTo>
                    <a:pt x="142" y="229"/>
                  </a:moveTo>
                  <a:lnTo>
                    <a:pt x="160" y="229"/>
                  </a:lnTo>
                  <a:lnTo>
                    <a:pt x="160" y="249"/>
                  </a:lnTo>
                  <a:lnTo>
                    <a:pt x="142" y="249"/>
                  </a:lnTo>
                  <a:lnTo>
                    <a:pt x="142" y="229"/>
                  </a:lnTo>
                  <a:lnTo>
                    <a:pt x="142" y="229"/>
                  </a:lnTo>
                  <a:close/>
                  <a:moveTo>
                    <a:pt x="77" y="190"/>
                  </a:moveTo>
                  <a:lnTo>
                    <a:pt x="94" y="190"/>
                  </a:lnTo>
                  <a:lnTo>
                    <a:pt x="94" y="211"/>
                  </a:lnTo>
                  <a:lnTo>
                    <a:pt x="77" y="211"/>
                  </a:lnTo>
                  <a:lnTo>
                    <a:pt x="77" y="190"/>
                  </a:lnTo>
                  <a:lnTo>
                    <a:pt x="77" y="190"/>
                  </a:lnTo>
                  <a:close/>
                  <a:moveTo>
                    <a:pt x="11" y="190"/>
                  </a:moveTo>
                  <a:lnTo>
                    <a:pt x="29" y="190"/>
                  </a:lnTo>
                  <a:lnTo>
                    <a:pt x="29" y="211"/>
                  </a:lnTo>
                  <a:lnTo>
                    <a:pt x="11" y="211"/>
                  </a:lnTo>
                  <a:lnTo>
                    <a:pt x="11" y="190"/>
                  </a:lnTo>
                  <a:lnTo>
                    <a:pt x="11" y="190"/>
                  </a:lnTo>
                  <a:close/>
                  <a:moveTo>
                    <a:pt x="44" y="190"/>
                  </a:moveTo>
                  <a:lnTo>
                    <a:pt x="62" y="190"/>
                  </a:lnTo>
                  <a:lnTo>
                    <a:pt x="62" y="211"/>
                  </a:lnTo>
                  <a:lnTo>
                    <a:pt x="44" y="211"/>
                  </a:lnTo>
                  <a:lnTo>
                    <a:pt x="44" y="190"/>
                  </a:lnTo>
                  <a:lnTo>
                    <a:pt x="44" y="190"/>
                  </a:lnTo>
                  <a:close/>
                  <a:moveTo>
                    <a:pt x="109" y="190"/>
                  </a:moveTo>
                  <a:lnTo>
                    <a:pt x="127" y="190"/>
                  </a:lnTo>
                  <a:lnTo>
                    <a:pt x="127" y="211"/>
                  </a:lnTo>
                  <a:lnTo>
                    <a:pt x="109" y="211"/>
                  </a:lnTo>
                  <a:lnTo>
                    <a:pt x="109" y="190"/>
                  </a:lnTo>
                  <a:lnTo>
                    <a:pt x="109" y="190"/>
                  </a:lnTo>
                  <a:close/>
                  <a:moveTo>
                    <a:pt x="142" y="190"/>
                  </a:moveTo>
                  <a:lnTo>
                    <a:pt x="160" y="190"/>
                  </a:lnTo>
                  <a:lnTo>
                    <a:pt x="160" y="211"/>
                  </a:lnTo>
                  <a:lnTo>
                    <a:pt x="142" y="211"/>
                  </a:lnTo>
                  <a:lnTo>
                    <a:pt x="142" y="190"/>
                  </a:lnTo>
                  <a:lnTo>
                    <a:pt x="142" y="190"/>
                  </a:lnTo>
                  <a:close/>
                  <a:moveTo>
                    <a:pt x="77" y="151"/>
                  </a:moveTo>
                  <a:lnTo>
                    <a:pt x="94" y="151"/>
                  </a:lnTo>
                  <a:lnTo>
                    <a:pt x="94" y="172"/>
                  </a:lnTo>
                  <a:lnTo>
                    <a:pt x="77" y="172"/>
                  </a:lnTo>
                  <a:lnTo>
                    <a:pt x="77" y="151"/>
                  </a:lnTo>
                  <a:lnTo>
                    <a:pt x="77" y="151"/>
                  </a:lnTo>
                  <a:close/>
                  <a:moveTo>
                    <a:pt x="11" y="151"/>
                  </a:moveTo>
                  <a:lnTo>
                    <a:pt x="29" y="151"/>
                  </a:lnTo>
                  <a:lnTo>
                    <a:pt x="29" y="172"/>
                  </a:lnTo>
                  <a:lnTo>
                    <a:pt x="11" y="172"/>
                  </a:lnTo>
                  <a:lnTo>
                    <a:pt x="11" y="151"/>
                  </a:lnTo>
                  <a:lnTo>
                    <a:pt x="11" y="151"/>
                  </a:lnTo>
                  <a:close/>
                  <a:moveTo>
                    <a:pt x="44" y="151"/>
                  </a:moveTo>
                  <a:lnTo>
                    <a:pt x="62" y="151"/>
                  </a:lnTo>
                  <a:lnTo>
                    <a:pt x="62" y="172"/>
                  </a:lnTo>
                  <a:lnTo>
                    <a:pt x="44" y="172"/>
                  </a:lnTo>
                  <a:lnTo>
                    <a:pt x="44" y="151"/>
                  </a:lnTo>
                  <a:lnTo>
                    <a:pt x="44" y="151"/>
                  </a:lnTo>
                  <a:close/>
                  <a:moveTo>
                    <a:pt x="109" y="151"/>
                  </a:moveTo>
                  <a:lnTo>
                    <a:pt x="127" y="151"/>
                  </a:lnTo>
                  <a:lnTo>
                    <a:pt x="127" y="172"/>
                  </a:lnTo>
                  <a:lnTo>
                    <a:pt x="109" y="172"/>
                  </a:lnTo>
                  <a:lnTo>
                    <a:pt x="109" y="151"/>
                  </a:lnTo>
                  <a:lnTo>
                    <a:pt x="109" y="151"/>
                  </a:lnTo>
                  <a:close/>
                  <a:moveTo>
                    <a:pt x="142" y="151"/>
                  </a:moveTo>
                  <a:lnTo>
                    <a:pt x="160" y="151"/>
                  </a:lnTo>
                  <a:lnTo>
                    <a:pt x="160" y="172"/>
                  </a:lnTo>
                  <a:lnTo>
                    <a:pt x="142" y="172"/>
                  </a:lnTo>
                  <a:lnTo>
                    <a:pt x="142" y="151"/>
                  </a:lnTo>
                  <a:lnTo>
                    <a:pt x="142" y="151"/>
                  </a:lnTo>
                  <a:close/>
                  <a:moveTo>
                    <a:pt x="77" y="113"/>
                  </a:moveTo>
                  <a:lnTo>
                    <a:pt x="94" y="113"/>
                  </a:lnTo>
                  <a:lnTo>
                    <a:pt x="94" y="134"/>
                  </a:lnTo>
                  <a:lnTo>
                    <a:pt x="77" y="134"/>
                  </a:lnTo>
                  <a:lnTo>
                    <a:pt x="77" y="113"/>
                  </a:lnTo>
                  <a:lnTo>
                    <a:pt x="77" y="113"/>
                  </a:lnTo>
                  <a:close/>
                  <a:moveTo>
                    <a:pt x="11" y="113"/>
                  </a:moveTo>
                  <a:lnTo>
                    <a:pt x="29" y="113"/>
                  </a:lnTo>
                  <a:lnTo>
                    <a:pt x="29" y="134"/>
                  </a:lnTo>
                  <a:lnTo>
                    <a:pt x="11" y="134"/>
                  </a:lnTo>
                  <a:lnTo>
                    <a:pt x="11" y="113"/>
                  </a:lnTo>
                  <a:lnTo>
                    <a:pt x="11" y="113"/>
                  </a:lnTo>
                  <a:close/>
                  <a:moveTo>
                    <a:pt x="44" y="113"/>
                  </a:moveTo>
                  <a:lnTo>
                    <a:pt x="62" y="113"/>
                  </a:lnTo>
                  <a:lnTo>
                    <a:pt x="62" y="134"/>
                  </a:lnTo>
                  <a:lnTo>
                    <a:pt x="44" y="134"/>
                  </a:lnTo>
                  <a:lnTo>
                    <a:pt x="44" y="113"/>
                  </a:lnTo>
                  <a:lnTo>
                    <a:pt x="44" y="113"/>
                  </a:lnTo>
                  <a:close/>
                  <a:moveTo>
                    <a:pt x="109" y="113"/>
                  </a:moveTo>
                  <a:lnTo>
                    <a:pt x="127" y="113"/>
                  </a:lnTo>
                  <a:lnTo>
                    <a:pt x="127" y="134"/>
                  </a:lnTo>
                  <a:lnTo>
                    <a:pt x="109" y="134"/>
                  </a:lnTo>
                  <a:lnTo>
                    <a:pt x="109" y="113"/>
                  </a:lnTo>
                  <a:lnTo>
                    <a:pt x="109" y="113"/>
                  </a:lnTo>
                  <a:close/>
                  <a:moveTo>
                    <a:pt x="142" y="113"/>
                  </a:moveTo>
                  <a:lnTo>
                    <a:pt x="160" y="113"/>
                  </a:lnTo>
                  <a:lnTo>
                    <a:pt x="160" y="134"/>
                  </a:lnTo>
                  <a:lnTo>
                    <a:pt x="142" y="134"/>
                  </a:lnTo>
                  <a:lnTo>
                    <a:pt x="142" y="113"/>
                  </a:lnTo>
                  <a:lnTo>
                    <a:pt x="142" y="113"/>
                  </a:lnTo>
                  <a:close/>
                  <a:moveTo>
                    <a:pt x="77" y="74"/>
                  </a:moveTo>
                  <a:lnTo>
                    <a:pt x="94" y="74"/>
                  </a:lnTo>
                  <a:lnTo>
                    <a:pt x="94" y="96"/>
                  </a:lnTo>
                  <a:lnTo>
                    <a:pt x="77" y="96"/>
                  </a:lnTo>
                  <a:lnTo>
                    <a:pt x="77" y="74"/>
                  </a:lnTo>
                  <a:lnTo>
                    <a:pt x="77" y="74"/>
                  </a:lnTo>
                  <a:close/>
                  <a:moveTo>
                    <a:pt x="11" y="74"/>
                  </a:moveTo>
                  <a:lnTo>
                    <a:pt x="29" y="74"/>
                  </a:lnTo>
                  <a:lnTo>
                    <a:pt x="29" y="96"/>
                  </a:lnTo>
                  <a:lnTo>
                    <a:pt x="11" y="96"/>
                  </a:lnTo>
                  <a:lnTo>
                    <a:pt x="11" y="74"/>
                  </a:lnTo>
                  <a:lnTo>
                    <a:pt x="11" y="74"/>
                  </a:lnTo>
                  <a:close/>
                  <a:moveTo>
                    <a:pt x="44" y="74"/>
                  </a:moveTo>
                  <a:lnTo>
                    <a:pt x="62" y="74"/>
                  </a:lnTo>
                  <a:lnTo>
                    <a:pt x="62" y="96"/>
                  </a:lnTo>
                  <a:lnTo>
                    <a:pt x="44" y="96"/>
                  </a:lnTo>
                  <a:lnTo>
                    <a:pt x="44" y="74"/>
                  </a:lnTo>
                  <a:lnTo>
                    <a:pt x="44" y="74"/>
                  </a:lnTo>
                  <a:close/>
                  <a:moveTo>
                    <a:pt x="109" y="74"/>
                  </a:moveTo>
                  <a:lnTo>
                    <a:pt x="127" y="74"/>
                  </a:lnTo>
                  <a:lnTo>
                    <a:pt x="127" y="96"/>
                  </a:lnTo>
                  <a:lnTo>
                    <a:pt x="109" y="96"/>
                  </a:lnTo>
                  <a:lnTo>
                    <a:pt x="109" y="74"/>
                  </a:lnTo>
                  <a:lnTo>
                    <a:pt x="109" y="74"/>
                  </a:lnTo>
                  <a:close/>
                  <a:moveTo>
                    <a:pt x="142" y="74"/>
                  </a:moveTo>
                  <a:lnTo>
                    <a:pt x="160" y="74"/>
                  </a:lnTo>
                  <a:lnTo>
                    <a:pt x="160" y="96"/>
                  </a:lnTo>
                  <a:lnTo>
                    <a:pt x="142" y="96"/>
                  </a:lnTo>
                  <a:lnTo>
                    <a:pt x="142" y="74"/>
                  </a:lnTo>
                  <a:lnTo>
                    <a:pt x="142" y="74"/>
                  </a:lnTo>
                  <a:close/>
                  <a:moveTo>
                    <a:pt x="11" y="36"/>
                  </a:moveTo>
                  <a:lnTo>
                    <a:pt x="29" y="36"/>
                  </a:lnTo>
                  <a:lnTo>
                    <a:pt x="29" y="56"/>
                  </a:lnTo>
                  <a:lnTo>
                    <a:pt x="11" y="56"/>
                  </a:lnTo>
                  <a:lnTo>
                    <a:pt x="11" y="36"/>
                  </a:lnTo>
                  <a:lnTo>
                    <a:pt x="11" y="36"/>
                  </a:lnTo>
                  <a:close/>
                  <a:moveTo>
                    <a:pt x="44" y="36"/>
                  </a:moveTo>
                  <a:lnTo>
                    <a:pt x="62" y="36"/>
                  </a:lnTo>
                  <a:lnTo>
                    <a:pt x="62" y="56"/>
                  </a:lnTo>
                  <a:lnTo>
                    <a:pt x="44" y="56"/>
                  </a:lnTo>
                  <a:lnTo>
                    <a:pt x="44" y="36"/>
                  </a:lnTo>
                  <a:lnTo>
                    <a:pt x="44" y="36"/>
                  </a:lnTo>
                  <a:close/>
                  <a:moveTo>
                    <a:pt x="109" y="36"/>
                  </a:moveTo>
                  <a:lnTo>
                    <a:pt x="127" y="36"/>
                  </a:lnTo>
                  <a:lnTo>
                    <a:pt x="127" y="56"/>
                  </a:lnTo>
                  <a:lnTo>
                    <a:pt x="109" y="56"/>
                  </a:lnTo>
                  <a:lnTo>
                    <a:pt x="109" y="36"/>
                  </a:lnTo>
                  <a:lnTo>
                    <a:pt x="109" y="36"/>
                  </a:lnTo>
                  <a:close/>
                  <a:moveTo>
                    <a:pt x="142" y="36"/>
                  </a:moveTo>
                  <a:lnTo>
                    <a:pt x="160" y="36"/>
                  </a:lnTo>
                  <a:lnTo>
                    <a:pt x="160" y="56"/>
                  </a:lnTo>
                  <a:lnTo>
                    <a:pt x="142" y="56"/>
                  </a:lnTo>
                  <a:lnTo>
                    <a:pt x="142" y="36"/>
                  </a:lnTo>
                  <a:lnTo>
                    <a:pt x="142" y="36"/>
                  </a:lnTo>
                  <a:close/>
                </a:path>
              </a:pathLst>
            </a:custGeom>
            <a:grpFill/>
            <a:ln>
              <a:noFill/>
            </a:ln>
          </p:spPr>
          <p:txBody>
            <a:bodyPr vert="horz" wrap="square" lIns="60939" tIns="30470" rIns="60939" bIns="30470" numCol="1" anchor="t" anchorCtr="0" compatLnSpc="1">
              <a:prstTxWarp prst="textNoShape">
                <a:avLst/>
              </a:prstTxWarp>
            </a:bodyPr>
            <a:lstStyle/>
            <a:p>
              <a:endParaRPr lang="en-US" sz="2000">
                <a:solidFill>
                  <a:prstClr val="black"/>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1737062" y="3175807"/>
              <a:ext cx="1784939" cy="972083"/>
            </a:xfrm>
            <a:prstGeom prst="rect">
              <a:avLst/>
            </a:prstGeom>
            <a:grpFill/>
          </p:spPr>
          <p:txBody>
            <a:bodyPr vert="horz" lIns="0" tIns="0" rIns="0" bIns="0" rtlCol="0" anchor="t" anchorCtr="0">
              <a:noAutofit/>
            </a:bodyPr>
            <a:lstStyle/>
            <a:p>
              <a:pPr algn="ctr" defTabSz="456633">
                <a:spcBef>
                  <a:spcPct val="0"/>
                </a:spcBef>
                <a:defRPr/>
              </a:pPr>
              <a:r>
                <a:rPr lang="pt-BR" sz="4100" b="1" dirty="0">
                  <a:solidFill>
                    <a:prstClr val="white"/>
                  </a:solidFill>
                  <a:latin typeface="Arial" panose="020B0604020202020204" pitchFamily="34" charset="0"/>
                  <a:cs typeface="Arial" panose="020B0604020202020204" pitchFamily="34" charset="0"/>
                </a:rPr>
                <a:t>454</a:t>
              </a:r>
              <a:endParaRPr lang="en-US" sz="4100"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1744245" y="3948261"/>
              <a:ext cx="2688489" cy="1385464"/>
            </a:xfrm>
            <a:prstGeom prst="rect">
              <a:avLst/>
            </a:prstGeom>
            <a:grpFill/>
          </p:spPr>
          <p:txBody>
            <a:bodyPr wrap="square">
              <a:spAutoFit/>
            </a:bodyPr>
            <a:lstStyle/>
            <a:p>
              <a:pPr defTabSz="456633">
                <a:spcBef>
                  <a:spcPct val="0"/>
                </a:spcBef>
                <a:defRPr/>
              </a:pPr>
              <a:r>
                <a:rPr lang="pt-BR" sz="1800" dirty="0">
                  <a:solidFill>
                    <a:prstClr val="white"/>
                  </a:solidFill>
                  <a:latin typeface="Arial" panose="020B0604020202020204" pitchFamily="34" charset="0"/>
                  <a:cs typeface="Arial" panose="020B0604020202020204" pitchFamily="34" charset="0"/>
                </a:rPr>
                <a:t>empresas participantes</a:t>
              </a:r>
            </a:p>
            <a:p>
              <a:pPr defTabSz="456633">
                <a:spcBef>
                  <a:spcPct val="0"/>
                </a:spcBef>
                <a:defRPr/>
              </a:pPr>
              <a:r>
                <a:rPr lang="pt-BR" sz="1800" dirty="0">
                  <a:solidFill>
                    <a:prstClr val="white"/>
                  </a:solidFill>
                  <a:latin typeface="Arial" panose="020B0604020202020204" pitchFamily="34" charset="0"/>
                  <a:cs typeface="Arial" panose="020B0604020202020204" pitchFamily="34" charset="0"/>
                </a:rPr>
                <a:t>en 2018</a:t>
              </a:r>
              <a:endParaRPr lang="en-US" sz="1800" dirty="0">
                <a:solidFill>
                  <a:prstClr val="white"/>
                </a:solidFill>
                <a:latin typeface="Arial" panose="020B0604020202020204" pitchFamily="34" charset="0"/>
                <a:cs typeface="Arial" panose="020B0604020202020204" pitchFamily="34" charset="0"/>
              </a:endParaRPr>
            </a:p>
          </p:txBody>
        </p:sp>
      </p:grpSp>
      <p:grpSp>
        <p:nvGrpSpPr>
          <p:cNvPr id="12" name="Group 11"/>
          <p:cNvGrpSpPr/>
          <p:nvPr/>
        </p:nvGrpSpPr>
        <p:grpSpPr>
          <a:xfrm>
            <a:off x="2245863" y="3196456"/>
            <a:ext cx="2249470" cy="1859042"/>
            <a:chOff x="4877644" y="2579369"/>
            <a:chExt cx="3375346" cy="2789508"/>
          </a:xfrm>
        </p:grpSpPr>
        <p:grpSp>
          <p:nvGrpSpPr>
            <p:cNvPr id="13" name="Group 12"/>
            <p:cNvGrpSpPr/>
            <p:nvPr/>
          </p:nvGrpSpPr>
          <p:grpSpPr>
            <a:xfrm>
              <a:off x="4877644" y="2579369"/>
              <a:ext cx="3375346" cy="2789508"/>
              <a:chOff x="4769371" y="3135629"/>
              <a:chExt cx="1743110" cy="1644578"/>
            </a:xfrm>
          </p:grpSpPr>
          <p:pic>
            <p:nvPicPr>
              <p:cNvPr id="15" name="Picture 14"/>
              <p:cNvPicPr>
                <a:picLocks noChangeAspect="1"/>
              </p:cNvPicPr>
              <p:nvPr/>
            </p:nvPicPr>
            <p:blipFill rotWithShape="1">
              <a:blip r:embed="rId4">
                <a:grayscl/>
                <a:extLst>
                  <a:ext uri="{28A0092B-C50C-407E-A947-70E740481C1C}">
                    <a14:useLocalDpi xmlns:a14="http://schemas.microsoft.com/office/drawing/2010/main" val="0"/>
                  </a:ext>
                </a:extLst>
              </a:blip>
              <a:srcRect l="1234" t="3883" r="64176"/>
              <a:stretch/>
            </p:blipFill>
            <p:spPr>
              <a:xfrm>
                <a:off x="4924563" y="3135629"/>
                <a:ext cx="1587918" cy="1644578"/>
              </a:xfrm>
              <a:prstGeom prst="rect">
                <a:avLst/>
              </a:prstGeom>
            </p:spPr>
          </p:pic>
          <p:sp>
            <p:nvSpPr>
              <p:cNvPr id="16" name="Rectangle 15"/>
              <p:cNvSpPr/>
              <p:nvPr/>
            </p:nvSpPr>
            <p:spPr>
              <a:xfrm>
                <a:off x="4769371" y="3281753"/>
                <a:ext cx="1387842" cy="326725"/>
              </a:xfrm>
              <a:prstGeom prst="rect">
                <a:avLst/>
              </a:prstGeom>
            </p:spPr>
            <p:txBody>
              <a:bodyPr wrap="square">
                <a:spAutoFit/>
              </a:bodyPr>
              <a:lstStyle/>
              <a:p>
                <a:pPr algn="ctr" defTabSz="456633">
                  <a:spcBef>
                    <a:spcPct val="0"/>
                  </a:spcBef>
                  <a:defRPr/>
                </a:pPr>
                <a:r>
                  <a:rPr lang="pt-BR" sz="1800" dirty="0">
                    <a:solidFill>
                      <a:prstClr val="white"/>
                    </a:solidFill>
                    <a:latin typeface="Arial" panose="020B0604020202020204" pitchFamily="34" charset="0"/>
                    <a:cs typeface="Arial" panose="020B0604020202020204" pitchFamily="34" charset="0"/>
                  </a:rPr>
                  <a:t>Aumento</a:t>
                </a:r>
                <a:r>
                  <a:rPr lang="en-US" sz="1800" dirty="0">
                    <a:solidFill>
                      <a:prstClr val="white"/>
                    </a:solidFill>
                    <a:latin typeface="Arial" panose="020B0604020202020204" pitchFamily="34" charset="0"/>
                    <a:cs typeface="Arial" panose="020B0604020202020204" pitchFamily="34" charset="0"/>
                  </a:rPr>
                  <a:t> de </a:t>
                </a:r>
              </a:p>
            </p:txBody>
          </p:sp>
          <p:sp>
            <p:nvSpPr>
              <p:cNvPr id="17" name="Rectangle 16"/>
              <p:cNvSpPr/>
              <p:nvPr/>
            </p:nvSpPr>
            <p:spPr>
              <a:xfrm>
                <a:off x="4971403" y="4048948"/>
                <a:ext cx="1459617" cy="571769"/>
              </a:xfrm>
              <a:prstGeom prst="rect">
                <a:avLst/>
              </a:prstGeom>
            </p:spPr>
            <p:txBody>
              <a:bodyPr wrap="square" lIns="0" rIns="0">
                <a:spAutoFit/>
              </a:bodyPr>
              <a:lstStyle/>
              <a:p>
                <a:pPr defTabSz="456633">
                  <a:spcBef>
                    <a:spcPct val="0"/>
                  </a:spcBef>
                  <a:defRPr/>
                </a:pPr>
                <a:r>
                  <a:rPr lang="pt-BR" sz="1800" dirty="0">
                    <a:solidFill>
                      <a:prstClr val="white"/>
                    </a:solidFill>
                    <a:latin typeface="Arial" panose="020B0604020202020204" pitchFamily="34" charset="0"/>
                    <a:cs typeface="Arial" panose="020B0604020202020204" pitchFamily="34" charset="0"/>
                  </a:rPr>
                  <a:t>En relación al año anterior</a:t>
                </a:r>
                <a:endParaRPr lang="en-US" sz="1800" dirty="0">
                  <a:solidFill>
                    <a:prstClr val="white"/>
                  </a:solidFill>
                  <a:latin typeface="Arial" panose="020B0604020202020204" pitchFamily="34" charset="0"/>
                  <a:cs typeface="Arial" panose="020B0604020202020204" pitchFamily="34" charset="0"/>
                </a:endParaRPr>
              </a:p>
            </p:txBody>
          </p:sp>
        </p:grpSp>
        <p:sp>
          <p:nvSpPr>
            <p:cNvPr id="14" name="Title 1"/>
            <p:cNvSpPr txBox="1">
              <a:spLocks/>
            </p:cNvSpPr>
            <p:nvPr/>
          </p:nvSpPr>
          <p:spPr>
            <a:xfrm>
              <a:off x="5066022" y="3295737"/>
              <a:ext cx="1775564" cy="580526"/>
            </a:xfrm>
            <a:prstGeom prst="rect">
              <a:avLst/>
            </a:prstGeom>
          </p:spPr>
          <p:txBody>
            <a:bodyPr vert="horz" lIns="0" tIns="0" rIns="0" bIns="0" rtlCol="0" anchor="t" anchorCtr="0">
              <a:noAutofit/>
            </a:bodyPr>
            <a:lstStyle/>
            <a:p>
              <a:pPr algn="ctr" defTabSz="456633">
                <a:spcBef>
                  <a:spcPct val="0"/>
                </a:spcBef>
                <a:defRPr/>
              </a:pPr>
              <a:r>
                <a:rPr lang="en-US" sz="4100" b="1" dirty="0">
                  <a:solidFill>
                    <a:prstClr val="white"/>
                  </a:solidFill>
                  <a:latin typeface="Arial" panose="020B0604020202020204" pitchFamily="34" charset="0"/>
                  <a:cs typeface="Arial" panose="020B0604020202020204" pitchFamily="34" charset="0"/>
                </a:rPr>
                <a:t>13%</a:t>
              </a:r>
              <a:endParaRPr lang="en-US" sz="4100" dirty="0">
                <a:solidFill>
                  <a:prstClr val="white"/>
                </a:solidFill>
                <a:latin typeface="Arial" panose="020B0604020202020204" pitchFamily="34" charset="0"/>
                <a:cs typeface="Arial" panose="020B0604020202020204" pitchFamily="34" charset="0"/>
              </a:endParaRPr>
            </a:p>
          </p:txBody>
        </p:sp>
      </p:grpSp>
      <p:grpSp>
        <p:nvGrpSpPr>
          <p:cNvPr id="18" name="Group 17"/>
          <p:cNvGrpSpPr/>
          <p:nvPr/>
        </p:nvGrpSpPr>
        <p:grpSpPr>
          <a:xfrm>
            <a:off x="6638105" y="3198472"/>
            <a:ext cx="2013622" cy="1838501"/>
            <a:chOff x="9945660" y="3115075"/>
            <a:chExt cx="1583400" cy="1674914"/>
          </a:xfrm>
        </p:grpSpPr>
        <p:sp>
          <p:nvSpPr>
            <p:cNvPr id="19" name="Rectangle 18"/>
            <p:cNvSpPr/>
            <p:nvPr/>
          </p:nvSpPr>
          <p:spPr bwMode="auto">
            <a:xfrm>
              <a:off x="9945660" y="3115075"/>
              <a:ext cx="1583400" cy="1674914"/>
            </a:xfrm>
            <a:prstGeom prst="rect">
              <a:avLst/>
            </a:prstGeom>
            <a:solidFill>
              <a:schemeClr val="accent3">
                <a:lumMod val="75000"/>
              </a:schemeClr>
            </a:solidFill>
            <a:ln w="12700" cap="flat" cmpd="sng" algn="ctr">
              <a:noFill/>
              <a:prstDash val="solid"/>
              <a:round/>
              <a:headEnd type="none" w="med" len="med"/>
              <a:tailEnd type="none" w="med" len="med"/>
            </a:ln>
            <a:effectLst/>
          </p:spPr>
          <p:txBody>
            <a:bodyPr vert="horz" wrap="square" lIns="45705" tIns="22852" rIns="45705" bIns="22852" numCol="1" rtlCol="0" anchor="ctr" anchorCtr="0" compatLnSpc="1">
              <a:prstTxWarp prst="textNoShape">
                <a:avLst/>
              </a:prstTxWarp>
            </a:bodyPr>
            <a:lstStyle/>
            <a:p>
              <a:endParaRPr lang="en-US" sz="800" b="1" dirty="0">
                <a:solidFill>
                  <a:prstClr val="white"/>
                </a:solidFill>
              </a:endParaRPr>
            </a:p>
          </p:txBody>
        </p:sp>
        <p:grpSp>
          <p:nvGrpSpPr>
            <p:cNvPr id="20" name="Group 58"/>
            <p:cNvGrpSpPr>
              <a:grpSpLocks/>
            </p:cNvGrpSpPr>
            <p:nvPr/>
          </p:nvGrpSpPr>
          <p:grpSpPr bwMode="auto">
            <a:xfrm flipH="1">
              <a:off x="10034928" y="3153788"/>
              <a:ext cx="206661" cy="493993"/>
              <a:chOff x="777" y="965"/>
              <a:chExt cx="646" cy="1662"/>
            </a:xfrm>
            <a:solidFill>
              <a:schemeClr val="accent3">
                <a:lumMod val="50000"/>
              </a:schemeClr>
            </a:solidFill>
          </p:grpSpPr>
          <p:sp>
            <p:nvSpPr>
              <p:cNvPr id="75"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76"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21" name="Group 58"/>
            <p:cNvGrpSpPr>
              <a:grpSpLocks/>
            </p:cNvGrpSpPr>
            <p:nvPr/>
          </p:nvGrpSpPr>
          <p:grpSpPr bwMode="auto">
            <a:xfrm flipH="1">
              <a:off x="10034928" y="3666220"/>
              <a:ext cx="206661" cy="493993"/>
              <a:chOff x="777" y="965"/>
              <a:chExt cx="646" cy="1662"/>
            </a:xfrm>
            <a:solidFill>
              <a:schemeClr val="accent3">
                <a:lumMod val="50000"/>
              </a:schemeClr>
            </a:solidFill>
          </p:grpSpPr>
          <p:sp>
            <p:nvSpPr>
              <p:cNvPr id="73"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74"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22" name="Group 58"/>
            <p:cNvGrpSpPr>
              <a:grpSpLocks/>
            </p:cNvGrpSpPr>
            <p:nvPr/>
          </p:nvGrpSpPr>
          <p:grpSpPr bwMode="auto">
            <a:xfrm flipH="1">
              <a:off x="10034928" y="4176803"/>
              <a:ext cx="206661" cy="493993"/>
              <a:chOff x="777" y="965"/>
              <a:chExt cx="646" cy="1662"/>
            </a:xfrm>
            <a:solidFill>
              <a:schemeClr val="accent3">
                <a:lumMod val="50000"/>
              </a:schemeClr>
            </a:solidFill>
          </p:grpSpPr>
          <p:sp>
            <p:nvSpPr>
              <p:cNvPr id="71"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72"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23" name="Group 58"/>
            <p:cNvGrpSpPr>
              <a:grpSpLocks/>
            </p:cNvGrpSpPr>
            <p:nvPr/>
          </p:nvGrpSpPr>
          <p:grpSpPr bwMode="auto">
            <a:xfrm flipH="1">
              <a:off x="10270476" y="3153788"/>
              <a:ext cx="206661" cy="493993"/>
              <a:chOff x="777" y="965"/>
              <a:chExt cx="646" cy="1662"/>
            </a:xfrm>
            <a:solidFill>
              <a:schemeClr val="accent3">
                <a:lumMod val="50000"/>
              </a:schemeClr>
            </a:solidFill>
          </p:grpSpPr>
          <p:sp>
            <p:nvSpPr>
              <p:cNvPr id="68"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70"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24" name="Group 58"/>
            <p:cNvGrpSpPr>
              <a:grpSpLocks/>
            </p:cNvGrpSpPr>
            <p:nvPr/>
          </p:nvGrpSpPr>
          <p:grpSpPr bwMode="auto">
            <a:xfrm flipH="1">
              <a:off x="10270476" y="3666220"/>
              <a:ext cx="206661" cy="493993"/>
              <a:chOff x="777" y="965"/>
              <a:chExt cx="646" cy="1662"/>
            </a:xfrm>
            <a:solidFill>
              <a:schemeClr val="accent3">
                <a:lumMod val="50000"/>
              </a:schemeClr>
            </a:solidFill>
          </p:grpSpPr>
          <p:sp>
            <p:nvSpPr>
              <p:cNvPr id="66"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67"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25" name="Group 58"/>
            <p:cNvGrpSpPr>
              <a:grpSpLocks/>
            </p:cNvGrpSpPr>
            <p:nvPr/>
          </p:nvGrpSpPr>
          <p:grpSpPr bwMode="auto">
            <a:xfrm flipH="1">
              <a:off x="10270476" y="4176803"/>
              <a:ext cx="206661" cy="493993"/>
              <a:chOff x="777" y="965"/>
              <a:chExt cx="646" cy="1662"/>
            </a:xfrm>
            <a:solidFill>
              <a:schemeClr val="accent3">
                <a:lumMod val="50000"/>
              </a:schemeClr>
            </a:solidFill>
          </p:grpSpPr>
          <p:sp>
            <p:nvSpPr>
              <p:cNvPr id="64"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65"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26" name="Group 58"/>
            <p:cNvGrpSpPr>
              <a:grpSpLocks/>
            </p:cNvGrpSpPr>
            <p:nvPr/>
          </p:nvGrpSpPr>
          <p:grpSpPr bwMode="auto">
            <a:xfrm flipH="1">
              <a:off x="10506024" y="3153788"/>
              <a:ext cx="206661" cy="493993"/>
              <a:chOff x="777" y="965"/>
              <a:chExt cx="646" cy="1662"/>
            </a:xfrm>
            <a:solidFill>
              <a:schemeClr val="accent3">
                <a:lumMod val="50000"/>
              </a:schemeClr>
            </a:solidFill>
          </p:grpSpPr>
          <p:sp>
            <p:nvSpPr>
              <p:cNvPr id="62"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63"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27" name="Group 58"/>
            <p:cNvGrpSpPr>
              <a:grpSpLocks/>
            </p:cNvGrpSpPr>
            <p:nvPr/>
          </p:nvGrpSpPr>
          <p:grpSpPr bwMode="auto">
            <a:xfrm flipH="1">
              <a:off x="10506024" y="3666220"/>
              <a:ext cx="206661" cy="493993"/>
              <a:chOff x="777" y="965"/>
              <a:chExt cx="646" cy="1662"/>
            </a:xfrm>
            <a:solidFill>
              <a:schemeClr val="accent3">
                <a:lumMod val="50000"/>
              </a:schemeClr>
            </a:solidFill>
          </p:grpSpPr>
          <p:sp>
            <p:nvSpPr>
              <p:cNvPr id="60"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61"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28" name="Group 58"/>
            <p:cNvGrpSpPr>
              <a:grpSpLocks/>
            </p:cNvGrpSpPr>
            <p:nvPr/>
          </p:nvGrpSpPr>
          <p:grpSpPr bwMode="auto">
            <a:xfrm flipH="1">
              <a:off x="10506024" y="4176803"/>
              <a:ext cx="206661" cy="493993"/>
              <a:chOff x="777" y="965"/>
              <a:chExt cx="646" cy="1662"/>
            </a:xfrm>
            <a:solidFill>
              <a:schemeClr val="accent3">
                <a:lumMod val="50000"/>
              </a:schemeClr>
            </a:solidFill>
          </p:grpSpPr>
          <p:sp>
            <p:nvSpPr>
              <p:cNvPr id="58"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59"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29" name="Group 58"/>
            <p:cNvGrpSpPr>
              <a:grpSpLocks/>
            </p:cNvGrpSpPr>
            <p:nvPr/>
          </p:nvGrpSpPr>
          <p:grpSpPr bwMode="auto">
            <a:xfrm flipH="1">
              <a:off x="10741572" y="3153788"/>
              <a:ext cx="206661" cy="493993"/>
              <a:chOff x="777" y="965"/>
              <a:chExt cx="646" cy="1662"/>
            </a:xfrm>
            <a:solidFill>
              <a:schemeClr val="accent3">
                <a:lumMod val="50000"/>
              </a:schemeClr>
            </a:solidFill>
          </p:grpSpPr>
          <p:sp>
            <p:nvSpPr>
              <p:cNvPr id="56"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57"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30" name="Group 58"/>
            <p:cNvGrpSpPr>
              <a:grpSpLocks/>
            </p:cNvGrpSpPr>
            <p:nvPr/>
          </p:nvGrpSpPr>
          <p:grpSpPr bwMode="auto">
            <a:xfrm flipH="1">
              <a:off x="10741572" y="3666220"/>
              <a:ext cx="206661" cy="493993"/>
              <a:chOff x="777" y="965"/>
              <a:chExt cx="646" cy="1662"/>
            </a:xfrm>
            <a:solidFill>
              <a:schemeClr val="accent3">
                <a:lumMod val="50000"/>
              </a:schemeClr>
            </a:solidFill>
          </p:grpSpPr>
          <p:sp>
            <p:nvSpPr>
              <p:cNvPr id="54"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55"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31" name="Group 58"/>
            <p:cNvGrpSpPr>
              <a:grpSpLocks/>
            </p:cNvGrpSpPr>
            <p:nvPr/>
          </p:nvGrpSpPr>
          <p:grpSpPr bwMode="auto">
            <a:xfrm flipH="1">
              <a:off x="10741572" y="4176803"/>
              <a:ext cx="206661" cy="493993"/>
              <a:chOff x="777" y="965"/>
              <a:chExt cx="646" cy="1662"/>
            </a:xfrm>
            <a:solidFill>
              <a:schemeClr val="accent3">
                <a:lumMod val="50000"/>
              </a:schemeClr>
            </a:solidFill>
          </p:grpSpPr>
          <p:sp>
            <p:nvSpPr>
              <p:cNvPr id="52"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53"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32" name="Group 58"/>
            <p:cNvGrpSpPr>
              <a:grpSpLocks/>
            </p:cNvGrpSpPr>
            <p:nvPr/>
          </p:nvGrpSpPr>
          <p:grpSpPr bwMode="auto">
            <a:xfrm flipH="1">
              <a:off x="10977120" y="3153788"/>
              <a:ext cx="206661" cy="493993"/>
              <a:chOff x="777" y="965"/>
              <a:chExt cx="646" cy="1662"/>
            </a:xfrm>
            <a:solidFill>
              <a:schemeClr val="accent3">
                <a:lumMod val="50000"/>
              </a:schemeClr>
            </a:solidFill>
          </p:grpSpPr>
          <p:sp>
            <p:nvSpPr>
              <p:cNvPr id="50"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51"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35" name="Group 58"/>
            <p:cNvGrpSpPr>
              <a:grpSpLocks/>
            </p:cNvGrpSpPr>
            <p:nvPr/>
          </p:nvGrpSpPr>
          <p:grpSpPr bwMode="auto">
            <a:xfrm flipH="1">
              <a:off x="10977120" y="3666220"/>
              <a:ext cx="206661" cy="493993"/>
              <a:chOff x="777" y="965"/>
              <a:chExt cx="646" cy="1662"/>
            </a:xfrm>
            <a:solidFill>
              <a:schemeClr val="accent3">
                <a:lumMod val="50000"/>
              </a:schemeClr>
            </a:solidFill>
          </p:grpSpPr>
          <p:sp>
            <p:nvSpPr>
              <p:cNvPr id="48"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49"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36" name="Group 58"/>
            <p:cNvGrpSpPr>
              <a:grpSpLocks/>
            </p:cNvGrpSpPr>
            <p:nvPr/>
          </p:nvGrpSpPr>
          <p:grpSpPr bwMode="auto">
            <a:xfrm flipH="1">
              <a:off x="10977120" y="4176803"/>
              <a:ext cx="206661" cy="493993"/>
              <a:chOff x="777" y="965"/>
              <a:chExt cx="646" cy="1662"/>
            </a:xfrm>
            <a:solidFill>
              <a:schemeClr val="accent3">
                <a:lumMod val="50000"/>
              </a:schemeClr>
            </a:solidFill>
          </p:grpSpPr>
          <p:sp>
            <p:nvSpPr>
              <p:cNvPr id="46"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47"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37" name="Group 58"/>
            <p:cNvGrpSpPr>
              <a:grpSpLocks/>
            </p:cNvGrpSpPr>
            <p:nvPr/>
          </p:nvGrpSpPr>
          <p:grpSpPr bwMode="auto">
            <a:xfrm flipH="1">
              <a:off x="11212668" y="3153788"/>
              <a:ext cx="206661" cy="493993"/>
              <a:chOff x="777" y="965"/>
              <a:chExt cx="646" cy="1662"/>
            </a:xfrm>
            <a:solidFill>
              <a:schemeClr val="accent3">
                <a:lumMod val="50000"/>
              </a:schemeClr>
            </a:solidFill>
          </p:grpSpPr>
          <p:sp>
            <p:nvSpPr>
              <p:cNvPr id="44"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45"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38" name="Group 58"/>
            <p:cNvGrpSpPr>
              <a:grpSpLocks/>
            </p:cNvGrpSpPr>
            <p:nvPr/>
          </p:nvGrpSpPr>
          <p:grpSpPr bwMode="auto">
            <a:xfrm flipH="1">
              <a:off x="11212668" y="3666220"/>
              <a:ext cx="206661" cy="493993"/>
              <a:chOff x="777" y="965"/>
              <a:chExt cx="646" cy="1662"/>
            </a:xfrm>
            <a:solidFill>
              <a:schemeClr val="accent3">
                <a:lumMod val="50000"/>
              </a:schemeClr>
            </a:solidFill>
          </p:grpSpPr>
          <p:sp>
            <p:nvSpPr>
              <p:cNvPr id="42"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43"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nvGrpSpPr>
            <p:cNvPr id="39" name="Group 58"/>
            <p:cNvGrpSpPr>
              <a:grpSpLocks/>
            </p:cNvGrpSpPr>
            <p:nvPr/>
          </p:nvGrpSpPr>
          <p:grpSpPr bwMode="auto">
            <a:xfrm flipH="1">
              <a:off x="11212668" y="4176803"/>
              <a:ext cx="206661" cy="493993"/>
              <a:chOff x="777" y="965"/>
              <a:chExt cx="646" cy="1662"/>
            </a:xfrm>
            <a:solidFill>
              <a:schemeClr val="accent3">
                <a:lumMod val="50000"/>
              </a:schemeClr>
            </a:solidFill>
          </p:grpSpPr>
          <p:sp>
            <p:nvSpPr>
              <p:cNvPr id="40" name="Freeform 59"/>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000">
                  <a:solidFill>
                    <a:srgbClr val="000000"/>
                  </a:solidFill>
                </a:endParaRPr>
              </a:p>
            </p:txBody>
          </p:sp>
          <p:sp>
            <p:nvSpPr>
              <p:cNvPr id="41" name="Oval 60"/>
              <p:cNvSpPr>
                <a:spLocks noChangeArrowheads="1"/>
              </p:cNvSpPr>
              <p:nvPr/>
            </p:nvSpPr>
            <p:spPr bwMode="auto">
              <a:xfrm>
                <a:off x="957" y="965"/>
                <a:ext cx="267" cy="2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eaLnBrk="1" hangingPunct="1">
                  <a:defRPr/>
                </a:pPr>
                <a:endParaRPr lang="en-US" altLang="en-US" sz="1500">
                  <a:solidFill>
                    <a:srgbClr val="999999"/>
                  </a:solidFill>
                </a:endParaRPr>
              </a:p>
            </p:txBody>
          </p:sp>
        </p:grpSp>
      </p:grpSp>
      <p:grpSp>
        <p:nvGrpSpPr>
          <p:cNvPr id="77" name="Group 76"/>
          <p:cNvGrpSpPr/>
          <p:nvPr/>
        </p:nvGrpSpPr>
        <p:grpSpPr>
          <a:xfrm>
            <a:off x="321721" y="5069776"/>
            <a:ext cx="8330019" cy="3344105"/>
            <a:chOff x="678354" y="5841892"/>
            <a:chExt cx="5832630" cy="2742749"/>
          </a:xfrm>
        </p:grpSpPr>
        <p:sp>
          <p:nvSpPr>
            <p:cNvPr id="78" name="Rectangle 77"/>
            <p:cNvSpPr/>
            <p:nvPr/>
          </p:nvSpPr>
          <p:spPr bwMode="auto">
            <a:xfrm>
              <a:off x="678354" y="5841892"/>
              <a:ext cx="5832630" cy="2742749"/>
            </a:xfrm>
            <a:prstGeom prst="rect">
              <a:avLst/>
            </a:prstGeom>
            <a:solidFill>
              <a:srgbClr val="63666A">
                <a:lumMod val="20000"/>
                <a:lumOff val="80000"/>
              </a:srgbClr>
            </a:solidFill>
            <a:ln w="12700" cap="flat" cmpd="sng" algn="ctr">
              <a:noFill/>
              <a:prstDash val="solid"/>
              <a:round/>
              <a:headEnd type="none" w="med" len="med"/>
              <a:tailEnd type="none" w="med" len="med"/>
            </a:ln>
            <a:effectLst/>
          </p:spPr>
          <p:txBody>
            <a:bodyPr vert="horz" wrap="square" lIns="45705" tIns="22852" rIns="45705" bIns="22852" numCol="1" rtlCol="0" anchor="ctr" anchorCtr="0" compatLnSpc="1">
              <a:prstTxWarp prst="textNoShape">
                <a:avLst/>
              </a:prstTxWarp>
            </a:bodyPr>
            <a:lstStyle/>
            <a:p>
              <a:pPr defTabSz="608841">
                <a:defRPr/>
              </a:pPr>
              <a:endParaRPr lang="en-US" sz="1200" b="1" kern="0" dirty="0">
                <a:solidFill>
                  <a:prstClr val="white"/>
                </a:solidFill>
                <a:latin typeface="Arial"/>
              </a:endParaRPr>
            </a:p>
          </p:txBody>
        </p:sp>
        <p:cxnSp>
          <p:nvCxnSpPr>
            <p:cNvPr id="79" name="Straight Connector 78"/>
            <p:cNvCxnSpPr/>
            <p:nvPr/>
          </p:nvCxnSpPr>
          <p:spPr>
            <a:xfrm>
              <a:off x="5037924" y="6310818"/>
              <a:ext cx="0" cy="2188020"/>
            </a:xfrm>
            <a:prstGeom prst="line">
              <a:avLst/>
            </a:prstGeom>
            <a:noFill/>
            <a:ln w="9525" cap="flat" cmpd="sng" algn="ctr">
              <a:solidFill>
                <a:srgbClr val="702082">
                  <a:shade val="95000"/>
                  <a:satMod val="105000"/>
                </a:srgbClr>
              </a:solidFill>
              <a:prstDash val="solid"/>
            </a:ln>
            <a:effectLst/>
          </p:spPr>
        </p:cxnSp>
        <p:cxnSp>
          <p:nvCxnSpPr>
            <p:cNvPr id="80" name="Straight Connector 79"/>
            <p:cNvCxnSpPr/>
            <p:nvPr/>
          </p:nvCxnSpPr>
          <p:spPr>
            <a:xfrm>
              <a:off x="2146384" y="6310818"/>
              <a:ext cx="0" cy="2188020"/>
            </a:xfrm>
            <a:prstGeom prst="line">
              <a:avLst/>
            </a:prstGeom>
            <a:noFill/>
            <a:ln w="9525" cap="flat" cmpd="sng" algn="ctr">
              <a:solidFill>
                <a:srgbClr val="702082">
                  <a:shade val="95000"/>
                  <a:satMod val="105000"/>
                </a:srgbClr>
              </a:solidFill>
              <a:prstDash val="solid"/>
            </a:ln>
            <a:effectLst/>
          </p:spPr>
        </p:cxnSp>
        <p:cxnSp>
          <p:nvCxnSpPr>
            <p:cNvPr id="81" name="Straight Connector 80"/>
            <p:cNvCxnSpPr/>
            <p:nvPr/>
          </p:nvCxnSpPr>
          <p:spPr>
            <a:xfrm>
              <a:off x="3599695" y="6310818"/>
              <a:ext cx="0" cy="2188020"/>
            </a:xfrm>
            <a:prstGeom prst="line">
              <a:avLst/>
            </a:prstGeom>
            <a:noFill/>
            <a:ln w="9525" cap="flat" cmpd="sng" algn="ctr">
              <a:solidFill>
                <a:srgbClr val="702082">
                  <a:shade val="95000"/>
                  <a:satMod val="105000"/>
                </a:srgbClr>
              </a:solidFill>
              <a:prstDash val="solid"/>
            </a:ln>
            <a:effectLst/>
          </p:spPr>
        </p:cxnSp>
        <p:pic>
          <p:nvPicPr>
            <p:cNvPr id="82" name="Picture 81"/>
            <p:cNvPicPr>
              <a:picLocks noChangeAspect="1"/>
            </p:cNvPicPr>
            <p:nvPr/>
          </p:nvPicPr>
          <p:blipFill>
            <a:blip r:embed="rId5"/>
            <a:stretch>
              <a:fillRect/>
            </a:stretch>
          </p:blipFill>
          <p:spPr>
            <a:xfrm>
              <a:off x="5108947" y="7297696"/>
              <a:ext cx="1282042" cy="1132967"/>
            </a:xfrm>
            <a:prstGeom prst="rect">
              <a:avLst/>
            </a:prstGeom>
          </p:spPr>
        </p:pic>
        <p:pic>
          <p:nvPicPr>
            <p:cNvPr id="83" name="Picture 82"/>
            <p:cNvPicPr>
              <a:picLocks noChangeAspect="1"/>
            </p:cNvPicPr>
            <p:nvPr/>
          </p:nvPicPr>
          <p:blipFill>
            <a:blip r:embed="rId6"/>
            <a:stretch>
              <a:fillRect/>
            </a:stretch>
          </p:blipFill>
          <p:spPr>
            <a:xfrm>
              <a:off x="3695072" y="7266596"/>
              <a:ext cx="1282042" cy="1132967"/>
            </a:xfrm>
            <a:prstGeom prst="rect">
              <a:avLst/>
            </a:prstGeom>
          </p:spPr>
        </p:pic>
        <p:pic>
          <p:nvPicPr>
            <p:cNvPr id="84" name="Picture 83"/>
            <p:cNvPicPr>
              <a:picLocks noChangeAspect="1"/>
            </p:cNvPicPr>
            <p:nvPr/>
          </p:nvPicPr>
          <p:blipFill>
            <a:blip r:embed="rId7"/>
            <a:stretch>
              <a:fillRect/>
            </a:stretch>
          </p:blipFill>
          <p:spPr>
            <a:xfrm>
              <a:off x="1015345" y="7336800"/>
              <a:ext cx="858351" cy="1061402"/>
            </a:xfrm>
            <a:prstGeom prst="rect">
              <a:avLst/>
            </a:prstGeom>
          </p:spPr>
        </p:pic>
        <p:pic>
          <p:nvPicPr>
            <p:cNvPr id="85" name="Picture 84"/>
            <p:cNvPicPr>
              <a:picLocks noChangeAspect="1"/>
            </p:cNvPicPr>
            <p:nvPr/>
          </p:nvPicPr>
          <p:blipFill>
            <a:blip r:embed="rId8"/>
            <a:stretch>
              <a:fillRect/>
            </a:stretch>
          </p:blipFill>
          <p:spPr>
            <a:xfrm>
              <a:off x="2482318" y="7342915"/>
              <a:ext cx="867581" cy="1061402"/>
            </a:xfrm>
            <a:prstGeom prst="rect">
              <a:avLst/>
            </a:prstGeom>
          </p:spPr>
        </p:pic>
        <p:sp>
          <p:nvSpPr>
            <p:cNvPr id="86" name="Rectangle 85"/>
            <p:cNvSpPr/>
            <p:nvPr/>
          </p:nvSpPr>
          <p:spPr>
            <a:xfrm>
              <a:off x="5232683" y="6754376"/>
              <a:ext cx="1034448" cy="456634"/>
            </a:xfrm>
            <a:prstGeom prst="rect">
              <a:avLst/>
            </a:prstGeom>
            <a:noFill/>
            <a:ln w="25400" cap="flat" cmpd="sng" algn="ctr">
              <a:noFill/>
              <a:prstDash val="solid"/>
            </a:ln>
            <a:effectLst/>
          </p:spPr>
          <p:txBody>
            <a:bodyPr rtlCol="0" anchor="ctr"/>
            <a:lstStyle/>
            <a:p>
              <a:pPr algn="ctr" defTabSz="608841">
                <a:defRPr/>
              </a:pPr>
              <a:r>
                <a:rPr lang="pt-BR" sz="1200" kern="0" dirty="0">
                  <a:solidFill>
                    <a:prstClr val="black"/>
                  </a:solidFill>
                  <a:latin typeface="Arial"/>
                </a:rPr>
                <a:t>Asia Pacífico</a:t>
              </a:r>
            </a:p>
          </p:txBody>
        </p:sp>
        <p:sp>
          <p:nvSpPr>
            <p:cNvPr id="87" name="Rectangle 86"/>
            <p:cNvSpPr/>
            <p:nvPr/>
          </p:nvSpPr>
          <p:spPr>
            <a:xfrm>
              <a:off x="3695604" y="6753238"/>
              <a:ext cx="1163484" cy="456634"/>
            </a:xfrm>
            <a:prstGeom prst="rect">
              <a:avLst/>
            </a:prstGeom>
            <a:noFill/>
            <a:ln w="25400" cap="flat" cmpd="sng" algn="ctr">
              <a:noFill/>
              <a:prstDash val="solid"/>
            </a:ln>
            <a:effectLst/>
          </p:spPr>
          <p:txBody>
            <a:bodyPr rtlCol="0" anchor="ctr"/>
            <a:lstStyle/>
            <a:p>
              <a:pPr algn="ctr" defTabSz="608841">
                <a:defRPr/>
              </a:pPr>
              <a:r>
                <a:rPr lang="pt-BR" sz="1200" kern="0" dirty="0">
                  <a:solidFill>
                    <a:prstClr val="black"/>
                  </a:solidFill>
                  <a:latin typeface="Arial"/>
                </a:rPr>
                <a:t>Europa, Medio Oriente y África</a:t>
              </a:r>
            </a:p>
          </p:txBody>
        </p:sp>
        <p:sp>
          <p:nvSpPr>
            <p:cNvPr id="88" name="Rectangle 87"/>
            <p:cNvSpPr/>
            <p:nvPr/>
          </p:nvSpPr>
          <p:spPr>
            <a:xfrm>
              <a:off x="2248945" y="6741363"/>
              <a:ext cx="1274368" cy="456634"/>
            </a:xfrm>
            <a:prstGeom prst="rect">
              <a:avLst/>
            </a:prstGeom>
            <a:noFill/>
            <a:ln w="25400" cap="flat" cmpd="sng" algn="ctr">
              <a:noFill/>
              <a:prstDash val="solid"/>
            </a:ln>
            <a:effectLst/>
          </p:spPr>
          <p:txBody>
            <a:bodyPr rtlCol="0" anchor="ctr"/>
            <a:lstStyle/>
            <a:p>
              <a:pPr algn="ctr" defTabSz="608841">
                <a:defRPr/>
              </a:pPr>
              <a:r>
                <a:rPr lang="pt-BR" sz="1200" kern="0" dirty="0">
                  <a:solidFill>
                    <a:prstClr val="black"/>
                  </a:solidFill>
                  <a:latin typeface="Arial"/>
                </a:rPr>
                <a:t>América Latina</a:t>
              </a:r>
            </a:p>
          </p:txBody>
        </p:sp>
        <p:sp>
          <p:nvSpPr>
            <p:cNvPr id="89" name="Rectangle 88"/>
            <p:cNvSpPr/>
            <p:nvPr/>
          </p:nvSpPr>
          <p:spPr>
            <a:xfrm>
              <a:off x="787119" y="6741363"/>
              <a:ext cx="1252349" cy="456634"/>
            </a:xfrm>
            <a:prstGeom prst="rect">
              <a:avLst/>
            </a:prstGeom>
            <a:noFill/>
            <a:ln w="25400" cap="flat" cmpd="sng" algn="ctr">
              <a:noFill/>
              <a:prstDash val="solid"/>
            </a:ln>
            <a:effectLst/>
          </p:spPr>
          <p:txBody>
            <a:bodyPr rtlCol="0" anchor="ctr"/>
            <a:lstStyle/>
            <a:p>
              <a:pPr algn="ctr" defTabSz="608841">
                <a:defRPr/>
              </a:pPr>
              <a:r>
                <a:rPr lang="pt-BR" sz="1200" kern="0" dirty="0">
                  <a:solidFill>
                    <a:prstClr val="black"/>
                  </a:solidFill>
                  <a:latin typeface="Arial"/>
                </a:rPr>
                <a:t>América del Norte</a:t>
              </a:r>
            </a:p>
          </p:txBody>
        </p:sp>
        <p:sp>
          <p:nvSpPr>
            <p:cNvPr id="90" name="Rectangle 89"/>
            <p:cNvSpPr/>
            <p:nvPr/>
          </p:nvSpPr>
          <p:spPr>
            <a:xfrm>
              <a:off x="5049941" y="6335137"/>
              <a:ext cx="1404525" cy="456634"/>
            </a:xfrm>
            <a:prstGeom prst="rect">
              <a:avLst/>
            </a:prstGeom>
            <a:noFill/>
            <a:ln w="25400" cap="flat" cmpd="sng" algn="ctr">
              <a:noFill/>
              <a:prstDash val="solid"/>
            </a:ln>
            <a:effectLst/>
          </p:spPr>
          <p:txBody>
            <a:bodyPr rtlCol="0" anchor="ctr"/>
            <a:lstStyle/>
            <a:p>
              <a:pPr algn="ctr" defTabSz="608841">
                <a:defRPr/>
              </a:pPr>
              <a:r>
                <a:rPr lang="pt-BR" sz="2000" b="1" kern="0" dirty="0">
                  <a:solidFill>
                    <a:srgbClr val="702082"/>
                  </a:solidFill>
                  <a:latin typeface="Arial"/>
                </a:rPr>
                <a:t>4%</a:t>
              </a:r>
            </a:p>
          </p:txBody>
        </p:sp>
        <p:sp>
          <p:nvSpPr>
            <p:cNvPr id="91" name="Rectangle 90"/>
            <p:cNvSpPr/>
            <p:nvPr/>
          </p:nvSpPr>
          <p:spPr>
            <a:xfrm>
              <a:off x="3635838" y="6334305"/>
              <a:ext cx="1363219" cy="456634"/>
            </a:xfrm>
            <a:prstGeom prst="rect">
              <a:avLst/>
            </a:prstGeom>
            <a:noFill/>
            <a:ln w="25400" cap="flat" cmpd="sng" algn="ctr">
              <a:noFill/>
              <a:prstDash val="solid"/>
            </a:ln>
            <a:effectLst/>
          </p:spPr>
          <p:txBody>
            <a:bodyPr rtlCol="0" anchor="ctr"/>
            <a:lstStyle/>
            <a:p>
              <a:pPr algn="ctr" defTabSz="608841">
                <a:defRPr/>
              </a:pPr>
              <a:r>
                <a:rPr lang="pt-BR" sz="2000" b="1" kern="0" dirty="0">
                  <a:solidFill>
                    <a:srgbClr val="702082"/>
                  </a:solidFill>
                  <a:latin typeface="Arial"/>
                </a:rPr>
                <a:t>27%</a:t>
              </a:r>
            </a:p>
          </p:txBody>
        </p:sp>
        <p:sp>
          <p:nvSpPr>
            <p:cNvPr id="92" name="Rectangle 91"/>
            <p:cNvSpPr/>
            <p:nvPr/>
          </p:nvSpPr>
          <p:spPr>
            <a:xfrm>
              <a:off x="2179110" y="6333161"/>
              <a:ext cx="1363219" cy="456634"/>
            </a:xfrm>
            <a:prstGeom prst="rect">
              <a:avLst/>
            </a:prstGeom>
            <a:noFill/>
            <a:ln w="25400" cap="flat" cmpd="sng" algn="ctr">
              <a:noFill/>
              <a:prstDash val="solid"/>
            </a:ln>
            <a:effectLst/>
          </p:spPr>
          <p:txBody>
            <a:bodyPr rtlCol="0" anchor="ctr"/>
            <a:lstStyle/>
            <a:p>
              <a:pPr algn="ctr" defTabSz="608841">
                <a:defRPr/>
              </a:pPr>
              <a:r>
                <a:rPr lang="pt-BR" sz="2000" b="1" kern="0" dirty="0">
                  <a:solidFill>
                    <a:srgbClr val="702082"/>
                  </a:solidFill>
                  <a:latin typeface="Arial"/>
                </a:rPr>
                <a:t>29%</a:t>
              </a:r>
            </a:p>
          </p:txBody>
        </p:sp>
        <p:sp>
          <p:nvSpPr>
            <p:cNvPr id="93" name="Rectangle 92"/>
            <p:cNvSpPr/>
            <p:nvPr/>
          </p:nvSpPr>
          <p:spPr>
            <a:xfrm>
              <a:off x="731688" y="6331421"/>
              <a:ext cx="1363219" cy="456634"/>
            </a:xfrm>
            <a:prstGeom prst="rect">
              <a:avLst/>
            </a:prstGeom>
            <a:noFill/>
            <a:ln w="25400" cap="flat" cmpd="sng" algn="ctr">
              <a:noFill/>
              <a:prstDash val="solid"/>
            </a:ln>
            <a:effectLst/>
          </p:spPr>
          <p:txBody>
            <a:bodyPr rtlCol="0" anchor="ctr"/>
            <a:lstStyle/>
            <a:p>
              <a:pPr algn="ctr" defTabSz="608841">
                <a:defRPr/>
              </a:pPr>
              <a:r>
                <a:rPr lang="pt-BR" sz="2000" b="1" kern="0" dirty="0">
                  <a:solidFill>
                    <a:srgbClr val="702082"/>
                  </a:solidFill>
                  <a:latin typeface="Arial"/>
                </a:rPr>
                <a:t>40%</a:t>
              </a:r>
            </a:p>
          </p:txBody>
        </p:sp>
        <p:sp>
          <p:nvSpPr>
            <p:cNvPr id="94" name="Rectangle 93"/>
            <p:cNvSpPr/>
            <p:nvPr/>
          </p:nvSpPr>
          <p:spPr>
            <a:xfrm>
              <a:off x="693478" y="5943210"/>
              <a:ext cx="5751364" cy="343076"/>
            </a:xfrm>
            <a:prstGeom prst="rect">
              <a:avLst/>
            </a:prstGeom>
            <a:noFill/>
            <a:ln w="25400" cap="flat" cmpd="sng" algn="ctr">
              <a:noFill/>
              <a:prstDash val="solid"/>
            </a:ln>
            <a:effectLst/>
          </p:spPr>
          <p:txBody>
            <a:bodyPr rtlCol="0" anchor="ctr"/>
            <a:lstStyle/>
            <a:p>
              <a:pPr algn="ctr" defTabSz="608841">
                <a:defRPr/>
              </a:pPr>
              <a:r>
                <a:rPr lang="pt-BR" sz="1400" b="1" kern="0" dirty="0">
                  <a:solidFill>
                    <a:prstClr val="black"/>
                  </a:solidFill>
                  <a:latin typeface="Arial"/>
                </a:rPr>
                <a:t>Nacionalidad de la Casa Matriz</a:t>
              </a:r>
            </a:p>
          </p:txBody>
        </p:sp>
      </p:grpSp>
      <p:grpSp>
        <p:nvGrpSpPr>
          <p:cNvPr id="95" name="Group 94"/>
          <p:cNvGrpSpPr/>
          <p:nvPr/>
        </p:nvGrpSpPr>
        <p:grpSpPr>
          <a:xfrm>
            <a:off x="4542566" y="3197848"/>
            <a:ext cx="2085330" cy="1832957"/>
            <a:chOff x="8262283" y="3134173"/>
            <a:chExt cx="1608785" cy="1650842"/>
          </a:xfrm>
        </p:grpSpPr>
        <p:sp>
          <p:nvSpPr>
            <p:cNvPr id="96" name="Rectangle 95"/>
            <p:cNvSpPr/>
            <p:nvPr/>
          </p:nvSpPr>
          <p:spPr bwMode="auto">
            <a:xfrm>
              <a:off x="8274172" y="3134173"/>
              <a:ext cx="1579576" cy="1650842"/>
            </a:xfrm>
            <a:prstGeom prst="rect">
              <a:avLst/>
            </a:prstGeom>
            <a:solidFill>
              <a:srgbClr val="D111AC"/>
            </a:solidFill>
            <a:ln w="12700" cap="flat" cmpd="sng" algn="ctr">
              <a:noFill/>
              <a:prstDash val="solid"/>
              <a:round/>
              <a:headEnd type="none" w="med" len="med"/>
              <a:tailEnd type="none" w="med" len="med"/>
            </a:ln>
            <a:effectLst/>
          </p:spPr>
          <p:txBody>
            <a:bodyPr vert="horz" wrap="square" lIns="45705" tIns="22852" rIns="45705" bIns="22852" numCol="1" rtlCol="0" anchor="ctr" anchorCtr="0" compatLnSpc="1">
              <a:prstTxWarp prst="textNoShape">
                <a:avLst/>
              </a:prstTxWarp>
            </a:bodyPr>
            <a:lstStyle/>
            <a:p>
              <a:endParaRPr lang="en-US" sz="800" dirty="0">
                <a:solidFill>
                  <a:prstClr val="white"/>
                </a:solidFill>
              </a:endParaRPr>
            </a:p>
          </p:txBody>
        </p:sp>
        <p:pic>
          <p:nvPicPr>
            <p:cNvPr id="97" name="Picture 96"/>
            <p:cNvPicPr>
              <a:picLocks noChangeAspect="1"/>
            </p:cNvPicPr>
            <p:nvPr/>
          </p:nvPicPr>
          <p:blipFill rotWithShape="1">
            <a:blip r:embed="rId9" cstate="print">
              <a:duotone>
                <a:prstClr val="black"/>
                <a:srgbClr val="9E0084">
                  <a:tint val="45000"/>
                  <a:satMod val="400000"/>
                </a:srgbClr>
              </a:duotone>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r="15585"/>
            <a:stretch/>
          </p:blipFill>
          <p:spPr>
            <a:xfrm>
              <a:off x="8991776" y="3499358"/>
              <a:ext cx="865664" cy="1025495"/>
            </a:xfrm>
            <a:prstGeom prst="rect">
              <a:avLst/>
            </a:prstGeom>
          </p:spPr>
        </p:pic>
        <p:sp>
          <p:nvSpPr>
            <p:cNvPr id="98" name="Rectangle 97"/>
            <p:cNvSpPr/>
            <p:nvPr/>
          </p:nvSpPr>
          <p:spPr>
            <a:xfrm>
              <a:off x="8262283" y="3592152"/>
              <a:ext cx="1595157" cy="343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800" dirty="0">
                  <a:solidFill>
                    <a:prstClr val="white"/>
                  </a:solidFill>
                  <a:latin typeface="Arial" panose="020B0604020202020204" pitchFamily="34" charset="0"/>
                  <a:cs typeface="Arial" panose="020B0604020202020204" pitchFamily="34" charset="0"/>
                </a:rPr>
                <a:t>Argentinas</a:t>
              </a:r>
            </a:p>
          </p:txBody>
        </p:sp>
        <p:sp>
          <p:nvSpPr>
            <p:cNvPr id="99" name="Rectangle 98"/>
            <p:cNvSpPr/>
            <p:nvPr/>
          </p:nvSpPr>
          <p:spPr>
            <a:xfrm>
              <a:off x="8283518" y="3166393"/>
              <a:ext cx="1580522" cy="456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4100" b="1" dirty="0">
                  <a:solidFill>
                    <a:prstClr val="white"/>
                  </a:solidFill>
                  <a:latin typeface="Arial" panose="020B0604020202020204" pitchFamily="34" charset="0"/>
                  <a:cs typeface="Arial" panose="020B0604020202020204" pitchFamily="34" charset="0"/>
                </a:rPr>
                <a:t>25%</a:t>
              </a:r>
            </a:p>
          </p:txBody>
        </p:sp>
        <p:sp>
          <p:nvSpPr>
            <p:cNvPr id="100" name="Rectangle 99"/>
            <p:cNvSpPr/>
            <p:nvPr/>
          </p:nvSpPr>
          <p:spPr>
            <a:xfrm>
              <a:off x="8273885" y="4425056"/>
              <a:ext cx="1597183" cy="343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800" dirty="0">
                  <a:solidFill>
                    <a:prstClr val="white"/>
                  </a:solidFill>
                  <a:latin typeface="Arial" panose="020B0604020202020204" pitchFamily="34" charset="0"/>
                  <a:cs typeface="Arial" panose="020B0604020202020204" pitchFamily="34" charset="0"/>
                </a:rPr>
                <a:t>Extranjeras</a:t>
              </a:r>
            </a:p>
          </p:txBody>
        </p:sp>
        <p:sp>
          <p:nvSpPr>
            <p:cNvPr id="101" name="Rectangle 100"/>
            <p:cNvSpPr/>
            <p:nvPr/>
          </p:nvSpPr>
          <p:spPr>
            <a:xfrm>
              <a:off x="8272022" y="4024622"/>
              <a:ext cx="1591168" cy="456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4100" b="1" dirty="0">
                  <a:solidFill>
                    <a:prstClr val="white"/>
                  </a:solidFill>
                  <a:latin typeface="Arial" panose="020B0604020202020204" pitchFamily="34" charset="0"/>
                  <a:cs typeface="Arial" panose="020B0604020202020204" pitchFamily="34" charset="0"/>
                </a:rPr>
                <a:t>75%</a:t>
              </a:r>
            </a:p>
          </p:txBody>
        </p:sp>
      </p:grpSp>
      <p:sp>
        <p:nvSpPr>
          <p:cNvPr id="102" name="Textfeld 110"/>
          <p:cNvSpPr txBox="1">
            <a:spLocks noChangeArrowheads="1"/>
          </p:cNvSpPr>
          <p:nvPr/>
        </p:nvSpPr>
        <p:spPr bwMode="auto">
          <a:xfrm>
            <a:off x="6681878" y="3593589"/>
            <a:ext cx="1875390" cy="844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63" tIns="45681" rIns="91363" bIns="4568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es-AR" altLang="en-US" sz="4100" dirty="0">
                <a:solidFill>
                  <a:srgbClr val="FFFFFF"/>
                </a:solidFill>
                <a:cs typeface="Arial" panose="020B0604020202020204" pitchFamily="34" charset="0"/>
              </a:rPr>
              <a:t>111 </a:t>
            </a:r>
            <a:r>
              <a:rPr lang="es-AR" altLang="en-US" sz="1800" dirty="0">
                <a:solidFill>
                  <a:srgbClr val="FFFFFF"/>
                </a:solidFill>
                <a:cs typeface="Arial" panose="020B0604020202020204" pitchFamily="34" charset="0"/>
              </a:rPr>
              <a:t>Mil Empleados</a:t>
            </a:r>
          </a:p>
        </p:txBody>
      </p:sp>
      <p:cxnSp>
        <p:nvCxnSpPr>
          <p:cNvPr id="103" name="Straight Connector 102"/>
          <p:cNvCxnSpPr/>
          <p:nvPr/>
        </p:nvCxnSpPr>
        <p:spPr>
          <a:xfrm flipH="1">
            <a:off x="9696587" y="4150701"/>
            <a:ext cx="1246865" cy="0"/>
          </a:xfrm>
          <a:prstGeom prst="line">
            <a:avLst/>
          </a:prstGeom>
          <a:solidFill>
            <a:schemeClr val="accent1"/>
          </a:solidFill>
          <a:ln w="44450" cap="rnd">
            <a:solidFill>
              <a:srgbClr val="DDD0CF"/>
            </a:solidFill>
          </a:ln>
        </p:spPr>
        <p:style>
          <a:lnRef idx="2">
            <a:schemeClr val="accent1">
              <a:shade val="50000"/>
            </a:schemeClr>
          </a:lnRef>
          <a:fillRef idx="1">
            <a:schemeClr val="accent1"/>
          </a:fillRef>
          <a:effectRef idx="0">
            <a:schemeClr val="accent1"/>
          </a:effectRef>
          <a:fontRef idx="minor">
            <a:schemeClr val="lt1"/>
          </a:fontRef>
        </p:style>
      </p:cxnSp>
      <p:grpSp>
        <p:nvGrpSpPr>
          <p:cNvPr id="104" name="Group 103"/>
          <p:cNvGrpSpPr/>
          <p:nvPr/>
        </p:nvGrpSpPr>
        <p:grpSpPr>
          <a:xfrm>
            <a:off x="10868610" y="3940131"/>
            <a:ext cx="417468" cy="406598"/>
            <a:chOff x="2280961" y="3717343"/>
            <a:chExt cx="654092" cy="654092"/>
          </a:xfrm>
        </p:grpSpPr>
        <p:sp>
          <p:nvSpPr>
            <p:cNvPr id="105" name="Oval 104"/>
            <p:cNvSpPr/>
            <p:nvPr/>
          </p:nvSpPr>
          <p:spPr>
            <a:xfrm>
              <a:off x="2280961" y="3717343"/>
              <a:ext cx="654092" cy="654092"/>
            </a:xfrm>
            <a:prstGeom prst="ellipse">
              <a:avLst/>
            </a:prstGeom>
            <a:solidFill>
              <a:schemeClr val="accent3"/>
            </a:solidFill>
            <a:ln w="44450">
              <a:solidFill>
                <a:srgbClr val="C8D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106" name="Freeform 14"/>
            <p:cNvSpPr>
              <a:spLocks noEditPoints="1"/>
            </p:cNvSpPr>
            <p:nvPr/>
          </p:nvSpPr>
          <p:spPr bwMode="auto">
            <a:xfrm>
              <a:off x="2417390" y="3853773"/>
              <a:ext cx="381234" cy="381232"/>
            </a:xfrm>
            <a:custGeom>
              <a:avLst/>
              <a:gdLst>
                <a:gd name="T0" fmla="*/ 323 w 806"/>
                <a:gd name="T1" fmla="*/ 736 h 806"/>
                <a:gd name="T2" fmla="*/ 530 w 806"/>
                <a:gd name="T3" fmla="*/ 529 h 806"/>
                <a:gd name="T4" fmla="*/ 531 w 806"/>
                <a:gd name="T5" fmla="*/ 528 h 806"/>
                <a:gd name="T6" fmla="*/ 736 w 806"/>
                <a:gd name="T7" fmla="*/ 322 h 806"/>
                <a:gd name="T8" fmla="*/ 736 w 806"/>
                <a:gd name="T9" fmla="*/ 70 h 806"/>
                <a:gd name="T10" fmla="*/ 483 w 806"/>
                <a:gd name="T11" fmla="*/ 69 h 806"/>
                <a:gd name="T12" fmla="*/ 278 w 806"/>
                <a:gd name="T13" fmla="*/ 275 h 806"/>
                <a:gd name="T14" fmla="*/ 277 w 806"/>
                <a:gd name="T15" fmla="*/ 276 h 806"/>
                <a:gd name="T16" fmla="*/ 70 w 806"/>
                <a:gd name="T17" fmla="*/ 483 h 806"/>
                <a:gd name="T18" fmla="*/ 70 w 806"/>
                <a:gd name="T19" fmla="*/ 736 h 806"/>
                <a:gd name="T20" fmla="*/ 323 w 806"/>
                <a:gd name="T21" fmla="*/ 736 h 806"/>
                <a:gd name="T22" fmla="*/ 491 w 806"/>
                <a:gd name="T23" fmla="*/ 104 h 806"/>
                <a:gd name="T24" fmla="*/ 701 w 806"/>
                <a:gd name="T25" fmla="*/ 104 h 806"/>
                <a:gd name="T26" fmla="*/ 701 w 806"/>
                <a:gd name="T27" fmla="*/ 314 h 806"/>
                <a:gd name="T28" fmla="*/ 509 w 806"/>
                <a:gd name="T29" fmla="*/ 506 h 806"/>
                <a:gd name="T30" fmla="*/ 299 w 806"/>
                <a:gd name="T31" fmla="*/ 297 h 806"/>
                <a:gd name="T32" fmla="*/ 491 w 806"/>
                <a:gd name="T33" fmla="*/ 104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6" h="806">
                  <a:moveTo>
                    <a:pt x="323" y="736"/>
                  </a:moveTo>
                  <a:cubicBezTo>
                    <a:pt x="530" y="529"/>
                    <a:pt x="530" y="529"/>
                    <a:pt x="530" y="529"/>
                  </a:cubicBezTo>
                  <a:cubicBezTo>
                    <a:pt x="531" y="528"/>
                    <a:pt x="531" y="528"/>
                    <a:pt x="531" y="528"/>
                  </a:cubicBezTo>
                  <a:cubicBezTo>
                    <a:pt x="736" y="322"/>
                    <a:pt x="736" y="322"/>
                    <a:pt x="736" y="322"/>
                  </a:cubicBezTo>
                  <a:cubicBezTo>
                    <a:pt x="806" y="253"/>
                    <a:pt x="806" y="139"/>
                    <a:pt x="736" y="70"/>
                  </a:cubicBezTo>
                  <a:cubicBezTo>
                    <a:pt x="666" y="0"/>
                    <a:pt x="553" y="0"/>
                    <a:pt x="483" y="69"/>
                  </a:cubicBezTo>
                  <a:cubicBezTo>
                    <a:pt x="278" y="275"/>
                    <a:pt x="278" y="275"/>
                    <a:pt x="278" y="275"/>
                  </a:cubicBezTo>
                  <a:cubicBezTo>
                    <a:pt x="277" y="276"/>
                    <a:pt x="277" y="276"/>
                    <a:pt x="277" y="276"/>
                  </a:cubicBezTo>
                  <a:cubicBezTo>
                    <a:pt x="70" y="483"/>
                    <a:pt x="70" y="483"/>
                    <a:pt x="70" y="483"/>
                  </a:cubicBezTo>
                  <a:cubicBezTo>
                    <a:pt x="0" y="553"/>
                    <a:pt x="0" y="666"/>
                    <a:pt x="70" y="736"/>
                  </a:cubicBezTo>
                  <a:cubicBezTo>
                    <a:pt x="139" y="806"/>
                    <a:pt x="253" y="806"/>
                    <a:pt x="323" y="736"/>
                  </a:cubicBezTo>
                  <a:close/>
                  <a:moveTo>
                    <a:pt x="491" y="104"/>
                  </a:moveTo>
                  <a:cubicBezTo>
                    <a:pt x="549" y="46"/>
                    <a:pt x="643" y="46"/>
                    <a:pt x="701" y="104"/>
                  </a:cubicBezTo>
                  <a:cubicBezTo>
                    <a:pt x="759" y="162"/>
                    <a:pt x="759" y="256"/>
                    <a:pt x="701" y="314"/>
                  </a:cubicBezTo>
                  <a:cubicBezTo>
                    <a:pt x="509" y="506"/>
                    <a:pt x="509" y="506"/>
                    <a:pt x="509" y="506"/>
                  </a:cubicBezTo>
                  <a:cubicBezTo>
                    <a:pt x="299" y="297"/>
                    <a:pt x="299" y="297"/>
                    <a:pt x="299" y="297"/>
                  </a:cubicBezTo>
                  <a:lnTo>
                    <a:pt x="491" y="104"/>
                  </a:lnTo>
                  <a:close/>
                </a:path>
              </a:pathLst>
            </a:custGeom>
            <a:solidFill>
              <a:schemeClr val="bg1"/>
            </a:solidFill>
            <a:ln>
              <a:noFill/>
            </a:ln>
          </p:spPr>
          <p:txBody>
            <a:bodyPr vert="horz" wrap="square" lIns="32743" tIns="16371" rIns="32743" bIns="16371" numCol="1" anchor="t" anchorCtr="0" compatLnSpc="1">
              <a:prstTxWarp prst="textNoShape">
                <a:avLst/>
              </a:prstTxWarp>
            </a:bodyPr>
            <a:lstStyle/>
            <a:p>
              <a:endParaRPr lang="es-AR" sz="500" dirty="0">
                <a:solidFill>
                  <a:prstClr val="black"/>
                </a:solidFill>
              </a:endParaRPr>
            </a:p>
          </p:txBody>
        </p:sp>
      </p:grpSp>
      <p:sp>
        <p:nvSpPr>
          <p:cNvPr id="107" name="TextBox 106"/>
          <p:cNvSpPr txBox="1"/>
          <p:nvPr/>
        </p:nvSpPr>
        <p:spPr>
          <a:xfrm>
            <a:off x="9696590" y="3836977"/>
            <a:ext cx="1372736" cy="310423"/>
          </a:xfrm>
          <a:prstGeom prst="rect">
            <a:avLst/>
          </a:prstGeom>
          <a:noFill/>
        </p:spPr>
        <p:txBody>
          <a:bodyPr wrap="square" lIns="91363" tIns="45681" rIns="91363" bIns="45681" rtlCol="0" anchor="b">
            <a:spAutoFit/>
          </a:bodyPr>
          <a:lstStyle/>
          <a:p>
            <a:r>
              <a:rPr lang="es-AR" sz="1400" b="1" dirty="0">
                <a:solidFill>
                  <a:srgbClr val="C110A0"/>
                </a:solidFill>
                <a:latin typeface="Arial" panose="020B0604020202020204" pitchFamily="34" charset="0"/>
                <a:cs typeface="Arial" panose="020B0604020202020204" pitchFamily="34" charset="0"/>
              </a:rPr>
              <a:t>Farmacéutico</a:t>
            </a:r>
          </a:p>
        </p:txBody>
      </p:sp>
      <p:sp>
        <p:nvSpPr>
          <p:cNvPr id="108" name="TextBox 107"/>
          <p:cNvSpPr txBox="1"/>
          <p:nvPr/>
        </p:nvSpPr>
        <p:spPr>
          <a:xfrm>
            <a:off x="9696588" y="4150557"/>
            <a:ext cx="1109565" cy="310423"/>
          </a:xfrm>
          <a:prstGeom prst="rect">
            <a:avLst/>
          </a:prstGeom>
          <a:noFill/>
        </p:spPr>
        <p:txBody>
          <a:bodyPr wrap="square" lIns="91363" tIns="45681" rIns="91363" bIns="45681" rtlCol="0">
            <a:spAutoFit/>
          </a:bodyPr>
          <a:lstStyle/>
          <a:p>
            <a:pPr marL="40892" indent="-40892">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13%</a:t>
            </a:r>
          </a:p>
        </p:txBody>
      </p:sp>
      <p:cxnSp>
        <p:nvCxnSpPr>
          <p:cNvPr id="109" name="Straight Connector 108"/>
          <p:cNvCxnSpPr/>
          <p:nvPr/>
        </p:nvCxnSpPr>
        <p:spPr>
          <a:xfrm flipH="1">
            <a:off x="9667103" y="5281356"/>
            <a:ext cx="1246865" cy="0"/>
          </a:xfrm>
          <a:prstGeom prst="line">
            <a:avLst/>
          </a:prstGeom>
          <a:solidFill>
            <a:schemeClr val="accent1"/>
          </a:solidFill>
          <a:ln w="44450" cap="rnd">
            <a:solidFill>
              <a:srgbClr val="D9E6DC"/>
            </a:solidFill>
          </a:ln>
        </p:spPr>
        <p:style>
          <a:lnRef idx="2">
            <a:schemeClr val="accent1">
              <a:shade val="50000"/>
            </a:schemeClr>
          </a:lnRef>
          <a:fillRef idx="1">
            <a:schemeClr val="accent1"/>
          </a:fillRef>
          <a:effectRef idx="0">
            <a:schemeClr val="accent1"/>
          </a:effectRef>
          <a:fontRef idx="minor">
            <a:schemeClr val="lt1"/>
          </a:fontRef>
        </p:style>
      </p:cxnSp>
      <p:sp>
        <p:nvSpPr>
          <p:cNvPr id="110" name="TextBox 109"/>
          <p:cNvSpPr txBox="1"/>
          <p:nvPr/>
        </p:nvSpPr>
        <p:spPr>
          <a:xfrm>
            <a:off x="9667106" y="4774175"/>
            <a:ext cx="1372736" cy="503881"/>
          </a:xfrm>
          <a:prstGeom prst="rect">
            <a:avLst/>
          </a:prstGeom>
          <a:noFill/>
        </p:spPr>
        <p:txBody>
          <a:bodyPr wrap="square" lIns="91363" tIns="45681" rIns="91363" bIns="45681" rtlCol="0" anchor="b">
            <a:spAutoFit/>
          </a:bodyPr>
          <a:lstStyle/>
          <a:p>
            <a:endParaRPr lang="es-AR" sz="1200" b="1" dirty="0">
              <a:solidFill>
                <a:srgbClr val="00C389"/>
              </a:solidFill>
              <a:latin typeface="Arial" panose="020B0604020202020204" pitchFamily="34" charset="0"/>
              <a:cs typeface="Arial" panose="020B0604020202020204" pitchFamily="34" charset="0"/>
            </a:endParaRPr>
          </a:p>
          <a:p>
            <a:r>
              <a:rPr lang="es-AR" sz="1400" b="1" dirty="0">
                <a:solidFill>
                  <a:srgbClr val="00C389"/>
                </a:solidFill>
                <a:latin typeface="Arial" panose="020B0604020202020204" pitchFamily="34" charset="0"/>
                <a:cs typeface="Arial" panose="020B0604020202020204" pitchFamily="34" charset="0"/>
              </a:rPr>
              <a:t>Medios</a:t>
            </a:r>
            <a:endParaRPr lang="es-AR" sz="1200" b="1" dirty="0">
              <a:solidFill>
                <a:srgbClr val="00C389"/>
              </a:solidFill>
              <a:latin typeface="Arial" panose="020B0604020202020204" pitchFamily="34" charset="0"/>
              <a:cs typeface="Arial" panose="020B0604020202020204" pitchFamily="34" charset="0"/>
            </a:endParaRPr>
          </a:p>
        </p:txBody>
      </p:sp>
      <p:sp>
        <p:nvSpPr>
          <p:cNvPr id="111" name="TextBox 110"/>
          <p:cNvSpPr txBox="1"/>
          <p:nvPr/>
        </p:nvSpPr>
        <p:spPr>
          <a:xfrm>
            <a:off x="9667106" y="5281217"/>
            <a:ext cx="1372736" cy="310423"/>
          </a:xfrm>
          <a:prstGeom prst="rect">
            <a:avLst/>
          </a:prstGeom>
          <a:noFill/>
        </p:spPr>
        <p:txBody>
          <a:bodyPr wrap="square" lIns="91363" tIns="45681" rIns="91363" bIns="45681" rtlCol="0">
            <a:spAutoFit/>
          </a:bodyPr>
          <a:lstStyle/>
          <a:p>
            <a:pPr marL="40892" indent="-40892">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8%</a:t>
            </a:r>
          </a:p>
        </p:txBody>
      </p:sp>
      <p:grpSp>
        <p:nvGrpSpPr>
          <p:cNvPr id="112" name="Group 111"/>
          <p:cNvGrpSpPr/>
          <p:nvPr/>
        </p:nvGrpSpPr>
        <p:grpSpPr>
          <a:xfrm>
            <a:off x="10831107" y="5078064"/>
            <a:ext cx="417468" cy="406598"/>
            <a:chOff x="2280961" y="4907420"/>
            <a:chExt cx="654092" cy="654092"/>
          </a:xfrm>
        </p:grpSpPr>
        <p:sp>
          <p:nvSpPr>
            <p:cNvPr id="113" name="Oval 112"/>
            <p:cNvSpPr/>
            <p:nvPr/>
          </p:nvSpPr>
          <p:spPr>
            <a:xfrm>
              <a:off x="2280961" y="4907420"/>
              <a:ext cx="654092" cy="654092"/>
            </a:xfrm>
            <a:prstGeom prst="ellipse">
              <a:avLst/>
            </a:prstGeom>
            <a:solidFill>
              <a:schemeClr val="accent5"/>
            </a:solidFill>
            <a:ln w="44450">
              <a:solidFill>
                <a:srgbClr val="D9E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114" name="Freeform 2795"/>
            <p:cNvSpPr>
              <a:spLocks noChangeAspect="1" noEditPoints="1"/>
            </p:cNvSpPr>
            <p:nvPr/>
          </p:nvSpPr>
          <p:spPr bwMode="gray">
            <a:xfrm>
              <a:off x="2454407" y="5106860"/>
              <a:ext cx="307200" cy="255212"/>
            </a:xfrm>
            <a:custGeom>
              <a:avLst/>
              <a:gdLst>
                <a:gd name="T0" fmla="*/ 110 w 165"/>
                <a:gd name="T1" fmla="*/ 17 h 137"/>
                <a:gd name="T2" fmla="*/ 156 w 165"/>
                <a:gd name="T3" fmla="*/ 17 h 137"/>
                <a:gd name="T4" fmla="*/ 165 w 165"/>
                <a:gd name="T5" fmla="*/ 9 h 137"/>
                <a:gd name="T6" fmla="*/ 156 w 165"/>
                <a:gd name="T7" fmla="*/ 0 h 137"/>
                <a:gd name="T8" fmla="*/ 99 w 165"/>
                <a:gd name="T9" fmla="*/ 0 h 137"/>
                <a:gd name="T10" fmla="*/ 86 w 165"/>
                <a:gd name="T11" fmla="*/ 10 h 137"/>
                <a:gd name="T12" fmla="*/ 79 w 165"/>
                <a:gd name="T13" fmla="*/ 31 h 137"/>
                <a:gd name="T14" fmla="*/ 65 w 165"/>
                <a:gd name="T15" fmla="*/ 31 h 137"/>
                <a:gd name="T16" fmla="*/ 53 w 165"/>
                <a:gd name="T17" fmla="*/ 36 h 137"/>
                <a:gd name="T18" fmla="*/ 36 w 165"/>
                <a:gd name="T19" fmla="*/ 53 h 137"/>
                <a:gd name="T20" fmla="*/ 31 w 165"/>
                <a:gd name="T21" fmla="*/ 65 h 137"/>
                <a:gd name="T22" fmla="*/ 31 w 165"/>
                <a:gd name="T23" fmla="*/ 76 h 137"/>
                <a:gd name="T24" fmla="*/ 17 w 165"/>
                <a:gd name="T25" fmla="*/ 76 h 137"/>
                <a:gd name="T26" fmla="*/ 17 w 165"/>
                <a:gd name="T27" fmla="*/ 74 h 137"/>
                <a:gd name="T28" fmla="*/ 8 w 165"/>
                <a:gd name="T29" fmla="*/ 65 h 137"/>
                <a:gd name="T30" fmla="*/ 0 w 165"/>
                <a:gd name="T31" fmla="*/ 74 h 137"/>
                <a:gd name="T32" fmla="*/ 0 w 165"/>
                <a:gd name="T33" fmla="*/ 118 h 137"/>
                <a:gd name="T34" fmla="*/ 8 w 165"/>
                <a:gd name="T35" fmla="*/ 127 h 137"/>
                <a:gd name="T36" fmla="*/ 17 w 165"/>
                <a:gd name="T37" fmla="*/ 118 h 137"/>
                <a:gd name="T38" fmla="*/ 17 w 165"/>
                <a:gd name="T39" fmla="*/ 117 h 137"/>
                <a:gd name="T40" fmla="*/ 31 w 165"/>
                <a:gd name="T41" fmla="*/ 117 h 137"/>
                <a:gd name="T42" fmla="*/ 31 w 165"/>
                <a:gd name="T43" fmla="*/ 124 h 137"/>
                <a:gd name="T44" fmla="*/ 44 w 165"/>
                <a:gd name="T45" fmla="*/ 137 h 137"/>
                <a:gd name="T46" fmla="*/ 151 w 165"/>
                <a:gd name="T47" fmla="*/ 137 h 137"/>
                <a:gd name="T48" fmla="*/ 165 w 165"/>
                <a:gd name="T49" fmla="*/ 124 h 137"/>
                <a:gd name="T50" fmla="*/ 165 w 165"/>
                <a:gd name="T51" fmla="*/ 45 h 137"/>
                <a:gd name="T52" fmla="*/ 151 w 165"/>
                <a:gd name="T53" fmla="*/ 31 h 137"/>
                <a:gd name="T54" fmla="*/ 110 w 165"/>
                <a:gd name="T55" fmla="*/ 31 h 137"/>
                <a:gd name="T56" fmla="*/ 103 w 165"/>
                <a:gd name="T57" fmla="*/ 24 h 137"/>
                <a:gd name="T58" fmla="*/ 110 w 165"/>
                <a:gd name="T59" fmla="*/ 17 h 137"/>
                <a:gd name="T60" fmla="*/ 77 w 165"/>
                <a:gd name="T61" fmla="*/ 48 h 137"/>
                <a:gd name="T62" fmla="*/ 86 w 165"/>
                <a:gd name="T63" fmla="*/ 57 h 137"/>
                <a:gd name="T64" fmla="*/ 77 w 165"/>
                <a:gd name="T65" fmla="*/ 65 h 137"/>
                <a:gd name="T66" fmla="*/ 68 w 165"/>
                <a:gd name="T67" fmla="*/ 57 h 137"/>
                <a:gd name="T68" fmla="*/ 77 w 165"/>
                <a:gd name="T69" fmla="*/ 48 h 137"/>
                <a:gd name="T70" fmla="*/ 140 w 165"/>
                <a:gd name="T71" fmla="*/ 86 h 137"/>
                <a:gd name="T72" fmla="*/ 147 w 165"/>
                <a:gd name="T73" fmla="*/ 93 h 137"/>
                <a:gd name="T74" fmla="*/ 147 w 165"/>
                <a:gd name="T75" fmla="*/ 113 h 137"/>
                <a:gd name="T76" fmla="*/ 140 w 165"/>
                <a:gd name="T77" fmla="*/ 120 h 137"/>
                <a:gd name="T78" fmla="*/ 76 w 165"/>
                <a:gd name="T79" fmla="*/ 120 h 137"/>
                <a:gd name="T80" fmla="*/ 68 w 165"/>
                <a:gd name="T81" fmla="*/ 113 h 137"/>
                <a:gd name="T82" fmla="*/ 68 w 165"/>
                <a:gd name="T83" fmla="*/ 93 h 137"/>
                <a:gd name="T84" fmla="*/ 76 w 165"/>
                <a:gd name="T85" fmla="*/ 86 h 137"/>
                <a:gd name="T86" fmla="*/ 140 w 165"/>
                <a:gd name="T87" fmla="*/ 8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37">
                  <a:moveTo>
                    <a:pt x="110" y="17"/>
                  </a:moveTo>
                  <a:cubicBezTo>
                    <a:pt x="156" y="17"/>
                    <a:pt x="156" y="17"/>
                    <a:pt x="156" y="17"/>
                  </a:cubicBezTo>
                  <a:cubicBezTo>
                    <a:pt x="161" y="17"/>
                    <a:pt x="165" y="13"/>
                    <a:pt x="165" y="9"/>
                  </a:cubicBezTo>
                  <a:cubicBezTo>
                    <a:pt x="165" y="4"/>
                    <a:pt x="161" y="0"/>
                    <a:pt x="156" y="0"/>
                  </a:cubicBezTo>
                  <a:cubicBezTo>
                    <a:pt x="99" y="0"/>
                    <a:pt x="99" y="0"/>
                    <a:pt x="99" y="0"/>
                  </a:cubicBezTo>
                  <a:cubicBezTo>
                    <a:pt x="93" y="0"/>
                    <a:pt x="87" y="4"/>
                    <a:pt x="86" y="10"/>
                  </a:cubicBezTo>
                  <a:cubicBezTo>
                    <a:pt x="79" y="31"/>
                    <a:pt x="79" y="31"/>
                    <a:pt x="79" y="31"/>
                  </a:cubicBezTo>
                  <a:cubicBezTo>
                    <a:pt x="65" y="31"/>
                    <a:pt x="65" y="31"/>
                    <a:pt x="65" y="31"/>
                  </a:cubicBezTo>
                  <a:cubicBezTo>
                    <a:pt x="60" y="31"/>
                    <a:pt x="56" y="33"/>
                    <a:pt x="53" y="36"/>
                  </a:cubicBezTo>
                  <a:cubicBezTo>
                    <a:pt x="36" y="53"/>
                    <a:pt x="36" y="53"/>
                    <a:pt x="36" y="53"/>
                  </a:cubicBezTo>
                  <a:cubicBezTo>
                    <a:pt x="33" y="56"/>
                    <a:pt x="31" y="61"/>
                    <a:pt x="31" y="65"/>
                  </a:cubicBezTo>
                  <a:cubicBezTo>
                    <a:pt x="31" y="76"/>
                    <a:pt x="31" y="76"/>
                    <a:pt x="31" y="76"/>
                  </a:cubicBezTo>
                  <a:cubicBezTo>
                    <a:pt x="17" y="76"/>
                    <a:pt x="17" y="76"/>
                    <a:pt x="17" y="76"/>
                  </a:cubicBezTo>
                  <a:cubicBezTo>
                    <a:pt x="17" y="74"/>
                    <a:pt x="17" y="74"/>
                    <a:pt x="17" y="74"/>
                  </a:cubicBezTo>
                  <a:cubicBezTo>
                    <a:pt x="17" y="69"/>
                    <a:pt x="13" y="65"/>
                    <a:pt x="8" y="65"/>
                  </a:cubicBezTo>
                  <a:cubicBezTo>
                    <a:pt x="4" y="65"/>
                    <a:pt x="0" y="69"/>
                    <a:pt x="0" y="74"/>
                  </a:cubicBezTo>
                  <a:cubicBezTo>
                    <a:pt x="0" y="118"/>
                    <a:pt x="0" y="118"/>
                    <a:pt x="0" y="118"/>
                  </a:cubicBezTo>
                  <a:cubicBezTo>
                    <a:pt x="0" y="123"/>
                    <a:pt x="4" y="127"/>
                    <a:pt x="8" y="127"/>
                  </a:cubicBezTo>
                  <a:cubicBezTo>
                    <a:pt x="13" y="127"/>
                    <a:pt x="17" y="123"/>
                    <a:pt x="17" y="118"/>
                  </a:cubicBezTo>
                  <a:cubicBezTo>
                    <a:pt x="17" y="117"/>
                    <a:pt x="17" y="117"/>
                    <a:pt x="17" y="117"/>
                  </a:cubicBezTo>
                  <a:cubicBezTo>
                    <a:pt x="31" y="117"/>
                    <a:pt x="31" y="117"/>
                    <a:pt x="31" y="117"/>
                  </a:cubicBezTo>
                  <a:cubicBezTo>
                    <a:pt x="31" y="124"/>
                    <a:pt x="31" y="124"/>
                    <a:pt x="31" y="124"/>
                  </a:cubicBezTo>
                  <a:cubicBezTo>
                    <a:pt x="31" y="131"/>
                    <a:pt x="37" y="137"/>
                    <a:pt x="44" y="137"/>
                  </a:cubicBezTo>
                  <a:cubicBezTo>
                    <a:pt x="151" y="137"/>
                    <a:pt x="151" y="137"/>
                    <a:pt x="151" y="137"/>
                  </a:cubicBezTo>
                  <a:cubicBezTo>
                    <a:pt x="158" y="137"/>
                    <a:pt x="165" y="131"/>
                    <a:pt x="165" y="124"/>
                  </a:cubicBezTo>
                  <a:cubicBezTo>
                    <a:pt x="165" y="45"/>
                    <a:pt x="165" y="45"/>
                    <a:pt x="165" y="45"/>
                  </a:cubicBezTo>
                  <a:cubicBezTo>
                    <a:pt x="165" y="37"/>
                    <a:pt x="158" y="31"/>
                    <a:pt x="151" y="31"/>
                  </a:cubicBezTo>
                  <a:cubicBezTo>
                    <a:pt x="110" y="31"/>
                    <a:pt x="110" y="31"/>
                    <a:pt x="110" y="31"/>
                  </a:cubicBezTo>
                  <a:cubicBezTo>
                    <a:pt x="106" y="31"/>
                    <a:pt x="103" y="28"/>
                    <a:pt x="103" y="24"/>
                  </a:cubicBezTo>
                  <a:cubicBezTo>
                    <a:pt x="103" y="20"/>
                    <a:pt x="106" y="17"/>
                    <a:pt x="110" y="17"/>
                  </a:cubicBezTo>
                  <a:close/>
                  <a:moveTo>
                    <a:pt x="77" y="48"/>
                  </a:moveTo>
                  <a:cubicBezTo>
                    <a:pt x="82" y="48"/>
                    <a:pt x="86" y="52"/>
                    <a:pt x="86" y="57"/>
                  </a:cubicBezTo>
                  <a:cubicBezTo>
                    <a:pt x="86" y="61"/>
                    <a:pt x="82" y="65"/>
                    <a:pt x="77" y="65"/>
                  </a:cubicBezTo>
                  <a:cubicBezTo>
                    <a:pt x="72" y="65"/>
                    <a:pt x="68" y="61"/>
                    <a:pt x="68" y="57"/>
                  </a:cubicBezTo>
                  <a:cubicBezTo>
                    <a:pt x="68" y="52"/>
                    <a:pt x="72" y="48"/>
                    <a:pt x="77" y="48"/>
                  </a:cubicBezTo>
                  <a:close/>
                  <a:moveTo>
                    <a:pt x="140" y="86"/>
                  </a:moveTo>
                  <a:cubicBezTo>
                    <a:pt x="144" y="86"/>
                    <a:pt x="147" y="89"/>
                    <a:pt x="147" y="93"/>
                  </a:cubicBezTo>
                  <a:cubicBezTo>
                    <a:pt x="147" y="113"/>
                    <a:pt x="147" y="113"/>
                    <a:pt x="147" y="113"/>
                  </a:cubicBezTo>
                  <a:cubicBezTo>
                    <a:pt x="147" y="117"/>
                    <a:pt x="144" y="120"/>
                    <a:pt x="140" y="120"/>
                  </a:cubicBezTo>
                  <a:cubicBezTo>
                    <a:pt x="76" y="120"/>
                    <a:pt x="76" y="120"/>
                    <a:pt x="76" y="120"/>
                  </a:cubicBezTo>
                  <a:cubicBezTo>
                    <a:pt x="72" y="120"/>
                    <a:pt x="68" y="117"/>
                    <a:pt x="68" y="113"/>
                  </a:cubicBezTo>
                  <a:cubicBezTo>
                    <a:pt x="68" y="93"/>
                    <a:pt x="68" y="93"/>
                    <a:pt x="68" y="93"/>
                  </a:cubicBezTo>
                  <a:cubicBezTo>
                    <a:pt x="68" y="89"/>
                    <a:pt x="72" y="86"/>
                    <a:pt x="76" y="86"/>
                  </a:cubicBezTo>
                  <a:lnTo>
                    <a:pt x="140" y="86"/>
                  </a:lnTo>
                  <a:close/>
                </a:path>
              </a:pathLst>
            </a:custGeom>
            <a:solidFill>
              <a:schemeClr val="bg1"/>
            </a:solidFill>
            <a:ln>
              <a:noFill/>
            </a:ln>
            <a:extLst/>
          </p:spPr>
          <p:txBody>
            <a:bodyPr vert="horz" wrap="square" lIns="32743" tIns="16371" rIns="32743" bIns="16371" numCol="1" anchor="t" anchorCtr="0" compatLnSpc="1">
              <a:prstTxWarp prst="textNoShape">
                <a:avLst/>
              </a:prstTxWarp>
            </a:bodyPr>
            <a:lstStyle/>
            <a:p>
              <a:endParaRPr lang="es-AR" sz="500" dirty="0">
                <a:solidFill>
                  <a:prstClr val="black"/>
                </a:solidFill>
              </a:endParaRPr>
            </a:p>
          </p:txBody>
        </p:sp>
      </p:grpSp>
      <p:cxnSp>
        <p:nvCxnSpPr>
          <p:cNvPr id="115" name="Straight Connector 114"/>
          <p:cNvCxnSpPr/>
          <p:nvPr/>
        </p:nvCxnSpPr>
        <p:spPr>
          <a:xfrm flipH="1">
            <a:off x="9696587" y="3536667"/>
            <a:ext cx="1246865" cy="0"/>
          </a:xfrm>
          <a:prstGeom prst="line">
            <a:avLst/>
          </a:prstGeom>
          <a:solidFill>
            <a:schemeClr val="accent1"/>
          </a:solidFill>
          <a:ln w="44450" cap="rnd">
            <a:solidFill>
              <a:srgbClr val="D8D7DF"/>
            </a:solidFill>
          </a:ln>
        </p:spPr>
        <p:style>
          <a:lnRef idx="2">
            <a:schemeClr val="accent1">
              <a:shade val="50000"/>
            </a:schemeClr>
          </a:lnRef>
          <a:fillRef idx="1">
            <a:schemeClr val="accent1"/>
          </a:fillRef>
          <a:effectRef idx="0">
            <a:schemeClr val="accent1"/>
          </a:effectRef>
          <a:fontRef idx="minor">
            <a:schemeClr val="lt1"/>
          </a:fontRef>
        </p:style>
      </p:cxnSp>
      <p:sp>
        <p:nvSpPr>
          <p:cNvPr id="116" name="TextBox 115"/>
          <p:cNvSpPr txBox="1"/>
          <p:nvPr/>
        </p:nvSpPr>
        <p:spPr>
          <a:xfrm>
            <a:off x="9696590" y="3536525"/>
            <a:ext cx="1372736" cy="310423"/>
          </a:xfrm>
          <a:prstGeom prst="rect">
            <a:avLst/>
          </a:prstGeom>
          <a:noFill/>
        </p:spPr>
        <p:txBody>
          <a:bodyPr wrap="square" lIns="91363" tIns="45681" rIns="91363" bIns="45681" rtlCol="0">
            <a:spAutoFit/>
          </a:bodyPr>
          <a:lstStyle/>
          <a:p>
            <a:pPr marL="40892" indent="-40892">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20%</a:t>
            </a:r>
          </a:p>
        </p:txBody>
      </p:sp>
      <p:sp>
        <p:nvSpPr>
          <p:cNvPr id="117" name="Oval 116"/>
          <p:cNvSpPr/>
          <p:nvPr/>
        </p:nvSpPr>
        <p:spPr>
          <a:xfrm>
            <a:off x="10860591" y="3333370"/>
            <a:ext cx="417468" cy="406598"/>
          </a:xfrm>
          <a:prstGeom prst="ellipse">
            <a:avLst/>
          </a:prstGeom>
          <a:solidFill>
            <a:schemeClr val="accent1"/>
          </a:solidFill>
          <a:ln w="44450">
            <a:solidFill>
              <a:srgbClr val="D8D7DF"/>
            </a:solid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s-AR" sz="500" dirty="0">
              <a:solidFill>
                <a:prstClr val="white"/>
              </a:solidFill>
            </a:endParaRPr>
          </a:p>
        </p:txBody>
      </p:sp>
      <p:pic>
        <p:nvPicPr>
          <p:cNvPr id="118" name="Picture 1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31184" y="3435652"/>
            <a:ext cx="278134" cy="203928"/>
          </a:xfrm>
          <a:prstGeom prst="rect">
            <a:avLst/>
          </a:prstGeom>
        </p:spPr>
      </p:pic>
      <p:cxnSp>
        <p:nvCxnSpPr>
          <p:cNvPr id="119" name="Straight Connector 118"/>
          <p:cNvCxnSpPr/>
          <p:nvPr/>
        </p:nvCxnSpPr>
        <p:spPr>
          <a:xfrm flipH="1">
            <a:off x="9677245" y="4745919"/>
            <a:ext cx="1246865" cy="0"/>
          </a:xfrm>
          <a:prstGeom prst="line">
            <a:avLst/>
          </a:prstGeom>
          <a:solidFill>
            <a:schemeClr val="accent1"/>
          </a:solidFill>
          <a:ln w="44450" cap="rnd">
            <a:solidFill>
              <a:srgbClr val="C8D7DF"/>
            </a:solidFill>
          </a:ln>
        </p:spPr>
        <p:style>
          <a:lnRef idx="2">
            <a:schemeClr val="accent1">
              <a:shade val="50000"/>
            </a:schemeClr>
          </a:lnRef>
          <a:fillRef idx="1">
            <a:schemeClr val="accent1"/>
          </a:fillRef>
          <a:effectRef idx="0">
            <a:schemeClr val="accent1"/>
          </a:effectRef>
          <a:fontRef idx="minor">
            <a:schemeClr val="lt1"/>
          </a:fontRef>
        </p:style>
      </p:cxnSp>
      <p:sp>
        <p:nvSpPr>
          <p:cNvPr id="120" name="TextBox 119"/>
          <p:cNvSpPr txBox="1"/>
          <p:nvPr/>
        </p:nvSpPr>
        <p:spPr>
          <a:xfrm>
            <a:off x="9677245" y="4432197"/>
            <a:ext cx="1372736" cy="310423"/>
          </a:xfrm>
          <a:prstGeom prst="rect">
            <a:avLst/>
          </a:prstGeom>
          <a:noFill/>
        </p:spPr>
        <p:txBody>
          <a:bodyPr wrap="square" lIns="91363" tIns="45681" rIns="91363" bIns="45681" rtlCol="0" anchor="b">
            <a:spAutoFit/>
          </a:bodyPr>
          <a:lstStyle/>
          <a:p>
            <a:r>
              <a:rPr lang="es-AR" sz="1400" b="1" dirty="0">
                <a:solidFill>
                  <a:srgbClr val="00A0D2"/>
                </a:solidFill>
                <a:latin typeface="Arial" panose="020B0604020202020204" pitchFamily="34" charset="0"/>
                <a:cs typeface="Arial" panose="020B0604020202020204" pitchFamily="34" charset="0"/>
              </a:rPr>
              <a:t>Consumo</a:t>
            </a:r>
          </a:p>
        </p:txBody>
      </p:sp>
      <p:sp>
        <p:nvSpPr>
          <p:cNvPr id="121" name="TextBox 120"/>
          <p:cNvSpPr txBox="1"/>
          <p:nvPr/>
        </p:nvSpPr>
        <p:spPr>
          <a:xfrm>
            <a:off x="9677245" y="4745780"/>
            <a:ext cx="1372736" cy="310423"/>
          </a:xfrm>
          <a:prstGeom prst="rect">
            <a:avLst/>
          </a:prstGeom>
          <a:noFill/>
        </p:spPr>
        <p:txBody>
          <a:bodyPr wrap="square" lIns="91363" tIns="45681" rIns="91363" bIns="45681" rtlCol="0">
            <a:spAutoFit/>
          </a:bodyPr>
          <a:lstStyle/>
          <a:p>
            <a:pPr marL="81786" indent="-81786">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12%</a:t>
            </a:r>
          </a:p>
        </p:txBody>
      </p:sp>
      <p:grpSp>
        <p:nvGrpSpPr>
          <p:cNvPr id="122" name="Group 121"/>
          <p:cNvGrpSpPr/>
          <p:nvPr/>
        </p:nvGrpSpPr>
        <p:grpSpPr>
          <a:xfrm>
            <a:off x="10849265" y="4520254"/>
            <a:ext cx="417466" cy="406598"/>
            <a:chOff x="15956558" y="4139580"/>
            <a:chExt cx="626413" cy="610105"/>
          </a:xfrm>
        </p:grpSpPr>
        <p:sp>
          <p:nvSpPr>
            <p:cNvPr id="123" name="Oval 122"/>
            <p:cNvSpPr/>
            <p:nvPr/>
          </p:nvSpPr>
          <p:spPr>
            <a:xfrm>
              <a:off x="15956558" y="4139580"/>
              <a:ext cx="626413" cy="610105"/>
            </a:xfrm>
            <a:prstGeom prst="ellipse">
              <a:avLst/>
            </a:prstGeom>
            <a:solidFill>
              <a:schemeClr val="accent4"/>
            </a:solidFill>
            <a:ln w="44450">
              <a:solidFill>
                <a:srgbClr val="DDD0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grpSp>
          <p:nvGrpSpPr>
            <p:cNvPr id="124" name="Group 4"/>
            <p:cNvGrpSpPr>
              <a:grpSpLocks noChangeAspect="1"/>
            </p:cNvGrpSpPr>
            <p:nvPr/>
          </p:nvGrpSpPr>
          <p:grpSpPr bwMode="auto">
            <a:xfrm>
              <a:off x="16077506" y="4232412"/>
              <a:ext cx="427619" cy="406011"/>
              <a:chOff x="5523" y="3908"/>
              <a:chExt cx="376" cy="357"/>
            </a:xfrm>
          </p:grpSpPr>
          <p:sp>
            <p:nvSpPr>
              <p:cNvPr id="125" name="AutoShape 3"/>
              <p:cNvSpPr>
                <a:spLocks noChangeAspect="1" noChangeArrowheads="1" noTextEdit="1"/>
              </p:cNvSpPr>
              <p:nvPr/>
            </p:nvSpPr>
            <p:spPr bwMode="auto">
              <a:xfrm>
                <a:off x="5523" y="3910"/>
                <a:ext cx="374" cy="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26" name="Freeform 5"/>
              <p:cNvSpPr>
                <a:spLocks noEditPoints="1"/>
              </p:cNvSpPr>
              <p:nvPr/>
            </p:nvSpPr>
            <p:spPr bwMode="auto">
              <a:xfrm>
                <a:off x="5525" y="3908"/>
                <a:ext cx="374" cy="357"/>
              </a:xfrm>
              <a:custGeom>
                <a:avLst/>
                <a:gdLst>
                  <a:gd name="T0" fmla="*/ 217 w 231"/>
                  <a:gd name="T1" fmla="*/ 129 h 220"/>
                  <a:gd name="T2" fmla="*/ 216 w 231"/>
                  <a:gd name="T3" fmla="*/ 129 h 220"/>
                  <a:gd name="T4" fmla="*/ 216 w 231"/>
                  <a:gd name="T5" fmla="*/ 129 h 220"/>
                  <a:gd name="T6" fmla="*/ 171 w 231"/>
                  <a:gd name="T7" fmla="*/ 129 h 220"/>
                  <a:gd name="T8" fmla="*/ 155 w 231"/>
                  <a:gd name="T9" fmla="*/ 156 h 220"/>
                  <a:gd name="T10" fmla="*/ 195 w 231"/>
                  <a:gd name="T11" fmla="*/ 172 h 220"/>
                  <a:gd name="T12" fmla="*/ 216 w 231"/>
                  <a:gd name="T13" fmla="*/ 172 h 220"/>
                  <a:gd name="T14" fmla="*/ 217 w 231"/>
                  <a:gd name="T15" fmla="*/ 172 h 220"/>
                  <a:gd name="T16" fmla="*/ 221 w 231"/>
                  <a:gd name="T17" fmla="*/ 172 h 220"/>
                  <a:gd name="T18" fmla="*/ 231 w 231"/>
                  <a:gd name="T19" fmla="*/ 156 h 220"/>
                  <a:gd name="T20" fmla="*/ 231 w 231"/>
                  <a:gd name="T21" fmla="*/ 139 h 220"/>
                  <a:gd name="T22" fmla="*/ 176 w 231"/>
                  <a:gd name="T23" fmla="*/ 158 h 220"/>
                  <a:gd name="T24" fmla="*/ 176 w 231"/>
                  <a:gd name="T25" fmla="*/ 143 h 220"/>
                  <a:gd name="T26" fmla="*/ 176 w 231"/>
                  <a:gd name="T27" fmla="*/ 158 h 220"/>
                  <a:gd name="T28" fmla="*/ 86 w 231"/>
                  <a:gd name="T29" fmla="*/ 34 h 220"/>
                  <a:gd name="T30" fmla="*/ 119 w 231"/>
                  <a:gd name="T31" fmla="*/ 2 h 220"/>
                  <a:gd name="T32" fmla="*/ 193 w 231"/>
                  <a:gd name="T33" fmla="*/ 73 h 220"/>
                  <a:gd name="T34" fmla="*/ 45 w 231"/>
                  <a:gd name="T35" fmla="*/ 38 h 220"/>
                  <a:gd name="T36" fmla="*/ 193 w 231"/>
                  <a:gd name="T37" fmla="*/ 73 h 220"/>
                  <a:gd name="T38" fmla="*/ 194 w 231"/>
                  <a:gd name="T39" fmla="*/ 51 h 220"/>
                  <a:gd name="T40" fmla="*/ 216 w 231"/>
                  <a:gd name="T41" fmla="*/ 51 h 220"/>
                  <a:gd name="T42" fmla="*/ 221 w 231"/>
                  <a:gd name="T43" fmla="*/ 65 h 220"/>
                  <a:gd name="T44" fmla="*/ 217 w 231"/>
                  <a:gd name="T45" fmla="*/ 182 h 220"/>
                  <a:gd name="T46" fmla="*/ 221 w 231"/>
                  <a:gd name="T47" fmla="*/ 194 h 220"/>
                  <a:gd name="T48" fmla="*/ 221 w 231"/>
                  <a:gd name="T49" fmla="*/ 215 h 220"/>
                  <a:gd name="T50" fmla="*/ 195 w 231"/>
                  <a:gd name="T51" fmla="*/ 220 h 220"/>
                  <a:gd name="T52" fmla="*/ 25 w 231"/>
                  <a:gd name="T53" fmla="*/ 220 h 220"/>
                  <a:gd name="T54" fmla="*/ 0 w 231"/>
                  <a:gd name="T55" fmla="*/ 77 h 220"/>
                  <a:gd name="T56" fmla="*/ 30 w 231"/>
                  <a:gd name="T57" fmla="*/ 51 h 220"/>
                  <a:gd name="T58" fmla="*/ 20 w 231"/>
                  <a:gd name="T59" fmla="*/ 73 h 220"/>
                  <a:gd name="T60" fmla="*/ 20 w 231"/>
                  <a:gd name="T61" fmla="*/ 73 h 220"/>
                  <a:gd name="T62" fmla="*/ 23 w 231"/>
                  <a:gd name="T63" fmla="*/ 81 h 220"/>
                  <a:gd name="T64" fmla="*/ 30 w 231"/>
                  <a:gd name="T65" fmla="*/ 81 h 220"/>
                  <a:gd name="T66" fmla="*/ 221 w 231"/>
                  <a:gd name="T67" fmla="*/ 119 h 220"/>
                  <a:gd name="T68" fmla="*/ 216 w 231"/>
                  <a:gd name="T69" fmla="*/ 119 h 220"/>
                  <a:gd name="T70" fmla="*/ 171 w 231"/>
                  <a:gd name="T71" fmla="*/ 119 h 220"/>
                  <a:gd name="T72" fmla="*/ 145 w 231"/>
                  <a:gd name="T73" fmla="*/ 156 h 220"/>
                  <a:gd name="T74" fmla="*/ 216 w 231"/>
                  <a:gd name="T75" fmla="*/ 182 h 220"/>
                  <a:gd name="T76" fmla="*/ 217 w 231"/>
                  <a:gd name="T77" fmla="*/ 18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1" h="220">
                    <a:moveTo>
                      <a:pt x="221" y="129"/>
                    </a:moveTo>
                    <a:cubicBezTo>
                      <a:pt x="217" y="129"/>
                      <a:pt x="217" y="129"/>
                      <a:pt x="217" y="129"/>
                    </a:cubicBezTo>
                    <a:cubicBezTo>
                      <a:pt x="217" y="129"/>
                      <a:pt x="217" y="129"/>
                      <a:pt x="217" y="129"/>
                    </a:cubicBezTo>
                    <a:cubicBezTo>
                      <a:pt x="216" y="129"/>
                      <a:pt x="216" y="129"/>
                      <a:pt x="216" y="129"/>
                    </a:cubicBezTo>
                    <a:cubicBezTo>
                      <a:pt x="216" y="129"/>
                      <a:pt x="216" y="129"/>
                      <a:pt x="216" y="129"/>
                    </a:cubicBezTo>
                    <a:cubicBezTo>
                      <a:pt x="216" y="129"/>
                      <a:pt x="216" y="129"/>
                      <a:pt x="216" y="129"/>
                    </a:cubicBezTo>
                    <a:cubicBezTo>
                      <a:pt x="195" y="129"/>
                      <a:pt x="195" y="129"/>
                      <a:pt x="195" y="129"/>
                    </a:cubicBezTo>
                    <a:cubicBezTo>
                      <a:pt x="171" y="129"/>
                      <a:pt x="171" y="129"/>
                      <a:pt x="171" y="129"/>
                    </a:cubicBezTo>
                    <a:cubicBezTo>
                      <a:pt x="162" y="129"/>
                      <a:pt x="155" y="136"/>
                      <a:pt x="155" y="144"/>
                    </a:cubicBezTo>
                    <a:cubicBezTo>
                      <a:pt x="155" y="156"/>
                      <a:pt x="155" y="156"/>
                      <a:pt x="155" y="156"/>
                    </a:cubicBezTo>
                    <a:cubicBezTo>
                      <a:pt x="155" y="165"/>
                      <a:pt x="162" y="172"/>
                      <a:pt x="171" y="172"/>
                    </a:cubicBezTo>
                    <a:cubicBezTo>
                      <a:pt x="195" y="172"/>
                      <a:pt x="195" y="172"/>
                      <a:pt x="195" y="172"/>
                    </a:cubicBezTo>
                    <a:cubicBezTo>
                      <a:pt x="216" y="172"/>
                      <a:pt x="216" y="172"/>
                      <a:pt x="216" y="172"/>
                    </a:cubicBezTo>
                    <a:cubicBezTo>
                      <a:pt x="216" y="172"/>
                      <a:pt x="216" y="172"/>
                      <a:pt x="216" y="172"/>
                    </a:cubicBezTo>
                    <a:cubicBezTo>
                      <a:pt x="216" y="172"/>
                      <a:pt x="216" y="172"/>
                      <a:pt x="216" y="172"/>
                    </a:cubicBezTo>
                    <a:cubicBezTo>
                      <a:pt x="216" y="172"/>
                      <a:pt x="216" y="172"/>
                      <a:pt x="217" y="172"/>
                    </a:cubicBezTo>
                    <a:cubicBezTo>
                      <a:pt x="217" y="172"/>
                      <a:pt x="217" y="172"/>
                      <a:pt x="217" y="172"/>
                    </a:cubicBezTo>
                    <a:cubicBezTo>
                      <a:pt x="221" y="172"/>
                      <a:pt x="221" y="172"/>
                      <a:pt x="221" y="172"/>
                    </a:cubicBezTo>
                    <a:cubicBezTo>
                      <a:pt x="227" y="172"/>
                      <a:pt x="231" y="167"/>
                      <a:pt x="231" y="161"/>
                    </a:cubicBezTo>
                    <a:cubicBezTo>
                      <a:pt x="231" y="156"/>
                      <a:pt x="231" y="156"/>
                      <a:pt x="231" y="156"/>
                    </a:cubicBezTo>
                    <a:cubicBezTo>
                      <a:pt x="231" y="144"/>
                      <a:pt x="231" y="144"/>
                      <a:pt x="231" y="144"/>
                    </a:cubicBezTo>
                    <a:cubicBezTo>
                      <a:pt x="231" y="139"/>
                      <a:pt x="231" y="139"/>
                      <a:pt x="231" y="139"/>
                    </a:cubicBezTo>
                    <a:cubicBezTo>
                      <a:pt x="231" y="134"/>
                      <a:pt x="227" y="129"/>
                      <a:pt x="221" y="129"/>
                    </a:cubicBezTo>
                    <a:close/>
                    <a:moveTo>
                      <a:pt x="176" y="158"/>
                    </a:moveTo>
                    <a:cubicBezTo>
                      <a:pt x="172" y="158"/>
                      <a:pt x="168" y="155"/>
                      <a:pt x="168" y="150"/>
                    </a:cubicBezTo>
                    <a:cubicBezTo>
                      <a:pt x="168" y="146"/>
                      <a:pt x="172" y="143"/>
                      <a:pt x="176" y="143"/>
                    </a:cubicBezTo>
                    <a:cubicBezTo>
                      <a:pt x="181" y="143"/>
                      <a:pt x="184" y="146"/>
                      <a:pt x="184" y="150"/>
                    </a:cubicBezTo>
                    <a:cubicBezTo>
                      <a:pt x="184" y="155"/>
                      <a:pt x="181" y="158"/>
                      <a:pt x="176" y="158"/>
                    </a:cubicBezTo>
                    <a:close/>
                    <a:moveTo>
                      <a:pt x="190" y="61"/>
                    </a:moveTo>
                    <a:cubicBezTo>
                      <a:pt x="86" y="34"/>
                      <a:pt x="86" y="34"/>
                      <a:pt x="86" y="34"/>
                    </a:cubicBezTo>
                    <a:cubicBezTo>
                      <a:pt x="112" y="3"/>
                      <a:pt x="112" y="3"/>
                      <a:pt x="112" y="3"/>
                    </a:cubicBezTo>
                    <a:cubicBezTo>
                      <a:pt x="114" y="0"/>
                      <a:pt x="117" y="0"/>
                      <a:pt x="119" y="2"/>
                    </a:cubicBezTo>
                    <a:lnTo>
                      <a:pt x="190" y="61"/>
                    </a:lnTo>
                    <a:close/>
                    <a:moveTo>
                      <a:pt x="193" y="73"/>
                    </a:moveTo>
                    <a:cubicBezTo>
                      <a:pt x="35" y="73"/>
                      <a:pt x="35" y="73"/>
                      <a:pt x="35" y="73"/>
                    </a:cubicBezTo>
                    <a:cubicBezTo>
                      <a:pt x="45" y="38"/>
                      <a:pt x="45" y="38"/>
                      <a:pt x="45" y="38"/>
                    </a:cubicBezTo>
                    <a:cubicBezTo>
                      <a:pt x="45" y="35"/>
                      <a:pt x="48" y="34"/>
                      <a:pt x="51" y="35"/>
                    </a:cubicBezTo>
                    <a:lnTo>
                      <a:pt x="193" y="73"/>
                    </a:lnTo>
                    <a:close/>
                    <a:moveTo>
                      <a:pt x="210" y="65"/>
                    </a:moveTo>
                    <a:cubicBezTo>
                      <a:pt x="194" y="51"/>
                      <a:pt x="194" y="51"/>
                      <a:pt x="194" y="51"/>
                    </a:cubicBezTo>
                    <a:cubicBezTo>
                      <a:pt x="195" y="51"/>
                      <a:pt x="195" y="51"/>
                      <a:pt x="195" y="51"/>
                    </a:cubicBezTo>
                    <a:cubicBezTo>
                      <a:pt x="216" y="51"/>
                      <a:pt x="216" y="51"/>
                      <a:pt x="216" y="51"/>
                    </a:cubicBezTo>
                    <a:cubicBezTo>
                      <a:pt x="219" y="51"/>
                      <a:pt x="221" y="54"/>
                      <a:pt x="221" y="56"/>
                    </a:cubicBezTo>
                    <a:cubicBezTo>
                      <a:pt x="221" y="65"/>
                      <a:pt x="221" y="65"/>
                      <a:pt x="221" y="65"/>
                    </a:cubicBezTo>
                    <a:lnTo>
                      <a:pt x="210" y="65"/>
                    </a:lnTo>
                    <a:close/>
                    <a:moveTo>
                      <a:pt x="217" y="182"/>
                    </a:moveTo>
                    <a:cubicBezTo>
                      <a:pt x="221" y="182"/>
                      <a:pt x="221" y="182"/>
                      <a:pt x="221" y="182"/>
                    </a:cubicBezTo>
                    <a:cubicBezTo>
                      <a:pt x="221" y="194"/>
                      <a:pt x="221" y="194"/>
                      <a:pt x="221" y="194"/>
                    </a:cubicBezTo>
                    <a:cubicBezTo>
                      <a:pt x="221" y="201"/>
                      <a:pt x="221" y="201"/>
                      <a:pt x="221" y="201"/>
                    </a:cubicBezTo>
                    <a:cubicBezTo>
                      <a:pt x="221" y="215"/>
                      <a:pt x="221" y="215"/>
                      <a:pt x="221" y="215"/>
                    </a:cubicBezTo>
                    <a:cubicBezTo>
                      <a:pt x="221" y="218"/>
                      <a:pt x="219" y="220"/>
                      <a:pt x="216" y="220"/>
                    </a:cubicBezTo>
                    <a:cubicBezTo>
                      <a:pt x="195" y="220"/>
                      <a:pt x="195" y="220"/>
                      <a:pt x="195" y="220"/>
                    </a:cubicBezTo>
                    <a:cubicBezTo>
                      <a:pt x="42" y="220"/>
                      <a:pt x="42" y="220"/>
                      <a:pt x="42" y="220"/>
                    </a:cubicBezTo>
                    <a:cubicBezTo>
                      <a:pt x="25" y="220"/>
                      <a:pt x="25" y="220"/>
                      <a:pt x="25" y="220"/>
                    </a:cubicBezTo>
                    <a:cubicBezTo>
                      <a:pt x="11" y="220"/>
                      <a:pt x="0" y="208"/>
                      <a:pt x="0" y="194"/>
                    </a:cubicBezTo>
                    <a:cubicBezTo>
                      <a:pt x="0" y="77"/>
                      <a:pt x="0" y="77"/>
                      <a:pt x="0" y="77"/>
                    </a:cubicBezTo>
                    <a:cubicBezTo>
                      <a:pt x="0" y="63"/>
                      <a:pt x="11" y="51"/>
                      <a:pt x="25" y="51"/>
                    </a:cubicBezTo>
                    <a:cubicBezTo>
                      <a:pt x="30" y="51"/>
                      <a:pt x="30" y="51"/>
                      <a:pt x="30" y="51"/>
                    </a:cubicBezTo>
                    <a:cubicBezTo>
                      <a:pt x="27" y="66"/>
                      <a:pt x="27" y="66"/>
                      <a:pt x="27" y="66"/>
                    </a:cubicBezTo>
                    <a:cubicBezTo>
                      <a:pt x="23" y="67"/>
                      <a:pt x="20" y="69"/>
                      <a:pt x="20" y="73"/>
                    </a:cubicBezTo>
                    <a:cubicBezTo>
                      <a:pt x="20" y="73"/>
                      <a:pt x="20" y="73"/>
                      <a:pt x="20" y="73"/>
                    </a:cubicBezTo>
                    <a:cubicBezTo>
                      <a:pt x="20" y="73"/>
                      <a:pt x="20" y="73"/>
                      <a:pt x="20" y="73"/>
                    </a:cubicBezTo>
                    <a:cubicBezTo>
                      <a:pt x="20" y="78"/>
                      <a:pt x="20" y="78"/>
                      <a:pt x="20" y="78"/>
                    </a:cubicBezTo>
                    <a:cubicBezTo>
                      <a:pt x="20" y="79"/>
                      <a:pt x="21" y="81"/>
                      <a:pt x="23" y="81"/>
                    </a:cubicBezTo>
                    <a:cubicBezTo>
                      <a:pt x="30" y="81"/>
                      <a:pt x="30" y="81"/>
                      <a:pt x="30" y="81"/>
                    </a:cubicBezTo>
                    <a:cubicBezTo>
                      <a:pt x="30" y="81"/>
                      <a:pt x="30" y="81"/>
                      <a:pt x="30" y="81"/>
                    </a:cubicBezTo>
                    <a:cubicBezTo>
                      <a:pt x="221" y="81"/>
                      <a:pt x="221" y="81"/>
                      <a:pt x="221" y="81"/>
                    </a:cubicBezTo>
                    <a:cubicBezTo>
                      <a:pt x="221" y="119"/>
                      <a:pt x="221" y="119"/>
                      <a:pt x="221" y="119"/>
                    </a:cubicBezTo>
                    <a:cubicBezTo>
                      <a:pt x="217" y="119"/>
                      <a:pt x="217" y="119"/>
                      <a:pt x="217" y="119"/>
                    </a:cubicBezTo>
                    <a:cubicBezTo>
                      <a:pt x="217" y="119"/>
                      <a:pt x="217" y="119"/>
                      <a:pt x="216" y="119"/>
                    </a:cubicBezTo>
                    <a:cubicBezTo>
                      <a:pt x="216" y="119"/>
                      <a:pt x="216" y="119"/>
                      <a:pt x="216" y="119"/>
                    </a:cubicBezTo>
                    <a:cubicBezTo>
                      <a:pt x="171" y="119"/>
                      <a:pt x="171" y="119"/>
                      <a:pt x="171" y="119"/>
                    </a:cubicBezTo>
                    <a:cubicBezTo>
                      <a:pt x="156" y="119"/>
                      <a:pt x="145" y="130"/>
                      <a:pt x="145" y="144"/>
                    </a:cubicBezTo>
                    <a:cubicBezTo>
                      <a:pt x="145" y="156"/>
                      <a:pt x="145" y="156"/>
                      <a:pt x="145" y="156"/>
                    </a:cubicBezTo>
                    <a:cubicBezTo>
                      <a:pt x="145" y="170"/>
                      <a:pt x="156" y="182"/>
                      <a:pt x="171" y="182"/>
                    </a:cubicBezTo>
                    <a:cubicBezTo>
                      <a:pt x="216" y="182"/>
                      <a:pt x="216" y="182"/>
                      <a:pt x="216" y="182"/>
                    </a:cubicBezTo>
                    <a:cubicBezTo>
                      <a:pt x="216" y="182"/>
                      <a:pt x="216" y="182"/>
                      <a:pt x="216" y="182"/>
                    </a:cubicBezTo>
                    <a:cubicBezTo>
                      <a:pt x="217" y="182"/>
                      <a:pt x="217" y="182"/>
                      <a:pt x="217" y="18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grpSp>
      <p:sp>
        <p:nvSpPr>
          <p:cNvPr id="127" name="TextBox 126"/>
          <p:cNvSpPr txBox="1"/>
          <p:nvPr/>
        </p:nvSpPr>
        <p:spPr>
          <a:xfrm>
            <a:off x="9595221" y="2774558"/>
            <a:ext cx="1372736" cy="740328"/>
          </a:xfrm>
          <a:prstGeom prst="rect">
            <a:avLst/>
          </a:prstGeom>
          <a:noFill/>
        </p:spPr>
        <p:txBody>
          <a:bodyPr wrap="square" lIns="91363" tIns="45681" rIns="91363" bIns="45681" rtlCol="0" anchor="b">
            <a:spAutoFit/>
          </a:bodyPr>
          <a:lstStyle/>
          <a:p>
            <a:endParaRPr lang="es-AR" sz="1400" b="1" dirty="0">
              <a:solidFill>
                <a:srgbClr val="702082"/>
              </a:solidFill>
              <a:latin typeface="Arial" panose="020B0604020202020204" pitchFamily="34" charset="0"/>
              <a:cs typeface="Arial" panose="020B0604020202020204" pitchFamily="34" charset="0"/>
            </a:endParaRPr>
          </a:p>
          <a:p>
            <a:r>
              <a:rPr lang="es-AR" sz="1400" b="1" dirty="0">
                <a:solidFill>
                  <a:srgbClr val="702082"/>
                </a:solidFill>
                <a:latin typeface="Arial" panose="020B0604020202020204" pitchFamily="34" charset="0"/>
                <a:cs typeface="Arial" panose="020B0604020202020204" pitchFamily="34" charset="0"/>
              </a:rPr>
              <a:t>Alta Tecnología</a:t>
            </a:r>
          </a:p>
        </p:txBody>
      </p:sp>
      <p:cxnSp>
        <p:nvCxnSpPr>
          <p:cNvPr id="128" name="Straight Connector 127"/>
          <p:cNvCxnSpPr/>
          <p:nvPr/>
        </p:nvCxnSpPr>
        <p:spPr>
          <a:xfrm flipH="1">
            <a:off x="9677250" y="7117464"/>
            <a:ext cx="1246865" cy="0"/>
          </a:xfrm>
          <a:prstGeom prst="line">
            <a:avLst/>
          </a:prstGeom>
          <a:solidFill>
            <a:schemeClr val="accent1"/>
          </a:solidFill>
          <a:ln w="44450" cap="rnd">
            <a:solidFill>
              <a:srgbClr val="D8D7DF"/>
            </a:solidFill>
          </a:ln>
        </p:spPr>
        <p:style>
          <a:lnRef idx="2">
            <a:schemeClr val="accent1">
              <a:shade val="50000"/>
            </a:schemeClr>
          </a:lnRef>
          <a:fillRef idx="1">
            <a:schemeClr val="accent1"/>
          </a:fillRef>
          <a:effectRef idx="0">
            <a:schemeClr val="accent1"/>
          </a:effectRef>
          <a:fontRef idx="minor">
            <a:schemeClr val="lt1"/>
          </a:fontRef>
        </p:style>
      </p:cxnSp>
      <p:grpSp>
        <p:nvGrpSpPr>
          <p:cNvPr id="129" name="Group 128"/>
          <p:cNvGrpSpPr/>
          <p:nvPr/>
        </p:nvGrpSpPr>
        <p:grpSpPr>
          <a:xfrm>
            <a:off x="9621343" y="5558739"/>
            <a:ext cx="1664734" cy="618713"/>
            <a:chOff x="13431058" y="4345994"/>
            <a:chExt cx="3486798" cy="1295896"/>
          </a:xfrm>
        </p:grpSpPr>
        <p:cxnSp>
          <p:nvCxnSpPr>
            <p:cNvPr id="130" name="Straight Connector 129"/>
            <p:cNvCxnSpPr/>
            <p:nvPr/>
          </p:nvCxnSpPr>
          <p:spPr>
            <a:xfrm flipH="1">
              <a:off x="13605454" y="4997564"/>
              <a:ext cx="2611574" cy="0"/>
            </a:xfrm>
            <a:prstGeom prst="line">
              <a:avLst/>
            </a:prstGeom>
            <a:solidFill>
              <a:schemeClr val="accent1"/>
            </a:solidFill>
            <a:ln w="44450" cap="rnd">
              <a:solidFill>
                <a:srgbClr val="D8DBD8"/>
              </a:solidFill>
            </a:ln>
          </p:spPr>
          <p:style>
            <a:lnRef idx="2">
              <a:schemeClr val="accent1">
                <a:shade val="50000"/>
              </a:schemeClr>
            </a:lnRef>
            <a:fillRef idx="1">
              <a:schemeClr val="accent1"/>
            </a:fillRef>
            <a:effectRef idx="0">
              <a:schemeClr val="accent1"/>
            </a:effectRef>
            <a:fontRef idx="minor">
              <a:schemeClr val="lt1"/>
            </a:fontRef>
          </p:style>
        </p:cxnSp>
        <p:sp>
          <p:nvSpPr>
            <p:cNvPr id="131" name="TextBox 130"/>
            <p:cNvSpPr txBox="1"/>
            <p:nvPr/>
          </p:nvSpPr>
          <p:spPr>
            <a:xfrm>
              <a:off x="13431058" y="4345994"/>
              <a:ext cx="2803408" cy="644640"/>
            </a:xfrm>
            <a:prstGeom prst="rect">
              <a:avLst/>
            </a:prstGeom>
            <a:noFill/>
          </p:spPr>
          <p:txBody>
            <a:bodyPr wrap="square" rtlCol="0" anchor="b">
              <a:spAutoFit/>
            </a:bodyPr>
            <a:lstStyle/>
            <a:p>
              <a:r>
                <a:rPr lang="es-AR" sz="1400" b="1" spc="-11" dirty="0">
                  <a:solidFill>
                    <a:srgbClr val="702082"/>
                  </a:solidFill>
                  <a:latin typeface="Arial" panose="020B0604020202020204" pitchFamily="34" charset="0"/>
                  <a:cs typeface="Arial" panose="020B0604020202020204" pitchFamily="34" charset="0"/>
                </a:rPr>
                <a:t>Telcos</a:t>
              </a:r>
            </a:p>
          </p:txBody>
        </p:sp>
        <p:sp>
          <p:nvSpPr>
            <p:cNvPr id="132" name="TextBox 131"/>
            <p:cNvSpPr txBox="1"/>
            <p:nvPr/>
          </p:nvSpPr>
          <p:spPr>
            <a:xfrm>
              <a:off x="13605449" y="4997250"/>
              <a:ext cx="2875214" cy="644640"/>
            </a:xfrm>
            <a:prstGeom prst="rect">
              <a:avLst/>
            </a:prstGeom>
            <a:noFill/>
          </p:spPr>
          <p:txBody>
            <a:bodyPr wrap="square" rtlCol="0">
              <a:spAutoFit/>
            </a:bodyPr>
            <a:lstStyle/>
            <a:p>
              <a:pPr marL="40892" indent="-40892">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6%</a:t>
              </a:r>
            </a:p>
          </p:txBody>
        </p:sp>
        <p:grpSp>
          <p:nvGrpSpPr>
            <p:cNvPr id="133" name="Group 132"/>
            <p:cNvGrpSpPr/>
            <p:nvPr/>
          </p:nvGrpSpPr>
          <p:grpSpPr>
            <a:xfrm>
              <a:off x="16043462" y="4571753"/>
              <a:ext cx="874394" cy="851625"/>
              <a:chOff x="7862417" y="2527266"/>
              <a:chExt cx="654092" cy="654092"/>
            </a:xfrm>
          </p:grpSpPr>
          <p:sp>
            <p:nvSpPr>
              <p:cNvPr id="134" name="Oval 133"/>
              <p:cNvSpPr/>
              <p:nvPr/>
            </p:nvSpPr>
            <p:spPr>
              <a:xfrm>
                <a:off x="7862417" y="2527266"/>
                <a:ext cx="654092" cy="654092"/>
              </a:xfrm>
              <a:prstGeom prst="ellipse">
                <a:avLst/>
              </a:prstGeom>
              <a:solidFill>
                <a:schemeClr val="accent2"/>
              </a:solidFill>
              <a:ln w="44450">
                <a:solidFill>
                  <a:srgbClr val="D8D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srgbClr val="702082"/>
                  </a:solidFill>
                </a:endParaRPr>
              </a:p>
            </p:txBody>
          </p:sp>
          <p:grpSp>
            <p:nvGrpSpPr>
              <p:cNvPr id="135" name="Gruppieren 112"/>
              <p:cNvGrpSpPr>
                <a:grpSpLocks noChangeAspect="1"/>
              </p:cNvGrpSpPr>
              <p:nvPr/>
            </p:nvGrpSpPr>
            <p:grpSpPr bwMode="gray">
              <a:xfrm>
                <a:off x="8008337" y="2672389"/>
                <a:ext cx="362252" cy="363846"/>
                <a:chOff x="5227638" y="5670550"/>
                <a:chExt cx="720725" cy="723901"/>
              </a:xfrm>
              <a:solidFill>
                <a:srgbClr val="D8D7DF"/>
              </a:solidFill>
            </p:grpSpPr>
            <p:sp>
              <p:nvSpPr>
                <p:cNvPr id="136" name="Freeform 2934"/>
                <p:cNvSpPr>
                  <a:spLocks noEditPoints="1"/>
                </p:cNvSpPr>
                <p:nvPr/>
              </p:nvSpPr>
              <p:spPr bwMode="gray">
                <a:xfrm>
                  <a:off x="5378451" y="5824538"/>
                  <a:ext cx="423863" cy="569913"/>
                </a:xfrm>
                <a:custGeom>
                  <a:avLst/>
                  <a:gdLst>
                    <a:gd name="T0" fmla="*/ 67 w 113"/>
                    <a:gd name="T1" fmla="*/ 47 h 152"/>
                    <a:gd name="T2" fmla="*/ 70 w 113"/>
                    <a:gd name="T3" fmla="*/ 37 h 152"/>
                    <a:gd name="T4" fmla="*/ 77 w 113"/>
                    <a:gd name="T5" fmla="*/ 22 h 152"/>
                    <a:gd name="T6" fmla="*/ 57 w 113"/>
                    <a:gd name="T7" fmla="*/ 0 h 152"/>
                    <a:gd name="T8" fmla="*/ 35 w 113"/>
                    <a:gd name="T9" fmla="*/ 21 h 152"/>
                    <a:gd name="T10" fmla="*/ 42 w 113"/>
                    <a:gd name="T11" fmla="*/ 37 h 152"/>
                    <a:gd name="T12" fmla="*/ 46 w 113"/>
                    <a:gd name="T13" fmla="*/ 47 h 152"/>
                    <a:gd name="T14" fmla="*/ 0 w 113"/>
                    <a:gd name="T15" fmla="*/ 152 h 152"/>
                    <a:gd name="T16" fmla="*/ 24 w 113"/>
                    <a:gd name="T17" fmla="*/ 152 h 152"/>
                    <a:gd name="T18" fmla="*/ 56 w 113"/>
                    <a:gd name="T19" fmla="*/ 134 h 152"/>
                    <a:gd name="T20" fmla="*/ 56 w 113"/>
                    <a:gd name="T21" fmla="*/ 134 h 152"/>
                    <a:gd name="T22" fmla="*/ 89 w 113"/>
                    <a:gd name="T23" fmla="*/ 152 h 152"/>
                    <a:gd name="T24" fmla="*/ 113 w 113"/>
                    <a:gd name="T25" fmla="*/ 152 h 152"/>
                    <a:gd name="T26" fmla="*/ 67 w 113"/>
                    <a:gd name="T27" fmla="*/ 47 h 152"/>
                    <a:gd name="T28" fmla="*/ 45 w 113"/>
                    <a:gd name="T29" fmla="*/ 116 h 152"/>
                    <a:gd name="T30" fmla="*/ 56 w 113"/>
                    <a:gd name="T31" fmla="*/ 86 h 152"/>
                    <a:gd name="T32" fmla="*/ 67 w 113"/>
                    <a:gd name="T33" fmla="*/ 116 h 152"/>
                    <a:gd name="T34" fmla="*/ 45 w 113"/>
                    <a:gd name="T35"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2">
                      <a:moveTo>
                        <a:pt x="67" y="47"/>
                      </a:moveTo>
                      <a:cubicBezTo>
                        <a:pt x="66" y="43"/>
                        <a:pt x="68" y="39"/>
                        <a:pt x="70" y="37"/>
                      </a:cubicBezTo>
                      <a:cubicBezTo>
                        <a:pt x="74" y="33"/>
                        <a:pt x="77" y="28"/>
                        <a:pt x="77" y="22"/>
                      </a:cubicBezTo>
                      <a:cubicBezTo>
                        <a:pt x="78" y="10"/>
                        <a:pt x="68" y="0"/>
                        <a:pt x="57" y="0"/>
                      </a:cubicBezTo>
                      <a:cubicBezTo>
                        <a:pt x="45" y="0"/>
                        <a:pt x="36" y="9"/>
                        <a:pt x="35" y="21"/>
                      </a:cubicBezTo>
                      <a:cubicBezTo>
                        <a:pt x="35" y="27"/>
                        <a:pt x="38" y="33"/>
                        <a:pt x="42" y="37"/>
                      </a:cubicBezTo>
                      <a:cubicBezTo>
                        <a:pt x="45" y="39"/>
                        <a:pt x="46" y="43"/>
                        <a:pt x="46" y="47"/>
                      </a:cubicBezTo>
                      <a:cubicBezTo>
                        <a:pt x="40" y="90"/>
                        <a:pt x="24" y="124"/>
                        <a:pt x="0" y="152"/>
                      </a:cubicBezTo>
                      <a:cubicBezTo>
                        <a:pt x="24" y="152"/>
                        <a:pt x="24" y="152"/>
                        <a:pt x="24" y="152"/>
                      </a:cubicBezTo>
                      <a:cubicBezTo>
                        <a:pt x="32" y="141"/>
                        <a:pt x="42" y="134"/>
                        <a:pt x="56" y="134"/>
                      </a:cubicBezTo>
                      <a:cubicBezTo>
                        <a:pt x="56" y="134"/>
                        <a:pt x="56" y="134"/>
                        <a:pt x="56" y="134"/>
                      </a:cubicBezTo>
                      <a:cubicBezTo>
                        <a:pt x="71" y="134"/>
                        <a:pt x="80" y="141"/>
                        <a:pt x="89" y="152"/>
                      </a:cubicBezTo>
                      <a:cubicBezTo>
                        <a:pt x="113" y="152"/>
                        <a:pt x="113" y="152"/>
                        <a:pt x="113" y="152"/>
                      </a:cubicBezTo>
                      <a:cubicBezTo>
                        <a:pt x="88" y="124"/>
                        <a:pt x="73" y="90"/>
                        <a:pt x="67" y="47"/>
                      </a:cubicBezTo>
                      <a:close/>
                      <a:moveTo>
                        <a:pt x="45" y="116"/>
                      </a:moveTo>
                      <a:cubicBezTo>
                        <a:pt x="50" y="107"/>
                        <a:pt x="53" y="97"/>
                        <a:pt x="56" y="86"/>
                      </a:cubicBezTo>
                      <a:cubicBezTo>
                        <a:pt x="59" y="97"/>
                        <a:pt x="63" y="107"/>
                        <a:pt x="67" y="116"/>
                      </a:cubicBezTo>
                      <a:lnTo>
                        <a:pt x="45" y="11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2743" tIns="16371" rIns="32743" bIns="16371" numCol="1" anchor="t" anchorCtr="0" compatLnSpc="1">
                  <a:prstTxWarp prst="textNoShape">
                    <a:avLst/>
                  </a:prstTxWarp>
                </a:bodyPr>
                <a:lstStyle/>
                <a:p>
                  <a:endParaRPr lang="es-AR" sz="500" dirty="0">
                    <a:solidFill>
                      <a:srgbClr val="702082"/>
                    </a:solidFill>
                  </a:endParaRPr>
                </a:p>
              </p:txBody>
            </p:sp>
            <p:sp>
              <p:nvSpPr>
                <p:cNvPr id="137" name="Freeform 2935"/>
                <p:cNvSpPr>
                  <a:spLocks/>
                </p:cNvSpPr>
                <p:nvPr/>
              </p:nvSpPr>
              <p:spPr bwMode="gray">
                <a:xfrm>
                  <a:off x="5692776" y="5748338"/>
                  <a:ext cx="120650" cy="296863"/>
                </a:xfrm>
                <a:custGeom>
                  <a:avLst/>
                  <a:gdLst>
                    <a:gd name="T0" fmla="*/ 17 w 32"/>
                    <a:gd name="T1" fmla="*/ 4 h 79"/>
                    <a:gd name="T2" fmla="*/ 17 w 32"/>
                    <a:gd name="T3" fmla="*/ 4 h 79"/>
                    <a:gd name="T4" fmla="*/ 4 w 32"/>
                    <a:gd name="T5" fmla="*/ 4 h 79"/>
                    <a:gd name="T6" fmla="*/ 4 w 32"/>
                    <a:gd name="T7" fmla="*/ 17 h 79"/>
                    <a:gd name="T8" fmla="*/ 4 w 32"/>
                    <a:gd name="T9" fmla="*/ 64 h 79"/>
                    <a:gd name="T10" fmla="*/ 4 w 32"/>
                    <a:gd name="T11" fmla="*/ 77 h 79"/>
                    <a:gd name="T12" fmla="*/ 11 w 32"/>
                    <a:gd name="T13" fmla="*/ 79 h 79"/>
                    <a:gd name="T14" fmla="*/ 17 w 32"/>
                    <a:gd name="T15" fmla="*/ 77 h 79"/>
                    <a:gd name="T16" fmla="*/ 32 w 32"/>
                    <a:gd name="T17" fmla="*/ 40 h 79"/>
                    <a:gd name="T18" fmla="*/ 17 w 32"/>
                    <a:gd name="T19"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9">
                      <a:moveTo>
                        <a:pt x="17" y="4"/>
                      </a:moveTo>
                      <a:cubicBezTo>
                        <a:pt x="17" y="4"/>
                        <a:pt x="17" y="4"/>
                        <a:pt x="17" y="4"/>
                      </a:cubicBezTo>
                      <a:cubicBezTo>
                        <a:pt x="13" y="0"/>
                        <a:pt x="8" y="1"/>
                        <a:pt x="4" y="4"/>
                      </a:cubicBezTo>
                      <a:cubicBezTo>
                        <a:pt x="1" y="8"/>
                        <a:pt x="0" y="13"/>
                        <a:pt x="4" y="17"/>
                      </a:cubicBezTo>
                      <a:cubicBezTo>
                        <a:pt x="17" y="30"/>
                        <a:pt x="17" y="51"/>
                        <a:pt x="4" y="64"/>
                      </a:cubicBezTo>
                      <a:cubicBezTo>
                        <a:pt x="0" y="67"/>
                        <a:pt x="1" y="73"/>
                        <a:pt x="4" y="77"/>
                      </a:cubicBezTo>
                      <a:cubicBezTo>
                        <a:pt x="6" y="78"/>
                        <a:pt x="8" y="79"/>
                        <a:pt x="11" y="79"/>
                      </a:cubicBezTo>
                      <a:cubicBezTo>
                        <a:pt x="13" y="79"/>
                        <a:pt x="15" y="78"/>
                        <a:pt x="17" y="77"/>
                      </a:cubicBezTo>
                      <a:cubicBezTo>
                        <a:pt x="26" y="67"/>
                        <a:pt x="32" y="54"/>
                        <a:pt x="32" y="40"/>
                      </a:cubicBezTo>
                      <a:cubicBezTo>
                        <a:pt x="32" y="27"/>
                        <a:pt x="26" y="14"/>
                        <a:pt x="17" y="4"/>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2743" tIns="16371" rIns="32743" bIns="16371" numCol="1" anchor="t" anchorCtr="0" compatLnSpc="1">
                  <a:prstTxWarp prst="textNoShape">
                    <a:avLst/>
                  </a:prstTxWarp>
                </a:bodyPr>
                <a:lstStyle/>
                <a:p>
                  <a:endParaRPr lang="es-AR" sz="500" dirty="0">
                    <a:solidFill>
                      <a:srgbClr val="702082"/>
                    </a:solidFill>
                  </a:endParaRPr>
                </a:p>
              </p:txBody>
            </p:sp>
            <p:sp>
              <p:nvSpPr>
                <p:cNvPr id="138" name="Freeform 2936"/>
                <p:cNvSpPr>
                  <a:spLocks/>
                </p:cNvSpPr>
                <p:nvPr/>
              </p:nvSpPr>
              <p:spPr bwMode="gray">
                <a:xfrm>
                  <a:off x="5799138" y="5670550"/>
                  <a:ext cx="149225" cy="457200"/>
                </a:xfrm>
                <a:custGeom>
                  <a:avLst/>
                  <a:gdLst>
                    <a:gd name="T0" fmla="*/ 40 w 40"/>
                    <a:gd name="T1" fmla="*/ 61 h 122"/>
                    <a:gd name="T2" fmla="*/ 16 w 40"/>
                    <a:gd name="T3" fmla="*/ 3 h 122"/>
                    <a:gd name="T4" fmla="*/ 16 w 40"/>
                    <a:gd name="T5" fmla="*/ 3 h 122"/>
                    <a:gd name="T6" fmla="*/ 3 w 40"/>
                    <a:gd name="T7" fmla="*/ 3 h 122"/>
                    <a:gd name="T8" fmla="*/ 3 w 40"/>
                    <a:gd name="T9" fmla="*/ 16 h 122"/>
                    <a:gd name="T10" fmla="*/ 22 w 40"/>
                    <a:gd name="T11" fmla="*/ 61 h 122"/>
                    <a:gd name="T12" fmla="*/ 3 w 40"/>
                    <a:gd name="T13" fmla="*/ 107 h 122"/>
                    <a:gd name="T14" fmla="*/ 3 w 40"/>
                    <a:gd name="T15" fmla="*/ 119 h 122"/>
                    <a:gd name="T16" fmla="*/ 10 w 40"/>
                    <a:gd name="T17" fmla="*/ 122 h 122"/>
                    <a:gd name="T18" fmla="*/ 16 w 40"/>
                    <a:gd name="T19" fmla="*/ 119 h 122"/>
                    <a:gd name="T20" fmla="*/ 40 w 40"/>
                    <a:gd name="T21"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22">
                      <a:moveTo>
                        <a:pt x="40" y="61"/>
                      </a:moveTo>
                      <a:cubicBezTo>
                        <a:pt x="40" y="40"/>
                        <a:pt x="32" y="19"/>
                        <a:pt x="16" y="3"/>
                      </a:cubicBezTo>
                      <a:cubicBezTo>
                        <a:pt x="16" y="3"/>
                        <a:pt x="16" y="3"/>
                        <a:pt x="16" y="3"/>
                      </a:cubicBezTo>
                      <a:cubicBezTo>
                        <a:pt x="13" y="0"/>
                        <a:pt x="7" y="0"/>
                        <a:pt x="3" y="3"/>
                      </a:cubicBezTo>
                      <a:cubicBezTo>
                        <a:pt x="0" y="7"/>
                        <a:pt x="0" y="13"/>
                        <a:pt x="3" y="16"/>
                      </a:cubicBezTo>
                      <a:cubicBezTo>
                        <a:pt x="15" y="28"/>
                        <a:pt x="22" y="44"/>
                        <a:pt x="22" y="61"/>
                      </a:cubicBezTo>
                      <a:cubicBezTo>
                        <a:pt x="22" y="78"/>
                        <a:pt x="15" y="94"/>
                        <a:pt x="3" y="107"/>
                      </a:cubicBezTo>
                      <a:cubicBezTo>
                        <a:pt x="0" y="110"/>
                        <a:pt x="0" y="116"/>
                        <a:pt x="3" y="119"/>
                      </a:cubicBezTo>
                      <a:cubicBezTo>
                        <a:pt x="5" y="121"/>
                        <a:pt x="8" y="122"/>
                        <a:pt x="10" y="122"/>
                      </a:cubicBezTo>
                      <a:cubicBezTo>
                        <a:pt x="12" y="122"/>
                        <a:pt x="14" y="121"/>
                        <a:pt x="16" y="119"/>
                      </a:cubicBezTo>
                      <a:cubicBezTo>
                        <a:pt x="32" y="104"/>
                        <a:pt x="40" y="83"/>
                        <a:pt x="40" y="6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2743" tIns="16371" rIns="32743" bIns="16371" numCol="1" anchor="t" anchorCtr="0" compatLnSpc="1">
                  <a:prstTxWarp prst="textNoShape">
                    <a:avLst/>
                  </a:prstTxWarp>
                </a:bodyPr>
                <a:lstStyle/>
                <a:p>
                  <a:endParaRPr lang="es-AR" sz="500" dirty="0">
                    <a:solidFill>
                      <a:srgbClr val="702082"/>
                    </a:solidFill>
                  </a:endParaRPr>
                </a:p>
              </p:txBody>
            </p:sp>
            <p:sp>
              <p:nvSpPr>
                <p:cNvPr id="139" name="Freeform 2937"/>
                <p:cNvSpPr>
                  <a:spLocks/>
                </p:cNvSpPr>
                <p:nvPr/>
              </p:nvSpPr>
              <p:spPr bwMode="gray">
                <a:xfrm>
                  <a:off x="5367338" y="5748338"/>
                  <a:ext cx="115888" cy="296863"/>
                </a:xfrm>
                <a:custGeom>
                  <a:avLst/>
                  <a:gdLst>
                    <a:gd name="T0" fmla="*/ 14 w 31"/>
                    <a:gd name="T1" fmla="*/ 4 h 79"/>
                    <a:gd name="T2" fmla="*/ 15 w 31"/>
                    <a:gd name="T3" fmla="*/ 4 h 79"/>
                    <a:gd name="T4" fmla="*/ 27 w 31"/>
                    <a:gd name="T5" fmla="*/ 4 h 79"/>
                    <a:gd name="T6" fmla="*/ 27 w 31"/>
                    <a:gd name="T7" fmla="*/ 17 h 79"/>
                    <a:gd name="T8" fmla="*/ 27 w 31"/>
                    <a:gd name="T9" fmla="*/ 64 h 79"/>
                    <a:gd name="T10" fmla="*/ 27 w 31"/>
                    <a:gd name="T11" fmla="*/ 77 h 79"/>
                    <a:gd name="T12" fmla="*/ 21 w 31"/>
                    <a:gd name="T13" fmla="*/ 79 h 79"/>
                    <a:gd name="T14" fmla="*/ 15 w 31"/>
                    <a:gd name="T15" fmla="*/ 77 h 79"/>
                    <a:gd name="T16" fmla="*/ 0 w 31"/>
                    <a:gd name="T17" fmla="*/ 40 h 79"/>
                    <a:gd name="T18" fmla="*/ 14 w 31"/>
                    <a:gd name="T19"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9">
                      <a:moveTo>
                        <a:pt x="14" y="4"/>
                      </a:moveTo>
                      <a:cubicBezTo>
                        <a:pt x="15" y="4"/>
                        <a:pt x="15" y="4"/>
                        <a:pt x="15" y="4"/>
                      </a:cubicBezTo>
                      <a:cubicBezTo>
                        <a:pt x="18" y="0"/>
                        <a:pt x="24" y="1"/>
                        <a:pt x="27" y="4"/>
                      </a:cubicBezTo>
                      <a:cubicBezTo>
                        <a:pt x="31" y="8"/>
                        <a:pt x="31" y="13"/>
                        <a:pt x="27" y="17"/>
                      </a:cubicBezTo>
                      <a:cubicBezTo>
                        <a:pt x="15" y="30"/>
                        <a:pt x="15" y="51"/>
                        <a:pt x="27" y="64"/>
                      </a:cubicBezTo>
                      <a:cubicBezTo>
                        <a:pt x="31" y="67"/>
                        <a:pt x="31" y="73"/>
                        <a:pt x="27" y="77"/>
                      </a:cubicBezTo>
                      <a:cubicBezTo>
                        <a:pt x="25" y="78"/>
                        <a:pt x="23" y="79"/>
                        <a:pt x="21" y="79"/>
                      </a:cubicBezTo>
                      <a:cubicBezTo>
                        <a:pt x="18" y="79"/>
                        <a:pt x="16" y="78"/>
                        <a:pt x="15" y="77"/>
                      </a:cubicBezTo>
                      <a:cubicBezTo>
                        <a:pt x="5" y="67"/>
                        <a:pt x="0" y="54"/>
                        <a:pt x="0" y="40"/>
                      </a:cubicBezTo>
                      <a:cubicBezTo>
                        <a:pt x="0" y="27"/>
                        <a:pt x="5" y="14"/>
                        <a:pt x="14" y="4"/>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2743" tIns="16371" rIns="32743" bIns="16371" numCol="1" anchor="t" anchorCtr="0" compatLnSpc="1">
                  <a:prstTxWarp prst="textNoShape">
                    <a:avLst/>
                  </a:prstTxWarp>
                </a:bodyPr>
                <a:lstStyle/>
                <a:p>
                  <a:endParaRPr lang="es-AR" sz="500" dirty="0">
                    <a:solidFill>
                      <a:srgbClr val="702082"/>
                    </a:solidFill>
                  </a:endParaRPr>
                </a:p>
              </p:txBody>
            </p:sp>
            <p:sp>
              <p:nvSpPr>
                <p:cNvPr id="140" name="Freeform 2938"/>
                <p:cNvSpPr>
                  <a:spLocks/>
                </p:cNvSpPr>
                <p:nvPr/>
              </p:nvSpPr>
              <p:spPr bwMode="gray">
                <a:xfrm>
                  <a:off x="5227638" y="5670550"/>
                  <a:ext cx="153988" cy="457200"/>
                </a:xfrm>
                <a:custGeom>
                  <a:avLst/>
                  <a:gdLst>
                    <a:gd name="T0" fmla="*/ 0 w 41"/>
                    <a:gd name="T1" fmla="*/ 61 h 122"/>
                    <a:gd name="T2" fmla="*/ 24 w 41"/>
                    <a:gd name="T3" fmla="*/ 3 h 122"/>
                    <a:gd name="T4" fmla="*/ 24 w 41"/>
                    <a:gd name="T5" fmla="*/ 3 h 122"/>
                    <a:gd name="T6" fmla="*/ 37 w 41"/>
                    <a:gd name="T7" fmla="*/ 3 h 122"/>
                    <a:gd name="T8" fmla="*/ 37 w 41"/>
                    <a:gd name="T9" fmla="*/ 16 h 122"/>
                    <a:gd name="T10" fmla="*/ 18 w 41"/>
                    <a:gd name="T11" fmla="*/ 61 h 122"/>
                    <a:gd name="T12" fmla="*/ 37 w 41"/>
                    <a:gd name="T13" fmla="*/ 107 h 122"/>
                    <a:gd name="T14" fmla="*/ 37 w 41"/>
                    <a:gd name="T15" fmla="*/ 119 h 122"/>
                    <a:gd name="T16" fmla="*/ 30 w 41"/>
                    <a:gd name="T17" fmla="*/ 122 h 122"/>
                    <a:gd name="T18" fmla="*/ 24 w 41"/>
                    <a:gd name="T19" fmla="*/ 119 h 122"/>
                    <a:gd name="T20" fmla="*/ 0 w 41"/>
                    <a:gd name="T21"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22">
                      <a:moveTo>
                        <a:pt x="0" y="61"/>
                      </a:moveTo>
                      <a:cubicBezTo>
                        <a:pt x="0" y="40"/>
                        <a:pt x="9" y="19"/>
                        <a:pt x="24" y="3"/>
                      </a:cubicBezTo>
                      <a:cubicBezTo>
                        <a:pt x="24" y="3"/>
                        <a:pt x="24" y="3"/>
                        <a:pt x="24" y="3"/>
                      </a:cubicBezTo>
                      <a:cubicBezTo>
                        <a:pt x="28" y="0"/>
                        <a:pt x="33" y="0"/>
                        <a:pt x="37" y="3"/>
                      </a:cubicBezTo>
                      <a:cubicBezTo>
                        <a:pt x="41" y="7"/>
                        <a:pt x="41" y="13"/>
                        <a:pt x="37" y="16"/>
                      </a:cubicBezTo>
                      <a:cubicBezTo>
                        <a:pt x="25" y="28"/>
                        <a:pt x="18" y="44"/>
                        <a:pt x="18" y="61"/>
                      </a:cubicBezTo>
                      <a:cubicBezTo>
                        <a:pt x="18" y="78"/>
                        <a:pt x="25" y="94"/>
                        <a:pt x="37" y="107"/>
                      </a:cubicBezTo>
                      <a:cubicBezTo>
                        <a:pt x="41" y="110"/>
                        <a:pt x="41" y="116"/>
                        <a:pt x="37" y="119"/>
                      </a:cubicBezTo>
                      <a:cubicBezTo>
                        <a:pt x="35" y="121"/>
                        <a:pt x="33" y="122"/>
                        <a:pt x="30" y="122"/>
                      </a:cubicBezTo>
                      <a:cubicBezTo>
                        <a:pt x="28" y="122"/>
                        <a:pt x="26" y="121"/>
                        <a:pt x="24" y="119"/>
                      </a:cubicBezTo>
                      <a:cubicBezTo>
                        <a:pt x="9" y="104"/>
                        <a:pt x="0" y="83"/>
                        <a:pt x="0" y="6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2743" tIns="16371" rIns="32743" bIns="16371" numCol="1" anchor="t" anchorCtr="0" compatLnSpc="1">
                  <a:prstTxWarp prst="textNoShape">
                    <a:avLst/>
                  </a:prstTxWarp>
                </a:bodyPr>
                <a:lstStyle/>
                <a:p>
                  <a:endParaRPr lang="es-AR" sz="500" dirty="0">
                    <a:solidFill>
                      <a:srgbClr val="702082"/>
                    </a:solidFill>
                  </a:endParaRPr>
                </a:p>
              </p:txBody>
            </p:sp>
          </p:grpSp>
        </p:grpSp>
      </p:grpSp>
      <p:grpSp>
        <p:nvGrpSpPr>
          <p:cNvPr id="141" name="Group 140"/>
          <p:cNvGrpSpPr/>
          <p:nvPr/>
        </p:nvGrpSpPr>
        <p:grpSpPr>
          <a:xfrm>
            <a:off x="9666237" y="7487708"/>
            <a:ext cx="1581470" cy="618713"/>
            <a:chOff x="9822252" y="7444947"/>
            <a:chExt cx="3312408" cy="1295896"/>
          </a:xfrm>
        </p:grpSpPr>
        <p:cxnSp>
          <p:nvCxnSpPr>
            <p:cNvPr id="142" name="Straight Connector 141"/>
            <p:cNvCxnSpPr/>
            <p:nvPr/>
          </p:nvCxnSpPr>
          <p:spPr>
            <a:xfrm flipH="1">
              <a:off x="9822259" y="8096512"/>
              <a:ext cx="2611574" cy="0"/>
            </a:xfrm>
            <a:prstGeom prst="line">
              <a:avLst/>
            </a:prstGeom>
            <a:solidFill>
              <a:schemeClr val="accent1"/>
            </a:solidFill>
            <a:ln w="44450" cap="rnd">
              <a:solidFill>
                <a:srgbClr val="D8DBD8"/>
              </a:solidFill>
            </a:ln>
          </p:spPr>
          <p:style>
            <a:lnRef idx="2">
              <a:schemeClr val="accent1">
                <a:shade val="50000"/>
              </a:schemeClr>
            </a:lnRef>
            <a:fillRef idx="1">
              <a:schemeClr val="accent1"/>
            </a:fillRef>
            <a:effectRef idx="0">
              <a:schemeClr val="accent1"/>
            </a:effectRef>
            <a:fontRef idx="minor">
              <a:schemeClr val="lt1"/>
            </a:fontRef>
          </p:style>
        </p:cxnSp>
        <p:sp>
          <p:nvSpPr>
            <p:cNvPr id="143" name="TextBox 142"/>
            <p:cNvSpPr txBox="1"/>
            <p:nvPr/>
          </p:nvSpPr>
          <p:spPr>
            <a:xfrm>
              <a:off x="9822252" y="7444947"/>
              <a:ext cx="2875210" cy="644640"/>
            </a:xfrm>
            <a:prstGeom prst="rect">
              <a:avLst/>
            </a:prstGeom>
            <a:noFill/>
          </p:spPr>
          <p:txBody>
            <a:bodyPr wrap="square" rtlCol="0" anchor="b">
              <a:spAutoFit/>
            </a:bodyPr>
            <a:lstStyle/>
            <a:p>
              <a:r>
                <a:rPr lang="es-AR" sz="1400" b="1" dirty="0">
                  <a:solidFill>
                    <a:srgbClr val="C110A0"/>
                  </a:solidFill>
                  <a:latin typeface="Arial" panose="020B0604020202020204" pitchFamily="34" charset="0"/>
                  <a:cs typeface="Arial" panose="020B0604020202020204" pitchFamily="34" charset="0"/>
                </a:rPr>
                <a:t>Otros</a:t>
              </a:r>
            </a:p>
          </p:txBody>
        </p:sp>
        <p:sp>
          <p:nvSpPr>
            <p:cNvPr id="144" name="TextBox 143"/>
            <p:cNvSpPr txBox="1"/>
            <p:nvPr/>
          </p:nvSpPr>
          <p:spPr>
            <a:xfrm>
              <a:off x="9822252" y="8096203"/>
              <a:ext cx="2875210" cy="644640"/>
            </a:xfrm>
            <a:prstGeom prst="rect">
              <a:avLst/>
            </a:prstGeom>
            <a:noFill/>
          </p:spPr>
          <p:txBody>
            <a:bodyPr wrap="square" rtlCol="0">
              <a:spAutoFit/>
            </a:bodyPr>
            <a:lstStyle/>
            <a:p>
              <a:pPr marL="40892" indent="-40892">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5%</a:t>
              </a:r>
            </a:p>
          </p:txBody>
        </p:sp>
        <p:grpSp>
          <p:nvGrpSpPr>
            <p:cNvPr id="145" name="Group 144"/>
            <p:cNvGrpSpPr/>
            <p:nvPr/>
          </p:nvGrpSpPr>
          <p:grpSpPr>
            <a:xfrm>
              <a:off x="12260266" y="7670701"/>
              <a:ext cx="874394" cy="851625"/>
              <a:chOff x="5032390" y="4907420"/>
              <a:chExt cx="654092" cy="654092"/>
            </a:xfrm>
          </p:grpSpPr>
          <p:sp>
            <p:nvSpPr>
              <p:cNvPr id="146" name="Oval 145"/>
              <p:cNvSpPr/>
              <p:nvPr/>
            </p:nvSpPr>
            <p:spPr>
              <a:xfrm>
                <a:off x="5032390" y="4907420"/>
                <a:ext cx="654092" cy="654092"/>
              </a:xfrm>
              <a:prstGeom prst="ellipse">
                <a:avLst/>
              </a:prstGeom>
              <a:solidFill>
                <a:schemeClr val="accent3"/>
              </a:solidFill>
              <a:ln w="44450">
                <a:solidFill>
                  <a:srgbClr val="D8D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srgbClr val="C110A0"/>
                  </a:solidFill>
                </a:endParaRPr>
              </a:p>
            </p:txBody>
          </p:sp>
          <p:grpSp>
            <p:nvGrpSpPr>
              <p:cNvPr id="147" name="Gruppieren 157"/>
              <p:cNvGrpSpPr>
                <a:grpSpLocks noChangeAspect="1"/>
              </p:cNvGrpSpPr>
              <p:nvPr/>
            </p:nvGrpSpPr>
            <p:grpSpPr bwMode="gray">
              <a:xfrm>
                <a:off x="5182551" y="5083088"/>
                <a:ext cx="353770" cy="302756"/>
                <a:chOff x="3753880" y="-405408"/>
                <a:chExt cx="789530" cy="675680"/>
              </a:xfrm>
              <a:solidFill>
                <a:srgbClr val="D8DBD8"/>
              </a:solidFill>
            </p:grpSpPr>
            <p:sp>
              <p:nvSpPr>
                <p:cNvPr id="148" name="Freeform 3175"/>
                <p:cNvSpPr>
                  <a:spLocks noChangeAspect="1" noEditPoints="1"/>
                </p:cNvSpPr>
                <p:nvPr/>
              </p:nvSpPr>
              <p:spPr bwMode="gray">
                <a:xfrm>
                  <a:off x="3753880" y="-270272"/>
                  <a:ext cx="544115" cy="540544"/>
                </a:xfrm>
                <a:custGeom>
                  <a:avLst/>
                  <a:gdLst>
                    <a:gd name="T0" fmla="*/ 181 w 193"/>
                    <a:gd name="T1" fmla="*/ 114 h 192"/>
                    <a:gd name="T2" fmla="*/ 167 w 193"/>
                    <a:gd name="T3" fmla="*/ 114 h 192"/>
                    <a:gd name="T4" fmla="*/ 160 w 193"/>
                    <a:gd name="T5" fmla="*/ 134 h 192"/>
                    <a:gd name="T6" fmla="*/ 161 w 193"/>
                    <a:gd name="T7" fmla="*/ 135 h 192"/>
                    <a:gd name="T8" fmla="*/ 169 w 193"/>
                    <a:gd name="T9" fmla="*/ 160 h 192"/>
                    <a:gd name="T10" fmla="*/ 140 w 193"/>
                    <a:gd name="T11" fmla="*/ 166 h 192"/>
                    <a:gd name="T12" fmla="*/ 133 w 193"/>
                    <a:gd name="T13" fmla="*/ 158 h 192"/>
                    <a:gd name="T14" fmla="*/ 126 w 193"/>
                    <a:gd name="T15" fmla="*/ 156 h 192"/>
                    <a:gd name="T16" fmla="*/ 123 w 193"/>
                    <a:gd name="T17" fmla="*/ 157 h 192"/>
                    <a:gd name="T18" fmla="*/ 121 w 193"/>
                    <a:gd name="T19" fmla="*/ 158 h 192"/>
                    <a:gd name="T20" fmla="*/ 120 w 193"/>
                    <a:gd name="T21" fmla="*/ 158 h 192"/>
                    <a:gd name="T22" fmla="*/ 117 w 193"/>
                    <a:gd name="T23" fmla="*/ 161 h 192"/>
                    <a:gd name="T24" fmla="*/ 114 w 193"/>
                    <a:gd name="T25" fmla="*/ 167 h 192"/>
                    <a:gd name="T26" fmla="*/ 114 w 193"/>
                    <a:gd name="T27" fmla="*/ 176 h 192"/>
                    <a:gd name="T28" fmla="*/ 91 w 193"/>
                    <a:gd name="T29" fmla="*/ 192 h 192"/>
                    <a:gd name="T30" fmla="*/ 78 w 193"/>
                    <a:gd name="T31" fmla="*/ 170 h 192"/>
                    <a:gd name="T32" fmla="*/ 78 w 193"/>
                    <a:gd name="T33" fmla="*/ 167 h 192"/>
                    <a:gd name="T34" fmla="*/ 65 w 193"/>
                    <a:gd name="T35" fmla="*/ 157 h 192"/>
                    <a:gd name="T36" fmla="*/ 64 w 193"/>
                    <a:gd name="T37" fmla="*/ 157 h 192"/>
                    <a:gd name="T38" fmla="*/ 63 w 193"/>
                    <a:gd name="T39" fmla="*/ 157 h 192"/>
                    <a:gd name="T40" fmla="*/ 61 w 193"/>
                    <a:gd name="T41" fmla="*/ 158 h 192"/>
                    <a:gd name="T42" fmla="*/ 60 w 193"/>
                    <a:gd name="T43" fmla="*/ 158 h 192"/>
                    <a:gd name="T44" fmla="*/ 59 w 193"/>
                    <a:gd name="T45" fmla="*/ 159 h 192"/>
                    <a:gd name="T46" fmla="*/ 32 w 193"/>
                    <a:gd name="T47" fmla="*/ 168 h 192"/>
                    <a:gd name="T48" fmla="*/ 27 w 193"/>
                    <a:gd name="T49" fmla="*/ 140 h 192"/>
                    <a:gd name="T50" fmla="*/ 33 w 193"/>
                    <a:gd name="T51" fmla="*/ 133 h 192"/>
                    <a:gd name="T52" fmla="*/ 36 w 193"/>
                    <a:gd name="T53" fmla="*/ 126 h 192"/>
                    <a:gd name="T54" fmla="*/ 26 w 193"/>
                    <a:gd name="T55" fmla="*/ 114 h 192"/>
                    <a:gd name="T56" fmla="*/ 12 w 193"/>
                    <a:gd name="T57" fmla="*/ 114 h 192"/>
                    <a:gd name="T58" fmla="*/ 12 w 193"/>
                    <a:gd name="T59" fmla="*/ 78 h 192"/>
                    <a:gd name="T60" fmla="*/ 25 w 193"/>
                    <a:gd name="T61" fmla="*/ 78 h 192"/>
                    <a:gd name="T62" fmla="*/ 32 w 193"/>
                    <a:gd name="T63" fmla="*/ 74 h 192"/>
                    <a:gd name="T64" fmla="*/ 36 w 193"/>
                    <a:gd name="T65" fmla="*/ 64 h 192"/>
                    <a:gd name="T66" fmla="*/ 35 w 193"/>
                    <a:gd name="T67" fmla="*/ 62 h 192"/>
                    <a:gd name="T68" fmla="*/ 35 w 193"/>
                    <a:gd name="T69" fmla="*/ 61 h 192"/>
                    <a:gd name="T70" fmla="*/ 34 w 193"/>
                    <a:gd name="T71" fmla="*/ 59 h 192"/>
                    <a:gd name="T72" fmla="*/ 33 w 193"/>
                    <a:gd name="T73" fmla="*/ 58 h 192"/>
                    <a:gd name="T74" fmla="*/ 27 w 193"/>
                    <a:gd name="T75" fmla="*/ 52 h 192"/>
                    <a:gd name="T76" fmla="*/ 32 w 193"/>
                    <a:gd name="T77" fmla="*/ 24 h 192"/>
                    <a:gd name="T78" fmla="*/ 57 w 193"/>
                    <a:gd name="T79" fmla="*/ 31 h 192"/>
                    <a:gd name="T80" fmla="*/ 74 w 193"/>
                    <a:gd name="T81" fmla="*/ 33 h 192"/>
                    <a:gd name="T82" fmla="*/ 78 w 193"/>
                    <a:gd name="T83" fmla="*/ 28 h 192"/>
                    <a:gd name="T84" fmla="*/ 78 w 193"/>
                    <a:gd name="T85" fmla="*/ 27 h 192"/>
                    <a:gd name="T86" fmla="*/ 78 w 193"/>
                    <a:gd name="T87" fmla="*/ 25 h 192"/>
                    <a:gd name="T88" fmla="*/ 78 w 193"/>
                    <a:gd name="T89" fmla="*/ 25 h 192"/>
                    <a:gd name="T90" fmla="*/ 78 w 193"/>
                    <a:gd name="T91" fmla="*/ 12 h 192"/>
                    <a:gd name="T92" fmla="*/ 114 w 193"/>
                    <a:gd name="T93" fmla="*/ 12 h 192"/>
                    <a:gd name="T94" fmla="*/ 114 w 193"/>
                    <a:gd name="T95" fmla="*/ 25 h 192"/>
                    <a:gd name="T96" fmla="*/ 134 w 193"/>
                    <a:gd name="T97" fmla="*/ 33 h 192"/>
                    <a:gd name="T98" fmla="*/ 140 w 193"/>
                    <a:gd name="T99" fmla="*/ 26 h 192"/>
                    <a:gd name="T100" fmla="*/ 169 w 193"/>
                    <a:gd name="T101" fmla="*/ 32 h 192"/>
                    <a:gd name="T102" fmla="*/ 161 w 193"/>
                    <a:gd name="T103" fmla="*/ 56 h 192"/>
                    <a:gd name="T104" fmla="*/ 157 w 193"/>
                    <a:gd name="T105" fmla="*/ 66 h 192"/>
                    <a:gd name="T106" fmla="*/ 168 w 193"/>
                    <a:gd name="T107" fmla="*/ 78 h 192"/>
                    <a:gd name="T108" fmla="*/ 177 w 193"/>
                    <a:gd name="T109" fmla="*/ 78 h 192"/>
                    <a:gd name="T110" fmla="*/ 96 w 193"/>
                    <a:gd name="T111" fmla="*/ 66 h 192"/>
                    <a:gd name="T112" fmla="*/ 127 w 193"/>
                    <a:gd name="T11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192">
                      <a:moveTo>
                        <a:pt x="193" y="90"/>
                      </a:moveTo>
                      <a:cubicBezTo>
                        <a:pt x="193" y="102"/>
                        <a:pt x="193" y="102"/>
                        <a:pt x="193" y="102"/>
                      </a:cubicBezTo>
                      <a:cubicBezTo>
                        <a:pt x="192" y="108"/>
                        <a:pt x="187" y="113"/>
                        <a:pt x="181" y="114"/>
                      </a:cubicBezTo>
                      <a:cubicBezTo>
                        <a:pt x="177" y="114"/>
                        <a:pt x="177" y="114"/>
                        <a:pt x="177" y="114"/>
                      </a:cubicBezTo>
                      <a:cubicBezTo>
                        <a:pt x="170" y="114"/>
                        <a:pt x="170" y="114"/>
                        <a:pt x="170" y="114"/>
                      </a:cubicBezTo>
                      <a:cubicBezTo>
                        <a:pt x="167" y="114"/>
                        <a:pt x="167" y="114"/>
                        <a:pt x="167" y="114"/>
                      </a:cubicBezTo>
                      <a:cubicBezTo>
                        <a:pt x="166" y="114"/>
                        <a:pt x="165" y="115"/>
                        <a:pt x="164" y="115"/>
                      </a:cubicBezTo>
                      <a:cubicBezTo>
                        <a:pt x="163" y="116"/>
                        <a:pt x="162" y="116"/>
                        <a:pt x="160" y="118"/>
                      </a:cubicBezTo>
                      <a:cubicBezTo>
                        <a:pt x="156" y="122"/>
                        <a:pt x="156" y="129"/>
                        <a:pt x="160" y="134"/>
                      </a:cubicBezTo>
                      <a:cubicBezTo>
                        <a:pt x="160" y="134"/>
                        <a:pt x="160" y="134"/>
                        <a:pt x="160" y="134"/>
                      </a:cubicBezTo>
                      <a:cubicBezTo>
                        <a:pt x="160" y="134"/>
                        <a:pt x="160" y="134"/>
                        <a:pt x="160" y="134"/>
                      </a:cubicBezTo>
                      <a:cubicBezTo>
                        <a:pt x="161" y="135"/>
                        <a:pt x="161" y="135"/>
                        <a:pt x="161" y="135"/>
                      </a:cubicBezTo>
                      <a:cubicBezTo>
                        <a:pt x="166" y="140"/>
                        <a:pt x="166" y="140"/>
                        <a:pt x="166" y="140"/>
                      </a:cubicBezTo>
                      <a:cubicBezTo>
                        <a:pt x="169" y="143"/>
                        <a:pt x="169" y="143"/>
                        <a:pt x="169" y="143"/>
                      </a:cubicBezTo>
                      <a:cubicBezTo>
                        <a:pt x="173" y="148"/>
                        <a:pt x="173" y="155"/>
                        <a:pt x="169" y="160"/>
                      </a:cubicBezTo>
                      <a:cubicBezTo>
                        <a:pt x="161" y="168"/>
                        <a:pt x="161" y="168"/>
                        <a:pt x="161" y="168"/>
                      </a:cubicBezTo>
                      <a:cubicBezTo>
                        <a:pt x="155" y="172"/>
                        <a:pt x="148" y="172"/>
                        <a:pt x="143" y="168"/>
                      </a:cubicBezTo>
                      <a:cubicBezTo>
                        <a:pt x="140" y="166"/>
                        <a:pt x="140" y="166"/>
                        <a:pt x="140" y="166"/>
                      </a:cubicBezTo>
                      <a:cubicBezTo>
                        <a:pt x="136" y="161"/>
                        <a:pt x="136" y="161"/>
                        <a:pt x="136" y="161"/>
                      </a:cubicBezTo>
                      <a:cubicBezTo>
                        <a:pt x="134" y="159"/>
                        <a:pt x="134" y="159"/>
                        <a:pt x="134" y="159"/>
                      </a:cubicBezTo>
                      <a:cubicBezTo>
                        <a:pt x="133" y="159"/>
                        <a:pt x="133" y="158"/>
                        <a:pt x="133" y="158"/>
                      </a:cubicBezTo>
                      <a:cubicBezTo>
                        <a:pt x="131" y="157"/>
                        <a:pt x="129" y="157"/>
                        <a:pt x="127" y="156"/>
                      </a:cubicBezTo>
                      <a:cubicBezTo>
                        <a:pt x="127" y="156"/>
                        <a:pt x="127" y="156"/>
                        <a:pt x="127" y="156"/>
                      </a:cubicBezTo>
                      <a:cubicBezTo>
                        <a:pt x="127" y="156"/>
                        <a:pt x="127" y="156"/>
                        <a:pt x="126" y="156"/>
                      </a:cubicBezTo>
                      <a:cubicBezTo>
                        <a:pt x="126" y="156"/>
                        <a:pt x="126" y="156"/>
                        <a:pt x="126" y="156"/>
                      </a:cubicBezTo>
                      <a:cubicBezTo>
                        <a:pt x="126" y="156"/>
                        <a:pt x="126" y="156"/>
                        <a:pt x="126" y="156"/>
                      </a:cubicBezTo>
                      <a:cubicBezTo>
                        <a:pt x="125" y="156"/>
                        <a:pt x="124" y="157"/>
                        <a:pt x="123" y="157"/>
                      </a:cubicBezTo>
                      <a:cubicBezTo>
                        <a:pt x="123" y="157"/>
                        <a:pt x="123" y="157"/>
                        <a:pt x="123" y="157"/>
                      </a:cubicBezTo>
                      <a:cubicBezTo>
                        <a:pt x="122" y="157"/>
                        <a:pt x="122" y="157"/>
                        <a:pt x="121" y="158"/>
                      </a:cubicBezTo>
                      <a:cubicBezTo>
                        <a:pt x="121" y="158"/>
                        <a:pt x="121" y="158"/>
                        <a:pt x="121" y="158"/>
                      </a:cubicBezTo>
                      <a:cubicBezTo>
                        <a:pt x="121" y="158"/>
                        <a:pt x="121" y="158"/>
                        <a:pt x="121" y="158"/>
                      </a:cubicBezTo>
                      <a:cubicBezTo>
                        <a:pt x="121" y="158"/>
                        <a:pt x="121" y="158"/>
                        <a:pt x="121" y="158"/>
                      </a:cubicBezTo>
                      <a:cubicBezTo>
                        <a:pt x="121" y="158"/>
                        <a:pt x="120" y="158"/>
                        <a:pt x="120" y="158"/>
                      </a:cubicBezTo>
                      <a:cubicBezTo>
                        <a:pt x="120" y="158"/>
                        <a:pt x="120" y="158"/>
                        <a:pt x="120" y="158"/>
                      </a:cubicBezTo>
                      <a:cubicBezTo>
                        <a:pt x="119" y="159"/>
                        <a:pt x="118" y="160"/>
                        <a:pt x="118" y="160"/>
                      </a:cubicBezTo>
                      <a:cubicBezTo>
                        <a:pt x="117" y="160"/>
                        <a:pt x="117" y="161"/>
                        <a:pt x="117" y="161"/>
                      </a:cubicBezTo>
                      <a:cubicBezTo>
                        <a:pt x="117" y="161"/>
                        <a:pt x="117" y="161"/>
                        <a:pt x="117" y="161"/>
                      </a:cubicBezTo>
                      <a:cubicBezTo>
                        <a:pt x="116" y="163"/>
                        <a:pt x="115" y="165"/>
                        <a:pt x="114" y="167"/>
                      </a:cubicBezTo>
                      <a:cubicBezTo>
                        <a:pt x="114" y="167"/>
                        <a:pt x="114" y="167"/>
                        <a:pt x="114" y="167"/>
                      </a:cubicBezTo>
                      <a:cubicBezTo>
                        <a:pt x="114" y="167"/>
                        <a:pt x="114" y="167"/>
                        <a:pt x="114" y="167"/>
                      </a:cubicBezTo>
                      <a:cubicBezTo>
                        <a:pt x="114" y="170"/>
                        <a:pt x="114" y="170"/>
                        <a:pt x="114" y="170"/>
                      </a:cubicBezTo>
                      <a:cubicBezTo>
                        <a:pt x="114" y="176"/>
                        <a:pt x="114" y="176"/>
                        <a:pt x="114" y="176"/>
                      </a:cubicBezTo>
                      <a:cubicBezTo>
                        <a:pt x="114" y="180"/>
                        <a:pt x="114" y="180"/>
                        <a:pt x="114" y="180"/>
                      </a:cubicBezTo>
                      <a:cubicBezTo>
                        <a:pt x="114" y="187"/>
                        <a:pt x="108" y="192"/>
                        <a:pt x="102" y="192"/>
                      </a:cubicBezTo>
                      <a:cubicBezTo>
                        <a:pt x="91" y="192"/>
                        <a:pt x="91" y="192"/>
                        <a:pt x="91" y="192"/>
                      </a:cubicBezTo>
                      <a:cubicBezTo>
                        <a:pt x="84" y="192"/>
                        <a:pt x="79" y="187"/>
                        <a:pt x="78" y="180"/>
                      </a:cubicBezTo>
                      <a:cubicBezTo>
                        <a:pt x="78" y="176"/>
                        <a:pt x="78" y="176"/>
                        <a:pt x="78" y="176"/>
                      </a:cubicBezTo>
                      <a:cubicBezTo>
                        <a:pt x="78" y="170"/>
                        <a:pt x="78" y="170"/>
                        <a:pt x="78" y="170"/>
                      </a:cubicBezTo>
                      <a:cubicBezTo>
                        <a:pt x="78" y="170"/>
                        <a:pt x="78" y="170"/>
                        <a:pt x="78" y="170"/>
                      </a:cubicBezTo>
                      <a:cubicBezTo>
                        <a:pt x="78" y="167"/>
                        <a:pt x="78" y="167"/>
                        <a:pt x="78" y="167"/>
                      </a:cubicBezTo>
                      <a:cubicBezTo>
                        <a:pt x="78" y="167"/>
                        <a:pt x="78" y="167"/>
                        <a:pt x="78" y="167"/>
                      </a:cubicBezTo>
                      <a:cubicBezTo>
                        <a:pt x="78" y="164"/>
                        <a:pt x="77" y="162"/>
                        <a:pt x="75" y="160"/>
                      </a:cubicBezTo>
                      <a:cubicBezTo>
                        <a:pt x="72" y="157"/>
                        <a:pt x="69" y="156"/>
                        <a:pt x="66" y="156"/>
                      </a:cubicBezTo>
                      <a:cubicBezTo>
                        <a:pt x="65" y="157"/>
                        <a:pt x="65" y="157"/>
                        <a:pt x="65" y="157"/>
                      </a:cubicBezTo>
                      <a:cubicBezTo>
                        <a:pt x="65" y="157"/>
                        <a:pt x="65" y="157"/>
                        <a:pt x="65" y="157"/>
                      </a:cubicBezTo>
                      <a:cubicBezTo>
                        <a:pt x="64" y="157"/>
                        <a:pt x="64" y="157"/>
                        <a:pt x="64" y="157"/>
                      </a:cubicBezTo>
                      <a:cubicBezTo>
                        <a:pt x="64" y="157"/>
                        <a:pt x="64" y="157"/>
                        <a:pt x="64" y="157"/>
                      </a:cubicBezTo>
                      <a:cubicBezTo>
                        <a:pt x="63" y="157"/>
                        <a:pt x="63" y="157"/>
                        <a:pt x="63" y="157"/>
                      </a:cubicBezTo>
                      <a:cubicBezTo>
                        <a:pt x="63" y="157"/>
                        <a:pt x="63" y="157"/>
                        <a:pt x="63" y="157"/>
                      </a:cubicBezTo>
                      <a:cubicBezTo>
                        <a:pt x="63" y="157"/>
                        <a:pt x="63" y="157"/>
                        <a:pt x="63" y="157"/>
                      </a:cubicBezTo>
                      <a:cubicBezTo>
                        <a:pt x="63" y="157"/>
                        <a:pt x="63" y="157"/>
                        <a:pt x="63" y="157"/>
                      </a:cubicBezTo>
                      <a:cubicBezTo>
                        <a:pt x="62" y="157"/>
                        <a:pt x="62" y="157"/>
                        <a:pt x="62" y="157"/>
                      </a:cubicBezTo>
                      <a:cubicBezTo>
                        <a:pt x="62" y="157"/>
                        <a:pt x="61" y="158"/>
                        <a:pt x="61" y="158"/>
                      </a:cubicBezTo>
                      <a:cubicBezTo>
                        <a:pt x="61" y="158"/>
                        <a:pt x="61" y="158"/>
                        <a:pt x="61" y="158"/>
                      </a:cubicBezTo>
                      <a:cubicBezTo>
                        <a:pt x="61" y="158"/>
                        <a:pt x="60" y="158"/>
                        <a:pt x="60" y="158"/>
                      </a:cubicBezTo>
                      <a:cubicBezTo>
                        <a:pt x="60" y="158"/>
                        <a:pt x="60" y="158"/>
                        <a:pt x="60" y="158"/>
                      </a:cubicBezTo>
                      <a:cubicBezTo>
                        <a:pt x="59" y="159"/>
                        <a:pt x="59" y="159"/>
                        <a:pt x="59" y="159"/>
                      </a:cubicBezTo>
                      <a:cubicBezTo>
                        <a:pt x="59" y="159"/>
                        <a:pt x="59" y="159"/>
                        <a:pt x="59" y="159"/>
                      </a:cubicBezTo>
                      <a:cubicBezTo>
                        <a:pt x="59" y="159"/>
                        <a:pt x="59" y="159"/>
                        <a:pt x="59" y="159"/>
                      </a:cubicBezTo>
                      <a:cubicBezTo>
                        <a:pt x="52" y="166"/>
                        <a:pt x="52" y="166"/>
                        <a:pt x="52" y="166"/>
                      </a:cubicBezTo>
                      <a:cubicBezTo>
                        <a:pt x="50" y="168"/>
                        <a:pt x="50" y="168"/>
                        <a:pt x="50" y="168"/>
                      </a:cubicBezTo>
                      <a:cubicBezTo>
                        <a:pt x="44" y="172"/>
                        <a:pt x="37" y="172"/>
                        <a:pt x="32" y="168"/>
                      </a:cubicBezTo>
                      <a:cubicBezTo>
                        <a:pt x="24" y="160"/>
                        <a:pt x="24" y="160"/>
                        <a:pt x="24" y="160"/>
                      </a:cubicBezTo>
                      <a:cubicBezTo>
                        <a:pt x="20" y="155"/>
                        <a:pt x="20" y="148"/>
                        <a:pt x="24" y="143"/>
                      </a:cubicBezTo>
                      <a:cubicBezTo>
                        <a:pt x="27" y="140"/>
                        <a:pt x="27" y="140"/>
                        <a:pt x="27" y="140"/>
                      </a:cubicBezTo>
                      <a:cubicBezTo>
                        <a:pt x="31" y="135"/>
                        <a:pt x="31" y="135"/>
                        <a:pt x="31" y="135"/>
                      </a:cubicBezTo>
                      <a:cubicBezTo>
                        <a:pt x="31" y="135"/>
                        <a:pt x="31" y="135"/>
                        <a:pt x="31" y="135"/>
                      </a:cubicBezTo>
                      <a:cubicBezTo>
                        <a:pt x="33" y="133"/>
                        <a:pt x="33" y="133"/>
                        <a:pt x="33" y="133"/>
                      </a:cubicBezTo>
                      <a:cubicBezTo>
                        <a:pt x="33" y="133"/>
                        <a:pt x="33" y="133"/>
                        <a:pt x="33" y="133"/>
                      </a:cubicBezTo>
                      <a:cubicBezTo>
                        <a:pt x="35" y="131"/>
                        <a:pt x="36" y="129"/>
                        <a:pt x="36" y="126"/>
                      </a:cubicBezTo>
                      <a:cubicBezTo>
                        <a:pt x="36" y="126"/>
                        <a:pt x="36" y="126"/>
                        <a:pt x="36" y="126"/>
                      </a:cubicBezTo>
                      <a:cubicBezTo>
                        <a:pt x="36" y="121"/>
                        <a:pt x="32" y="116"/>
                        <a:pt x="27" y="115"/>
                      </a:cubicBezTo>
                      <a:cubicBezTo>
                        <a:pt x="27" y="114"/>
                        <a:pt x="27" y="114"/>
                        <a:pt x="27" y="114"/>
                      </a:cubicBezTo>
                      <a:cubicBezTo>
                        <a:pt x="27" y="114"/>
                        <a:pt x="26" y="114"/>
                        <a:pt x="26" y="114"/>
                      </a:cubicBezTo>
                      <a:cubicBezTo>
                        <a:pt x="26" y="114"/>
                        <a:pt x="26" y="114"/>
                        <a:pt x="25" y="114"/>
                      </a:cubicBezTo>
                      <a:cubicBezTo>
                        <a:pt x="16" y="114"/>
                        <a:pt x="16" y="114"/>
                        <a:pt x="16" y="114"/>
                      </a:cubicBezTo>
                      <a:cubicBezTo>
                        <a:pt x="12" y="114"/>
                        <a:pt x="12" y="114"/>
                        <a:pt x="12" y="114"/>
                      </a:cubicBezTo>
                      <a:cubicBezTo>
                        <a:pt x="6" y="113"/>
                        <a:pt x="1" y="108"/>
                        <a:pt x="0" y="102"/>
                      </a:cubicBezTo>
                      <a:cubicBezTo>
                        <a:pt x="0" y="90"/>
                        <a:pt x="0" y="90"/>
                        <a:pt x="0" y="90"/>
                      </a:cubicBezTo>
                      <a:cubicBezTo>
                        <a:pt x="1" y="84"/>
                        <a:pt x="6" y="79"/>
                        <a:pt x="12" y="78"/>
                      </a:cubicBezTo>
                      <a:cubicBezTo>
                        <a:pt x="16" y="78"/>
                        <a:pt x="16" y="78"/>
                        <a:pt x="16" y="78"/>
                      </a:cubicBezTo>
                      <a:cubicBezTo>
                        <a:pt x="22" y="78"/>
                        <a:pt x="22" y="78"/>
                        <a:pt x="22" y="78"/>
                      </a:cubicBezTo>
                      <a:cubicBezTo>
                        <a:pt x="25" y="78"/>
                        <a:pt x="25" y="78"/>
                        <a:pt x="25" y="78"/>
                      </a:cubicBezTo>
                      <a:cubicBezTo>
                        <a:pt x="28" y="78"/>
                        <a:pt x="30" y="77"/>
                        <a:pt x="32" y="74"/>
                      </a:cubicBezTo>
                      <a:cubicBezTo>
                        <a:pt x="32" y="74"/>
                        <a:pt x="32" y="74"/>
                        <a:pt x="32" y="74"/>
                      </a:cubicBezTo>
                      <a:cubicBezTo>
                        <a:pt x="32" y="74"/>
                        <a:pt x="32" y="74"/>
                        <a:pt x="32" y="74"/>
                      </a:cubicBezTo>
                      <a:cubicBezTo>
                        <a:pt x="32" y="74"/>
                        <a:pt x="32" y="74"/>
                        <a:pt x="32" y="74"/>
                      </a:cubicBezTo>
                      <a:cubicBezTo>
                        <a:pt x="35" y="72"/>
                        <a:pt x="36" y="68"/>
                        <a:pt x="36" y="64"/>
                      </a:cubicBezTo>
                      <a:cubicBezTo>
                        <a:pt x="36" y="64"/>
                        <a:pt x="36" y="64"/>
                        <a:pt x="36" y="64"/>
                      </a:cubicBezTo>
                      <a:cubicBezTo>
                        <a:pt x="36" y="64"/>
                        <a:pt x="36" y="64"/>
                        <a:pt x="36" y="63"/>
                      </a:cubicBezTo>
                      <a:cubicBezTo>
                        <a:pt x="36" y="63"/>
                        <a:pt x="36" y="63"/>
                        <a:pt x="36" y="63"/>
                      </a:cubicBezTo>
                      <a:cubicBezTo>
                        <a:pt x="36" y="63"/>
                        <a:pt x="35" y="63"/>
                        <a:pt x="35" y="62"/>
                      </a:cubicBezTo>
                      <a:cubicBezTo>
                        <a:pt x="35" y="62"/>
                        <a:pt x="35" y="62"/>
                        <a:pt x="35" y="62"/>
                      </a:cubicBezTo>
                      <a:cubicBezTo>
                        <a:pt x="35" y="62"/>
                        <a:pt x="35" y="62"/>
                        <a:pt x="35" y="61"/>
                      </a:cubicBezTo>
                      <a:cubicBezTo>
                        <a:pt x="35" y="61"/>
                        <a:pt x="35" y="61"/>
                        <a:pt x="35" y="61"/>
                      </a:cubicBezTo>
                      <a:cubicBezTo>
                        <a:pt x="35" y="61"/>
                        <a:pt x="35" y="61"/>
                        <a:pt x="35" y="60"/>
                      </a:cubicBezTo>
                      <a:cubicBezTo>
                        <a:pt x="34" y="60"/>
                        <a:pt x="34" y="60"/>
                        <a:pt x="34" y="60"/>
                      </a:cubicBezTo>
                      <a:cubicBezTo>
                        <a:pt x="34" y="60"/>
                        <a:pt x="34" y="60"/>
                        <a:pt x="34" y="59"/>
                      </a:cubicBezTo>
                      <a:cubicBezTo>
                        <a:pt x="34" y="59"/>
                        <a:pt x="34" y="59"/>
                        <a:pt x="34" y="59"/>
                      </a:cubicBezTo>
                      <a:cubicBezTo>
                        <a:pt x="34" y="59"/>
                        <a:pt x="33" y="59"/>
                        <a:pt x="33" y="58"/>
                      </a:cubicBezTo>
                      <a:cubicBezTo>
                        <a:pt x="33" y="58"/>
                        <a:pt x="33" y="58"/>
                        <a:pt x="33" y="58"/>
                      </a:cubicBezTo>
                      <a:cubicBezTo>
                        <a:pt x="33" y="58"/>
                        <a:pt x="33" y="58"/>
                        <a:pt x="33" y="58"/>
                      </a:cubicBezTo>
                      <a:cubicBezTo>
                        <a:pt x="33" y="58"/>
                        <a:pt x="33" y="58"/>
                        <a:pt x="33" y="58"/>
                      </a:cubicBezTo>
                      <a:cubicBezTo>
                        <a:pt x="27" y="52"/>
                        <a:pt x="27" y="52"/>
                        <a:pt x="27" y="52"/>
                      </a:cubicBezTo>
                      <a:cubicBezTo>
                        <a:pt x="24" y="49"/>
                        <a:pt x="24" y="49"/>
                        <a:pt x="24" y="49"/>
                      </a:cubicBezTo>
                      <a:cubicBezTo>
                        <a:pt x="20" y="44"/>
                        <a:pt x="20" y="37"/>
                        <a:pt x="24" y="32"/>
                      </a:cubicBezTo>
                      <a:cubicBezTo>
                        <a:pt x="32" y="24"/>
                        <a:pt x="32" y="24"/>
                        <a:pt x="32" y="24"/>
                      </a:cubicBezTo>
                      <a:cubicBezTo>
                        <a:pt x="37" y="20"/>
                        <a:pt x="44" y="20"/>
                        <a:pt x="50" y="24"/>
                      </a:cubicBezTo>
                      <a:cubicBezTo>
                        <a:pt x="52" y="26"/>
                        <a:pt x="52" y="26"/>
                        <a:pt x="52" y="26"/>
                      </a:cubicBezTo>
                      <a:cubicBezTo>
                        <a:pt x="57" y="31"/>
                        <a:pt x="57" y="31"/>
                        <a:pt x="57" y="31"/>
                      </a:cubicBezTo>
                      <a:cubicBezTo>
                        <a:pt x="59" y="33"/>
                        <a:pt x="59" y="33"/>
                        <a:pt x="59" y="33"/>
                      </a:cubicBezTo>
                      <a:cubicBezTo>
                        <a:pt x="61" y="35"/>
                        <a:pt x="64" y="36"/>
                        <a:pt x="66" y="36"/>
                      </a:cubicBezTo>
                      <a:cubicBezTo>
                        <a:pt x="69" y="36"/>
                        <a:pt x="72" y="34"/>
                        <a:pt x="74" y="33"/>
                      </a:cubicBezTo>
                      <a:cubicBezTo>
                        <a:pt x="75" y="32"/>
                        <a:pt x="76" y="30"/>
                        <a:pt x="77" y="29"/>
                      </a:cubicBezTo>
                      <a:cubicBezTo>
                        <a:pt x="77" y="29"/>
                        <a:pt x="77" y="29"/>
                        <a:pt x="77" y="29"/>
                      </a:cubicBezTo>
                      <a:cubicBezTo>
                        <a:pt x="77" y="29"/>
                        <a:pt x="77" y="28"/>
                        <a:pt x="78" y="28"/>
                      </a:cubicBezTo>
                      <a:cubicBezTo>
                        <a:pt x="78" y="28"/>
                        <a:pt x="78" y="28"/>
                        <a:pt x="78" y="28"/>
                      </a:cubicBezTo>
                      <a:cubicBezTo>
                        <a:pt x="78" y="28"/>
                        <a:pt x="78" y="27"/>
                        <a:pt x="78" y="27"/>
                      </a:cubicBezTo>
                      <a:cubicBezTo>
                        <a:pt x="78" y="27"/>
                        <a:pt x="78" y="27"/>
                        <a:pt x="78" y="27"/>
                      </a:cubicBezTo>
                      <a:cubicBezTo>
                        <a:pt x="78" y="27"/>
                        <a:pt x="78" y="26"/>
                        <a:pt x="78" y="26"/>
                      </a:cubicBezTo>
                      <a:cubicBezTo>
                        <a:pt x="78" y="26"/>
                        <a:pt x="78" y="26"/>
                        <a:pt x="78" y="26"/>
                      </a:cubicBezTo>
                      <a:cubicBezTo>
                        <a:pt x="78" y="26"/>
                        <a:pt x="78" y="25"/>
                        <a:pt x="78" y="25"/>
                      </a:cubicBezTo>
                      <a:cubicBezTo>
                        <a:pt x="78" y="25"/>
                        <a:pt x="78" y="25"/>
                        <a:pt x="78" y="25"/>
                      </a:cubicBezTo>
                      <a:cubicBezTo>
                        <a:pt x="78" y="25"/>
                        <a:pt x="78" y="25"/>
                        <a:pt x="78" y="25"/>
                      </a:cubicBezTo>
                      <a:cubicBezTo>
                        <a:pt x="78" y="25"/>
                        <a:pt x="78" y="25"/>
                        <a:pt x="78" y="25"/>
                      </a:cubicBezTo>
                      <a:cubicBezTo>
                        <a:pt x="78" y="22"/>
                        <a:pt x="78" y="22"/>
                        <a:pt x="78" y="22"/>
                      </a:cubicBezTo>
                      <a:cubicBezTo>
                        <a:pt x="78" y="16"/>
                        <a:pt x="78" y="16"/>
                        <a:pt x="78" y="16"/>
                      </a:cubicBezTo>
                      <a:cubicBezTo>
                        <a:pt x="78" y="12"/>
                        <a:pt x="78" y="12"/>
                        <a:pt x="78" y="12"/>
                      </a:cubicBezTo>
                      <a:cubicBezTo>
                        <a:pt x="79" y="5"/>
                        <a:pt x="84" y="0"/>
                        <a:pt x="91" y="0"/>
                      </a:cubicBezTo>
                      <a:cubicBezTo>
                        <a:pt x="102" y="0"/>
                        <a:pt x="102" y="0"/>
                        <a:pt x="102" y="0"/>
                      </a:cubicBezTo>
                      <a:cubicBezTo>
                        <a:pt x="108" y="0"/>
                        <a:pt x="114" y="5"/>
                        <a:pt x="114" y="12"/>
                      </a:cubicBezTo>
                      <a:cubicBezTo>
                        <a:pt x="114" y="16"/>
                        <a:pt x="114" y="16"/>
                        <a:pt x="114" y="16"/>
                      </a:cubicBezTo>
                      <a:cubicBezTo>
                        <a:pt x="114" y="22"/>
                        <a:pt x="114" y="22"/>
                        <a:pt x="114" y="22"/>
                      </a:cubicBezTo>
                      <a:cubicBezTo>
                        <a:pt x="114" y="25"/>
                        <a:pt x="114" y="25"/>
                        <a:pt x="114" y="25"/>
                      </a:cubicBezTo>
                      <a:cubicBezTo>
                        <a:pt x="115" y="28"/>
                        <a:pt x="116" y="30"/>
                        <a:pt x="118" y="32"/>
                      </a:cubicBezTo>
                      <a:cubicBezTo>
                        <a:pt x="119" y="33"/>
                        <a:pt x="120" y="34"/>
                        <a:pt x="122" y="35"/>
                      </a:cubicBezTo>
                      <a:cubicBezTo>
                        <a:pt x="126" y="36"/>
                        <a:pt x="130" y="36"/>
                        <a:pt x="134" y="33"/>
                      </a:cubicBezTo>
                      <a:cubicBezTo>
                        <a:pt x="134" y="33"/>
                        <a:pt x="134" y="33"/>
                        <a:pt x="134" y="33"/>
                      </a:cubicBezTo>
                      <a:cubicBezTo>
                        <a:pt x="134" y="33"/>
                        <a:pt x="134" y="33"/>
                        <a:pt x="134" y="33"/>
                      </a:cubicBezTo>
                      <a:cubicBezTo>
                        <a:pt x="140" y="26"/>
                        <a:pt x="140" y="26"/>
                        <a:pt x="140" y="26"/>
                      </a:cubicBezTo>
                      <a:cubicBezTo>
                        <a:pt x="143" y="24"/>
                        <a:pt x="143" y="24"/>
                        <a:pt x="143" y="24"/>
                      </a:cubicBezTo>
                      <a:cubicBezTo>
                        <a:pt x="148" y="20"/>
                        <a:pt x="155" y="20"/>
                        <a:pt x="161" y="24"/>
                      </a:cubicBezTo>
                      <a:cubicBezTo>
                        <a:pt x="169" y="32"/>
                        <a:pt x="169" y="32"/>
                        <a:pt x="169" y="32"/>
                      </a:cubicBezTo>
                      <a:cubicBezTo>
                        <a:pt x="173" y="37"/>
                        <a:pt x="173" y="44"/>
                        <a:pt x="169" y="49"/>
                      </a:cubicBezTo>
                      <a:cubicBezTo>
                        <a:pt x="166" y="52"/>
                        <a:pt x="166" y="52"/>
                        <a:pt x="166" y="52"/>
                      </a:cubicBezTo>
                      <a:cubicBezTo>
                        <a:pt x="161" y="56"/>
                        <a:pt x="161" y="56"/>
                        <a:pt x="161" y="56"/>
                      </a:cubicBezTo>
                      <a:cubicBezTo>
                        <a:pt x="159" y="59"/>
                        <a:pt x="159" y="59"/>
                        <a:pt x="159" y="59"/>
                      </a:cubicBezTo>
                      <a:cubicBezTo>
                        <a:pt x="159" y="60"/>
                        <a:pt x="158" y="61"/>
                        <a:pt x="157" y="62"/>
                      </a:cubicBezTo>
                      <a:cubicBezTo>
                        <a:pt x="157" y="63"/>
                        <a:pt x="157" y="65"/>
                        <a:pt x="157" y="66"/>
                      </a:cubicBezTo>
                      <a:cubicBezTo>
                        <a:pt x="157" y="70"/>
                        <a:pt x="159" y="74"/>
                        <a:pt x="162" y="76"/>
                      </a:cubicBezTo>
                      <a:cubicBezTo>
                        <a:pt x="162" y="76"/>
                        <a:pt x="162" y="76"/>
                        <a:pt x="162" y="76"/>
                      </a:cubicBezTo>
                      <a:cubicBezTo>
                        <a:pt x="164" y="77"/>
                        <a:pt x="166" y="78"/>
                        <a:pt x="168" y="78"/>
                      </a:cubicBezTo>
                      <a:cubicBezTo>
                        <a:pt x="168" y="78"/>
                        <a:pt x="168" y="78"/>
                        <a:pt x="168" y="78"/>
                      </a:cubicBezTo>
                      <a:cubicBezTo>
                        <a:pt x="168" y="78"/>
                        <a:pt x="168" y="78"/>
                        <a:pt x="168" y="78"/>
                      </a:cubicBezTo>
                      <a:cubicBezTo>
                        <a:pt x="177" y="78"/>
                        <a:pt x="177" y="78"/>
                        <a:pt x="177" y="78"/>
                      </a:cubicBezTo>
                      <a:cubicBezTo>
                        <a:pt x="181" y="78"/>
                        <a:pt x="181" y="78"/>
                        <a:pt x="181" y="78"/>
                      </a:cubicBezTo>
                      <a:cubicBezTo>
                        <a:pt x="187" y="79"/>
                        <a:pt x="192" y="84"/>
                        <a:pt x="193" y="90"/>
                      </a:cubicBezTo>
                      <a:close/>
                      <a:moveTo>
                        <a:pt x="96" y="66"/>
                      </a:moveTo>
                      <a:cubicBezTo>
                        <a:pt x="80" y="66"/>
                        <a:pt x="66" y="79"/>
                        <a:pt x="66" y="96"/>
                      </a:cubicBezTo>
                      <a:cubicBezTo>
                        <a:pt x="66" y="113"/>
                        <a:pt x="80" y="126"/>
                        <a:pt x="96" y="126"/>
                      </a:cubicBezTo>
                      <a:cubicBezTo>
                        <a:pt x="113" y="126"/>
                        <a:pt x="127" y="113"/>
                        <a:pt x="127" y="96"/>
                      </a:cubicBezTo>
                      <a:cubicBezTo>
                        <a:pt x="127" y="79"/>
                        <a:pt x="113" y="66"/>
                        <a:pt x="96" y="6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2743" tIns="16371" rIns="32743" bIns="16371" numCol="1" anchor="t" anchorCtr="0" compatLnSpc="1">
                  <a:prstTxWarp prst="textNoShape">
                    <a:avLst/>
                  </a:prstTxWarp>
                </a:bodyPr>
                <a:lstStyle/>
                <a:p>
                  <a:endParaRPr lang="es-AR" sz="500" dirty="0">
                    <a:solidFill>
                      <a:srgbClr val="C110A0"/>
                    </a:solidFill>
                  </a:endParaRPr>
                </a:p>
              </p:txBody>
            </p:sp>
            <p:sp>
              <p:nvSpPr>
                <p:cNvPr id="149" name="Freeform 3175"/>
                <p:cNvSpPr>
                  <a:spLocks noChangeAspect="1" noEditPoints="1"/>
                </p:cNvSpPr>
                <p:nvPr/>
              </p:nvSpPr>
              <p:spPr bwMode="gray">
                <a:xfrm>
                  <a:off x="4271352" y="-405408"/>
                  <a:ext cx="272058" cy="270272"/>
                </a:xfrm>
                <a:custGeom>
                  <a:avLst/>
                  <a:gdLst>
                    <a:gd name="T0" fmla="*/ 181 w 193"/>
                    <a:gd name="T1" fmla="*/ 114 h 192"/>
                    <a:gd name="T2" fmla="*/ 167 w 193"/>
                    <a:gd name="T3" fmla="*/ 114 h 192"/>
                    <a:gd name="T4" fmla="*/ 160 w 193"/>
                    <a:gd name="T5" fmla="*/ 134 h 192"/>
                    <a:gd name="T6" fmla="*/ 161 w 193"/>
                    <a:gd name="T7" fmla="*/ 135 h 192"/>
                    <a:gd name="T8" fmla="*/ 169 w 193"/>
                    <a:gd name="T9" fmla="*/ 160 h 192"/>
                    <a:gd name="T10" fmla="*/ 140 w 193"/>
                    <a:gd name="T11" fmla="*/ 166 h 192"/>
                    <a:gd name="T12" fmla="*/ 133 w 193"/>
                    <a:gd name="T13" fmla="*/ 158 h 192"/>
                    <a:gd name="T14" fmla="*/ 126 w 193"/>
                    <a:gd name="T15" fmla="*/ 156 h 192"/>
                    <a:gd name="T16" fmla="*/ 123 w 193"/>
                    <a:gd name="T17" fmla="*/ 157 h 192"/>
                    <a:gd name="T18" fmla="*/ 121 w 193"/>
                    <a:gd name="T19" fmla="*/ 158 h 192"/>
                    <a:gd name="T20" fmla="*/ 120 w 193"/>
                    <a:gd name="T21" fmla="*/ 158 h 192"/>
                    <a:gd name="T22" fmla="*/ 117 w 193"/>
                    <a:gd name="T23" fmla="*/ 161 h 192"/>
                    <a:gd name="T24" fmla="*/ 114 w 193"/>
                    <a:gd name="T25" fmla="*/ 167 h 192"/>
                    <a:gd name="T26" fmla="*/ 114 w 193"/>
                    <a:gd name="T27" fmla="*/ 176 h 192"/>
                    <a:gd name="T28" fmla="*/ 91 w 193"/>
                    <a:gd name="T29" fmla="*/ 192 h 192"/>
                    <a:gd name="T30" fmla="*/ 78 w 193"/>
                    <a:gd name="T31" fmla="*/ 170 h 192"/>
                    <a:gd name="T32" fmla="*/ 78 w 193"/>
                    <a:gd name="T33" fmla="*/ 167 h 192"/>
                    <a:gd name="T34" fmla="*/ 65 w 193"/>
                    <a:gd name="T35" fmla="*/ 157 h 192"/>
                    <a:gd name="T36" fmla="*/ 64 w 193"/>
                    <a:gd name="T37" fmla="*/ 157 h 192"/>
                    <a:gd name="T38" fmla="*/ 63 w 193"/>
                    <a:gd name="T39" fmla="*/ 157 h 192"/>
                    <a:gd name="T40" fmla="*/ 61 w 193"/>
                    <a:gd name="T41" fmla="*/ 158 h 192"/>
                    <a:gd name="T42" fmla="*/ 60 w 193"/>
                    <a:gd name="T43" fmla="*/ 158 h 192"/>
                    <a:gd name="T44" fmla="*/ 59 w 193"/>
                    <a:gd name="T45" fmla="*/ 159 h 192"/>
                    <a:gd name="T46" fmla="*/ 32 w 193"/>
                    <a:gd name="T47" fmla="*/ 168 h 192"/>
                    <a:gd name="T48" fmla="*/ 27 w 193"/>
                    <a:gd name="T49" fmla="*/ 140 h 192"/>
                    <a:gd name="T50" fmla="*/ 33 w 193"/>
                    <a:gd name="T51" fmla="*/ 133 h 192"/>
                    <a:gd name="T52" fmla="*/ 36 w 193"/>
                    <a:gd name="T53" fmla="*/ 126 h 192"/>
                    <a:gd name="T54" fmla="*/ 26 w 193"/>
                    <a:gd name="T55" fmla="*/ 114 h 192"/>
                    <a:gd name="T56" fmla="*/ 12 w 193"/>
                    <a:gd name="T57" fmla="*/ 114 h 192"/>
                    <a:gd name="T58" fmla="*/ 12 w 193"/>
                    <a:gd name="T59" fmla="*/ 78 h 192"/>
                    <a:gd name="T60" fmla="*/ 25 w 193"/>
                    <a:gd name="T61" fmla="*/ 78 h 192"/>
                    <a:gd name="T62" fmla="*/ 32 w 193"/>
                    <a:gd name="T63" fmla="*/ 74 h 192"/>
                    <a:gd name="T64" fmla="*/ 36 w 193"/>
                    <a:gd name="T65" fmla="*/ 64 h 192"/>
                    <a:gd name="T66" fmla="*/ 35 w 193"/>
                    <a:gd name="T67" fmla="*/ 62 h 192"/>
                    <a:gd name="T68" fmla="*/ 35 w 193"/>
                    <a:gd name="T69" fmla="*/ 61 h 192"/>
                    <a:gd name="T70" fmla="*/ 34 w 193"/>
                    <a:gd name="T71" fmla="*/ 59 h 192"/>
                    <a:gd name="T72" fmla="*/ 33 w 193"/>
                    <a:gd name="T73" fmla="*/ 58 h 192"/>
                    <a:gd name="T74" fmla="*/ 27 w 193"/>
                    <a:gd name="T75" fmla="*/ 52 h 192"/>
                    <a:gd name="T76" fmla="*/ 32 w 193"/>
                    <a:gd name="T77" fmla="*/ 24 h 192"/>
                    <a:gd name="T78" fmla="*/ 57 w 193"/>
                    <a:gd name="T79" fmla="*/ 31 h 192"/>
                    <a:gd name="T80" fmla="*/ 74 w 193"/>
                    <a:gd name="T81" fmla="*/ 33 h 192"/>
                    <a:gd name="T82" fmla="*/ 78 w 193"/>
                    <a:gd name="T83" fmla="*/ 28 h 192"/>
                    <a:gd name="T84" fmla="*/ 78 w 193"/>
                    <a:gd name="T85" fmla="*/ 27 h 192"/>
                    <a:gd name="T86" fmla="*/ 78 w 193"/>
                    <a:gd name="T87" fmla="*/ 25 h 192"/>
                    <a:gd name="T88" fmla="*/ 78 w 193"/>
                    <a:gd name="T89" fmla="*/ 25 h 192"/>
                    <a:gd name="T90" fmla="*/ 78 w 193"/>
                    <a:gd name="T91" fmla="*/ 12 h 192"/>
                    <a:gd name="T92" fmla="*/ 114 w 193"/>
                    <a:gd name="T93" fmla="*/ 12 h 192"/>
                    <a:gd name="T94" fmla="*/ 114 w 193"/>
                    <a:gd name="T95" fmla="*/ 25 h 192"/>
                    <a:gd name="T96" fmla="*/ 134 w 193"/>
                    <a:gd name="T97" fmla="*/ 33 h 192"/>
                    <a:gd name="T98" fmla="*/ 140 w 193"/>
                    <a:gd name="T99" fmla="*/ 26 h 192"/>
                    <a:gd name="T100" fmla="*/ 169 w 193"/>
                    <a:gd name="T101" fmla="*/ 32 h 192"/>
                    <a:gd name="T102" fmla="*/ 161 w 193"/>
                    <a:gd name="T103" fmla="*/ 56 h 192"/>
                    <a:gd name="T104" fmla="*/ 157 w 193"/>
                    <a:gd name="T105" fmla="*/ 66 h 192"/>
                    <a:gd name="T106" fmla="*/ 168 w 193"/>
                    <a:gd name="T107" fmla="*/ 78 h 192"/>
                    <a:gd name="T108" fmla="*/ 177 w 193"/>
                    <a:gd name="T109" fmla="*/ 78 h 192"/>
                    <a:gd name="T110" fmla="*/ 96 w 193"/>
                    <a:gd name="T111" fmla="*/ 66 h 192"/>
                    <a:gd name="T112" fmla="*/ 127 w 193"/>
                    <a:gd name="T11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192">
                      <a:moveTo>
                        <a:pt x="193" y="90"/>
                      </a:moveTo>
                      <a:cubicBezTo>
                        <a:pt x="193" y="102"/>
                        <a:pt x="193" y="102"/>
                        <a:pt x="193" y="102"/>
                      </a:cubicBezTo>
                      <a:cubicBezTo>
                        <a:pt x="192" y="108"/>
                        <a:pt x="187" y="113"/>
                        <a:pt x="181" y="114"/>
                      </a:cubicBezTo>
                      <a:cubicBezTo>
                        <a:pt x="177" y="114"/>
                        <a:pt x="177" y="114"/>
                        <a:pt x="177" y="114"/>
                      </a:cubicBezTo>
                      <a:cubicBezTo>
                        <a:pt x="170" y="114"/>
                        <a:pt x="170" y="114"/>
                        <a:pt x="170" y="114"/>
                      </a:cubicBezTo>
                      <a:cubicBezTo>
                        <a:pt x="167" y="114"/>
                        <a:pt x="167" y="114"/>
                        <a:pt x="167" y="114"/>
                      </a:cubicBezTo>
                      <a:cubicBezTo>
                        <a:pt x="166" y="114"/>
                        <a:pt x="165" y="115"/>
                        <a:pt x="164" y="115"/>
                      </a:cubicBezTo>
                      <a:cubicBezTo>
                        <a:pt x="163" y="116"/>
                        <a:pt x="162" y="116"/>
                        <a:pt x="160" y="118"/>
                      </a:cubicBezTo>
                      <a:cubicBezTo>
                        <a:pt x="156" y="122"/>
                        <a:pt x="156" y="129"/>
                        <a:pt x="160" y="134"/>
                      </a:cubicBezTo>
                      <a:cubicBezTo>
                        <a:pt x="160" y="134"/>
                        <a:pt x="160" y="134"/>
                        <a:pt x="160" y="134"/>
                      </a:cubicBezTo>
                      <a:cubicBezTo>
                        <a:pt x="160" y="134"/>
                        <a:pt x="160" y="134"/>
                        <a:pt x="160" y="134"/>
                      </a:cubicBezTo>
                      <a:cubicBezTo>
                        <a:pt x="161" y="135"/>
                        <a:pt x="161" y="135"/>
                        <a:pt x="161" y="135"/>
                      </a:cubicBezTo>
                      <a:cubicBezTo>
                        <a:pt x="166" y="140"/>
                        <a:pt x="166" y="140"/>
                        <a:pt x="166" y="140"/>
                      </a:cubicBezTo>
                      <a:cubicBezTo>
                        <a:pt x="169" y="143"/>
                        <a:pt x="169" y="143"/>
                        <a:pt x="169" y="143"/>
                      </a:cubicBezTo>
                      <a:cubicBezTo>
                        <a:pt x="173" y="148"/>
                        <a:pt x="173" y="155"/>
                        <a:pt x="169" y="160"/>
                      </a:cubicBezTo>
                      <a:cubicBezTo>
                        <a:pt x="161" y="168"/>
                        <a:pt x="161" y="168"/>
                        <a:pt x="161" y="168"/>
                      </a:cubicBezTo>
                      <a:cubicBezTo>
                        <a:pt x="155" y="172"/>
                        <a:pt x="148" y="172"/>
                        <a:pt x="143" y="168"/>
                      </a:cubicBezTo>
                      <a:cubicBezTo>
                        <a:pt x="140" y="166"/>
                        <a:pt x="140" y="166"/>
                        <a:pt x="140" y="166"/>
                      </a:cubicBezTo>
                      <a:cubicBezTo>
                        <a:pt x="136" y="161"/>
                        <a:pt x="136" y="161"/>
                        <a:pt x="136" y="161"/>
                      </a:cubicBezTo>
                      <a:cubicBezTo>
                        <a:pt x="134" y="159"/>
                        <a:pt x="134" y="159"/>
                        <a:pt x="134" y="159"/>
                      </a:cubicBezTo>
                      <a:cubicBezTo>
                        <a:pt x="133" y="159"/>
                        <a:pt x="133" y="158"/>
                        <a:pt x="133" y="158"/>
                      </a:cubicBezTo>
                      <a:cubicBezTo>
                        <a:pt x="131" y="157"/>
                        <a:pt x="129" y="157"/>
                        <a:pt x="127" y="156"/>
                      </a:cubicBezTo>
                      <a:cubicBezTo>
                        <a:pt x="127" y="156"/>
                        <a:pt x="127" y="156"/>
                        <a:pt x="127" y="156"/>
                      </a:cubicBezTo>
                      <a:cubicBezTo>
                        <a:pt x="127" y="156"/>
                        <a:pt x="127" y="156"/>
                        <a:pt x="126" y="156"/>
                      </a:cubicBezTo>
                      <a:cubicBezTo>
                        <a:pt x="126" y="156"/>
                        <a:pt x="126" y="156"/>
                        <a:pt x="126" y="156"/>
                      </a:cubicBezTo>
                      <a:cubicBezTo>
                        <a:pt x="126" y="156"/>
                        <a:pt x="126" y="156"/>
                        <a:pt x="126" y="156"/>
                      </a:cubicBezTo>
                      <a:cubicBezTo>
                        <a:pt x="125" y="156"/>
                        <a:pt x="124" y="157"/>
                        <a:pt x="123" y="157"/>
                      </a:cubicBezTo>
                      <a:cubicBezTo>
                        <a:pt x="123" y="157"/>
                        <a:pt x="123" y="157"/>
                        <a:pt x="123" y="157"/>
                      </a:cubicBezTo>
                      <a:cubicBezTo>
                        <a:pt x="122" y="157"/>
                        <a:pt x="122" y="157"/>
                        <a:pt x="121" y="158"/>
                      </a:cubicBezTo>
                      <a:cubicBezTo>
                        <a:pt x="121" y="158"/>
                        <a:pt x="121" y="158"/>
                        <a:pt x="121" y="158"/>
                      </a:cubicBezTo>
                      <a:cubicBezTo>
                        <a:pt x="121" y="158"/>
                        <a:pt x="121" y="158"/>
                        <a:pt x="121" y="158"/>
                      </a:cubicBezTo>
                      <a:cubicBezTo>
                        <a:pt x="121" y="158"/>
                        <a:pt x="121" y="158"/>
                        <a:pt x="121" y="158"/>
                      </a:cubicBezTo>
                      <a:cubicBezTo>
                        <a:pt x="121" y="158"/>
                        <a:pt x="120" y="158"/>
                        <a:pt x="120" y="158"/>
                      </a:cubicBezTo>
                      <a:cubicBezTo>
                        <a:pt x="120" y="158"/>
                        <a:pt x="120" y="158"/>
                        <a:pt x="120" y="158"/>
                      </a:cubicBezTo>
                      <a:cubicBezTo>
                        <a:pt x="119" y="159"/>
                        <a:pt x="118" y="160"/>
                        <a:pt x="118" y="160"/>
                      </a:cubicBezTo>
                      <a:cubicBezTo>
                        <a:pt x="117" y="160"/>
                        <a:pt x="117" y="161"/>
                        <a:pt x="117" y="161"/>
                      </a:cubicBezTo>
                      <a:cubicBezTo>
                        <a:pt x="117" y="161"/>
                        <a:pt x="117" y="161"/>
                        <a:pt x="117" y="161"/>
                      </a:cubicBezTo>
                      <a:cubicBezTo>
                        <a:pt x="116" y="163"/>
                        <a:pt x="115" y="165"/>
                        <a:pt x="114" y="167"/>
                      </a:cubicBezTo>
                      <a:cubicBezTo>
                        <a:pt x="114" y="167"/>
                        <a:pt x="114" y="167"/>
                        <a:pt x="114" y="167"/>
                      </a:cubicBezTo>
                      <a:cubicBezTo>
                        <a:pt x="114" y="167"/>
                        <a:pt x="114" y="167"/>
                        <a:pt x="114" y="167"/>
                      </a:cubicBezTo>
                      <a:cubicBezTo>
                        <a:pt x="114" y="170"/>
                        <a:pt x="114" y="170"/>
                        <a:pt x="114" y="170"/>
                      </a:cubicBezTo>
                      <a:cubicBezTo>
                        <a:pt x="114" y="176"/>
                        <a:pt x="114" y="176"/>
                        <a:pt x="114" y="176"/>
                      </a:cubicBezTo>
                      <a:cubicBezTo>
                        <a:pt x="114" y="180"/>
                        <a:pt x="114" y="180"/>
                        <a:pt x="114" y="180"/>
                      </a:cubicBezTo>
                      <a:cubicBezTo>
                        <a:pt x="114" y="187"/>
                        <a:pt x="108" y="192"/>
                        <a:pt x="102" y="192"/>
                      </a:cubicBezTo>
                      <a:cubicBezTo>
                        <a:pt x="91" y="192"/>
                        <a:pt x="91" y="192"/>
                        <a:pt x="91" y="192"/>
                      </a:cubicBezTo>
                      <a:cubicBezTo>
                        <a:pt x="84" y="192"/>
                        <a:pt x="79" y="187"/>
                        <a:pt x="78" y="180"/>
                      </a:cubicBezTo>
                      <a:cubicBezTo>
                        <a:pt x="78" y="176"/>
                        <a:pt x="78" y="176"/>
                        <a:pt x="78" y="176"/>
                      </a:cubicBezTo>
                      <a:cubicBezTo>
                        <a:pt x="78" y="170"/>
                        <a:pt x="78" y="170"/>
                        <a:pt x="78" y="170"/>
                      </a:cubicBezTo>
                      <a:cubicBezTo>
                        <a:pt x="78" y="170"/>
                        <a:pt x="78" y="170"/>
                        <a:pt x="78" y="170"/>
                      </a:cubicBezTo>
                      <a:cubicBezTo>
                        <a:pt x="78" y="167"/>
                        <a:pt x="78" y="167"/>
                        <a:pt x="78" y="167"/>
                      </a:cubicBezTo>
                      <a:cubicBezTo>
                        <a:pt x="78" y="167"/>
                        <a:pt x="78" y="167"/>
                        <a:pt x="78" y="167"/>
                      </a:cubicBezTo>
                      <a:cubicBezTo>
                        <a:pt x="78" y="164"/>
                        <a:pt x="77" y="162"/>
                        <a:pt x="75" y="160"/>
                      </a:cubicBezTo>
                      <a:cubicBezTo>
                        <a:pt x="72" y="157"/>
                        <a:pt x="69" y="156"/>
                        <a:pt x="66" y="156"/>
                      </a:cubicBezTo>
                      <a:cubicBezTo>
                        <a:pt x="65" y="157"/>
                        <a:pt x="65" y="157"/>
                        <a:pt x="65" y="157"/>
                      </a:cubicBezTo>
                      <a:cubicBezTo>
                        <a:pt x="65" y="157"/>
                        <a:pt x="65" y="157"/>
                        <a:pt x="65" y="157"/>
                      </a:cubicBezTo>
                      <a:cubicBezTo>
                        <a:pt x="64" y="157"/>
                        <a:pt x="64" y="157"/>
                        <a:pt x="64" y="157"/>
                      </a:cubicBezTo>
                      <a:cubicBezTo>
                        <a:pt x="64" y="157"/>
                        <a:pt x="64" y="157"/>
                        <a:pt x="64" y="157"/>
                      </a:cubicBezTo>
                      <a:cubicBezTo>
                        <a:pt x="63" y="157"/>
                        <a:pt x="63" y="157"/>
                        <a:pt x="63" y="157"/>
                      </a:cubicBezTo>
                      <a:cubicBezTo>
                        <a:pt x="63" y="157"/>
                        <a:pt x="63" y="157"/>
                        <a:pt x="63" y="157"/>
                      </a:cubicBezTo>
                      <a:cubicBezTo>
                        <a:pt x="63" y="157"/>
                        <a:pt x="63" y="157"/>
                        <a:pt x="63" y="157"/>
                      </a:cubicBezTo>
                      <a:cubicBezTo>
                        <a:pt x="63" y="157"/>
                        <a:pt x="63" y="157"/>
                        <a:pt x="63" y="157"/>
                      </a:cubicBezTo>
                      <a:cubicBezTo>
                        <a:pt x="62" y="157"/>
                        <a:pt x="62" y="157"/>
                        <a:pt x="62" y="157"/>
                      </a:cubicBezTo>
                      <a:cubicBezTo>
                        <a:pt x="62" y="157"/>
                        <a:pt x="61" y="158"/>
                        <a:pt x="61" y="158"/>
                      </a:cubicBezTo>
                      <a:cubicBezTo>
                        <a:pt x="61" y="158"/>
                        <a:pt x="61" y="158"/>
                        <a:pt x="61" y="158"/>
                      </a:cubicBezTo>
                      <a:cubicBezTo>
                        <a:pt x="61" y="158"/>
                        <a:pt x="60" y="158"/>
                        <a:pt x="60" y="158"/>
                      </a:cubicBezTo>
                      <a:cubicBezTo>
                        <a:pt x="60" y="158"/>
                        <a:pt x="60" y="158"/>
                        <a:pt x="60" y="158"/>
                      </a:cubicBezTo>
                      <a:cubicBezTo>
                        <a:pt x="59" y="159"/>
                        <a:pt x="59" y="159"/>
                        <a:pt x="59" y="159"/>
                      </a:cubicBezTo>
                      <a:cubicBezTo>
                        <a:pt x="59" y="159"/>
                        <a:pt x="59" y="159"/>
                        <a:pt x="59" y="159"/>
                      </a:cubicBezTo>
                      <a:cubicBezTo>
                        <a:pt x="59" y="159"/>
                        <a:pt x="59" y="159"/>
                        <a:pt x="59" y="159"/>
                      </a:cubicBezTo>
                      <a:cubicBezTo>
                        <a:pt x="52" y="166"/>
                        <a:pt x="52" y="166"/>
                        <a:pt x="52" y="166"/>
                      </a:cubicBezTo>
                      <a:cubicBezTo>
                        <a:pt x="50" y="168"/>
                        <a:pt x="50" y="168"/>
                        <a:pt x="50" y="168"/>
                      </a:cubicBezTo>
                      <a:cubicBezTo>
                        <a:pt x="44" y="172"/>
                        <a:pt x="37" y="172"/>
                        <a:pt x="32" y="168"/>
                      </a:cubicBezTo>
                      <a:cubicBezTo>
                        <a:pt x="24" y="160"/>
                        <a:pt x="24" y="160"/>
                        <a:pt x="24" y="160"/>
                      </a:cubicBezTo>
                      <a:cubicBezTo>
                        <a:pt x="20" y="155"/>
                        <a:pt x="20" y="148"/>
                        <a:pt x="24" y="143"/>
                      </a:cubicBezTo>
                      <a:cubicBezTo>
                        <a:pt x="27" y="140"/>
                        <a:pt x="27" y="140"/>
                        <a:pt x="27" y="140"/>
                      </a:cubicBezTo>
                      <a:cubicBezTo>
                        <a:pt x="31" y="135"/>
                        <a:pt x="31" y="135"/>
                        <a:pt x="31" y="135"/>
                      </a:cubicBezTo>
                      <a:cubicBezTo>
                        <a:pt x="31" y="135"/>
                        <a:pt x="31" y="135"/>
                        <a:pt x="31" y="135"/>
                      </a:cubicBezTo>
                      <a:cubicBezTo>
                        <a:pt x="33" y="133"/>
                        <a:pt x="33" y="133"/>
                        <a:pt x="33" y="133"/>
                      </a:cubicBezTo>
                      <a:cubicBezTo>
                        <a:pt x="33" y="133"/>
                        <a:pt x="33" y="133"/>
                        <a:pt x="33" y="133"/>
                      </a:cubicBezTo>
                      <a:cubicBezTo>
                        <a:pt x="35" y="131"/>
                        <a:pt x="36" y="129"/>
                        <a:pt x="36" y="126"/>
                      </a:cubicBezTo>
                      <a:cubicBezTo>
                        <a:pt x="36" y="126"/>
                        <a:pt x="36" y="126"/>
                        <a:pt x="36" y="126"/>
                      </a:cubicBezTo>
                      <a:cubicBezTo>
                        <a:pt x="36" y="121"/>
                        <a:pt x="32" y="116"/>
                        <a:pt x="27" y="115"/>
                      </a:cubicBezTo>
                      <a:cubicBezTo>
                        <a:pt x="27" y="114"/>
                        <a:pt x="27" y="114"/>
                        <a:pt x="27" y="114"/>
                      </a:cubicBezTo>
                      <a:cubicBezTo>
                        <a:pt x="27" y="114"/>
                        <a:pt x="26" y="114"/>
                        <a:pt x="26" y="114"/>
                      </a:cubicBezTo>
                      <a:cubicBezTo>
                        <a:pt x="26" y="114"/>
                        <a:pt x="26" y="114"/>
                        <a:pt x="25" y="114"/>
                      </a:cubicBezTo>
                      <a:cubicBezTo>
                        <a:pt x="16" y="114"/>
                        <a:pt x="16" y="114"/>
                        <a:pt x="16" y="114"/>
                      </a:cubicBezTo>
                      <a:cubicBezTo>
                        <a:pt x="12" y="114"/>
                        <a:pt x="12" y="114"/>
                        <a:pt x="12" y="114"/>
                      </a:cubicBezTo>
                      <a:cubicBezTo>
                        <a:pt x="6" y="113"/>
                        <a:pt x="1" y="108"/>
                        <a:pt x="0" y="102"/>
                      </a:cubicBezTo>
                      <a:cubicBezTo>
                        <a:pt x="0" y="90"/>
                        <a:pt x="0" y="90"/>
                        <a:pt x="0" y="90"/>
                      </a:cubicBezTo>
                      <a:cubicBezTo>
                        <a:pt x="1" y="84"/>
                        <a:pt x="6" y="79"/>
                        <a:pt x="12" y="78"/>
                      </a:cubicBezTo>
                      <a:cubicBezTo>
                        <a:pt x="16" y="78"/>
                        <a:pt x="16" y="78"/>
                        <a:pt x="16" y="78"/>
                      </a:cubicBezTo>
                      <a:cubicBezTo>
                        <a:pt x="22" y="78"/>
                        <a:pt x="22" y="78"/>
                        <a:pt x="22" y="78"/>
                      </a:cubicBezTo>
                      <a:cubicBezTo>
                        <a:pt x="25" y="78"/>
                        <a:pt x="25" y="78"/>
                        <a:pt x="25" y="78"/>
                      </a:cubicBezTo>
                      <a:cubicBezTo>
                        <a:pt x="28" y="78"/>
                        <a:pt x="30" y="77"/>
                        <a:pt x="32" y="74"/>
                      </a:cubicBezTo>
                      <a:cubicBezTo>
                        <a:pt x="32" y="74"/>
                        <a:pt x="32" y="74"/>
                        <a:pt x="32" y="74"/>
                      </a:cubicBezTo>
                      <a:cubicBezTo>
                        <a:pt x="32" y="74"/>
                        <a:pt x="32" y="74"/>
                        <a:pt x="32" y="74"/>
                      </a:cubicBezTo>
                      <a:cubicBezTo>
                        <a:pt x="32" y="74"/>
                        <a:pt x="32" y="74"/>
                        <a:pt x="32" y="74"/>
                      </a:cubicBezTo>
                      <a:cubicBezTo>
                        <a:pt x="35" y="72"/>
                        <a:pt x="36" y="68"/>
                        <a:pt x="36" y="64"/>
                      </a:cubicBezTo>
                      <a:cubicBezTo>
                        <a:pt x="36" y="64"/>
                        <a:pt x="36" y="64"/>
                        <a:pt x="36" y="64"/>
                      </a:cubicBezTo>
                      <a:cubicBezTo>
                        <a:pt x="36" y="64"/>
                        <a:pt x="36" y="64"/>
                        <a:pt x="36" y="63"/>
                      </a:cubicBezTo>
                      <a:cubicBezTo>
                        <a:pt x="36" y="63"/>
                        <a:pt x="36" y="63"/>
                        <a:pt x="36" y="63"/>
                      </a:cubicBezTo>
                      <a:cubicBezTo>
                        <a:pt x="36" y="63"/>
                        <a:pt x="35" y="63"/>
                        <a:pt x="35" y="62"/>
                      </a:cubicBezTo>
                      <a:cubicBezTo>
                        <a:pt x="35" y="62"/>
                        <a:pt x="35" y="62"/>
                        <a:pt x="35" y="62"/>
                      </a:cubicBezTo>
                      <a:cubicBezTo>
                        <a:pt x="35" y="62"/>
                        <a:pt x="35" y="62"/>
                        <a:pt x="35" y="61"/>
                      </a:cubicBezTo>
                      <a:cubicBezTo>
                        <a:pt x="35" y="61"/>
                        <a:pt x="35" y="61"/>
                        <a:pt x="35" y="61"/>
                      </a:cubicBezTo>
                      <a:cubicBezTo>
                        <a:pt x="35" y="61"/>
                        <a:pt x="35" y="61"/>
                        <a:pt x="35" y="60"/>
                      </a:cubicBezTo>
                      <a:cubicBezTo>
                        <a:pt x="34" y="60"/>
                        <a:pt x="34" y="60"/>
                        <a:pt x="34" y="60"/>
                      </a:cubicBezTo>
                      <a:cubicBezTo>
                        <a:pt x="34" y="60"/>
                        <a:pt x="34" y="60"/>
                        <a:pt x="34" y="59"/>
                      </a:cubicBezTo>
                      <a:cubicBezTo>
                        <a:pt x="34" y="59"/>
                        <a:pt x="34" y="59"/>
                        <a:pt x="34" y="59"/>
                      </a:cubicBezTo>
                      <a:cubicBezTo>
                        <a:pt x="34" y="59"/>
                        <a:pt x="33" y="59"/>
                        <a:pt x="33" y="58"/>
                      </a:cubicBezTo>
                      <a:cubicBezTo>
                        <a:pt x="33" y="58"/>
                        <a:pt x="33" y="58"/>
                        <a:pt x="33" y="58"/>
                      </a:cubicBezTo>
                      <a:cubicBezTo>
                        <a:pt x="33" y="58"/>
                        <a:pt x="33" y="58"/>
                        <a:pt x="33" y="58"/>
                      </a:cubicBezTo>
                      <a:cubicBezTo>
                        <a:pt x="33" y="58"/>
                        <a:pt x="33" y="58"/>
                        <a:pt x="33" y="58"/>
                      </a:cubicBezTo>
                      <a:cubicBezTo>
                        <a:pt x="27" y="52"/>
                        <a:pt x="27" y="52"/>
                        <a:pt x="27" y="52"/>
                      </a:cubicBezTo>
                      <a:cubicBezTo>
                        <a:pt x="24" y="49"/>
                        <a:pt x="24" y="49"/>
                        <a:pt x="24" y="49"/>
                      </a:cubicBezTo>
                      <a:cubicBezTo>
                        <a:pt x="20" y="44"/>
                        <a:pt x="20" y="37"/>
                        <a:pt x="24" y="32"/>
                      </a:cubicBezTo>
                      <a:cubicBezTo>
                        <a:pt x="32" y="24"/>
                        <a:pt x="32" y="24"/>
                        <a:pt x="32" y="24"/>
                      </a:cubicBezTo>
                      <a:cubicBezTo>
                        <a:pt x="37" y="20"/>
                        <a:pt x="44" y="20"/>
                        <a:pt x="50" y="24"/>
                      </a:cubicBezTo>
                      <a:cubicBezTo>
                        <a:pt x="52" y="26"/>
                        <a:pt x="52" y="26"/>
                        <a:pt x="52" y="26"/>
                      </a:cubicBezTo>
                      <a:cubicBezTo>
                        <a:pt x="57" y="31"/>
                        <a:pt x="57" y="31"/>
                        <a:pt x="57" y="31"/>
                      </a:cubicBezTo>
                      <a:cubicBezTo>
                        <a:pt x="59" y="33"/>
                        <a:pt x="59" y="33"/>
                        <a:pt x="59" y="33"/>
                      </a:cubicBezTo>
                      <a:cubicBezTo>
                        <a:pt x="61" y="35"/>
                        <a:pt x="64" y="36"/>
                        <a:pt x="66" y="36"/>
                      </a:cubicBezTo>
                      <a:cubicBezTo>
                        <a:pt x="69" y="36"/>
                        <a:pt x="72" y="34"/>
                        <a:pt x="74" y="33"/>
                      </a:cubicBezTo>
                      <a:cubicBezTo>
                        <a:pt x="75" y="32"/>
                        <a:pt x="76" y="30"/>
                        <a:pt x="77" y="29"/>
                      </a:cubicBezTo>
                      <a:cubicBezTo>
                        <a:pt x="77" y="29"/>
                        <a:pt x="77" y="29"/>
                        <a:pt x="77" y="29"/>
                      </a:cubicBezTo>
                      <a:cubicBezTo>
                        <a:pt x="77" y="29"/>
                        <a:pt x="77" y="28"/>
                        <a:pt x="78" y="28"/>
                      </a:cubicBezTo>
                      <a:cubicBezTo>
                        <a:pt x="78" y="28"/>
                        <a:pt x="78" y="28"/>
                        <a:pt x="78" y="28"/>
                      </a:cubicBezTo>
                      <a:cubicBezTo>
                        <a:pt x="78" y="28"/>
                        <a:pt x="78" y="27"/>
                        <a:pt x="78" y="27"/>
                      </a:cubicBezTo>
                      <a:cubicBezTo>
                        <a:pt x="78" y="27"/>
                        <a:pt x="78" y="27"/>
                        <a:pt x="78" y="27"/>
                      </a:cubicBezTo>
                      <a:cubicBezTo>
                        <a:pt x="78" y="27"/>
                        <a:pt x="78" y="26"/>
                        <a:pt x="78" y="26"/>
                      </a:cubicBezTo>
                      <a:cubicBezTo>
                        <a:pt x="78" y="26"/>
                        <a:pt x="78" y="26"/>
                        <a:pt x="78" y="26"/>
                      </a:cubicBezTo>
                      <a:cubicBezTo>
                        <a:pt x="78" y="26"/>
                        <a:pt x="78" y="25"/>
                        <a:pt x="78" y="25"/>
                      </a:cubicBezTo>
                      <a:cubicBezTo>
                        <a:pt x="78" y="25"/>
                        <a:pt x="78" y="25"/>
                        <a:pt x="78" y="25"/>
                      </a:cubicBezTo>
                      <a:cubicBezTo>
                        <a:pt x="78" y="25"/>
                        <a:pt x="78" y="25"/>
                        <a:pt x="78" y="25"/>
                      </a:cubicBezTo>
                      <a:cubicBezTo>
                        <a:pt x="78" y="25"/>
                        <a:pt x="78" y="25"/>
                        <a:pt x="78" y="25"/>
                      </a:cubicBezTo>
                      <a:cubicBezTo>
                        <a:pt x="78" y="22"/>
                        <a:pt x="78" y="22"/>
                        <a:pt x="78" y="22"/>
                      </a:cubicBezTo>
                      <a:cubicBezTo>
                        <a:pt x="78" y="16"/>
                        <a:pt x="78" y="16"/>
                        <a:pt x="78" y="16"/>
                      </a:cubicBezTo>
                      <a:cubicBezTo>
                        <a:pt x="78" y="12"/>
                        <a:pt x="78" y="12"/>
                        <a:pt x="78" y="12"/>
                      </a:cubicBezTo>
                      <a:cubicBezTo>
                        <a:pt x="79" y="5"/>
                        <a:pt x="84" y="0"/>
                        <a:pt x="91" y="0"/>
                      </a:cubicBezTo>
                      <a:cubicBezTo>
                        <a:pt x="102" y="0"/>
                        <a:pt x="102" y="0"/>
                        <a:pt x="102" y="0"/>
                      </a:cubicBezTo>
                      <a:cubicBezTo>
                        <a:pt x="108" y="0"/>
                        <a:pt x="114" y="5"/>
                        <a:pt x="114" y="12"/>
                      </a:cubicBezTo>
                      <a:cubicBezTo>
                        <a:pt x="114" y="16"/>
                        <a:pt x="114" y="16"/>
                        <a:pt x="114" y="16"/>
                      </a:cubicBezTo>
                      <a:cubicBezTo>
                        <a:pt x="114" y="22"/>
                        <a:pt x="114" y="22"/>
                        <a:pt x="114" y="22"/>
                      </a:cubicBezTo>
                      <a:cubicBezTo>
                        <a:pt x="114" y="25"/>
                        <a:pt x="114" y="25"/>
                        <a:pt x="114" y="25"/>
                      </a:cubicBezTo>
                      <a:cubicBezTo>
                        <a:pt x="115" y="28"/>
                        <a:pt x="116" y="30"/>
                        <a:pt x="118" y="32"/>
                      </a:cubicBezTo>
                      <a:cubicBezTo>
                        <a:pt x="119" y="33"/>
                        <a:pt x="120" y="34"/>
                        <a:pt x="122" y="35"/>
                      </a:cubicBezTo>
                      <a:cubicBezTo>
                        <a:pt x="126" y="36"/>
                        <a:pt x="130" y="36"/>
                        <a:pt x="134" y="33"/>
                      </a:cubicBezTo>
                      <a:cubicBezTo>
                        <a:pt x="134" y="33"/>
                        <a:pt x="134" y="33"/>
                        <a:pt x="134" y="33"/>
                      </a:cubicBezTo>
                      <a:cubicBezTo>
                        <a:pt x="134" y="33"/>
                        <a:pt x="134" y="33"/>
                        <a:pt x="134" y="33"/>
                      </a:cubicBezTo>
                      <a:cubicBezTo>
                        <a:pt x="140" y="26"/>
                        <a:pt x="140" y="26"/>
                        <a:pt x="140" y="26"/>
                      </a:cubicBezTo>
                      <a:cubicBezTo>
                        <a:pt x="143" y="24"/>
                        <a:pt x="143" y="24"/>
                        <a:pt x="143" y="24"/>
                      </a:cubicBezTo>
                      <a:cubicBezTo>
                        <a:pt x="148" y="20"/>
                        <a:pt x="155" y="20"/>
                        <a:pt x="161" y="24"/>
                      </a:cubicBezTo>
                      <a:cubicBezTo>
                        <a:pt x="169" y="32"/>
                        <a:pt x="169" y="32"/>
                        <a:pt x="169" y="32"/>
                      </a:cubicBezTo>
                      <a:cubicBezTo>
                        <a:pt x="173" y="37"/>
                        <a:pt x="173" y="44"/>
                        <a:pt x="169" y="49"/>
                      </a:cubicBezTo>
                      <a:cubicBezTo>
                        <a:pt x="166" y="52"/>
                        <a:pt x="166" y="52"/>
                        <a:pt x="166" y="52"/>
                      </a:cubicBezTo>
                      <a:cubicBezTo>
                        <a:pt x="161" y="56"/>
                        <a:pt x="161" y="56"/>
                        <a:pt x="161" y="56"/>
                      </a:cubicBezTo>
                      <a:cubicBezTo>
                        <a:pt x="159" y="59"/>
                        <a:pt x="159" y="59"/>
                        <a:pt x="159" y="59"/>
                      </a:cubicBezTo>
                      <a:cubicBezTo>
                        <a:pt x="159" y="60"/>
                        <a:pt x="158" y="61"/>
                        <a:pt x="157" y="62"/>
                      </a:cubicBezTo>
                      <a:cubicBezTo>
                        <a:pt x="157" y="63"/>
                        <a:pt x="157" y="65"/>
                        <a:pt x="157" y="66"/>
                      </a:cubicBezTo>
                      <a:cubicBezTo>
                        <a:pt x="157" y="70"/>
                        <a:pt x="159" y="74"/>
                        <a:pt x="162" y="76"/>
                      </a:cubicBezTo>
                      <a:cubicBezTo>
                        <a:pt x="162" y="76"/>
                        <a:pt x="162" y="76"/>
                        <a:pt x="162" y="76"/>
                      </a:cubicBezTo>
                      <a:cubicBezTo>
                        <a:pt x="164" y="77"/>
                        <a:pt x="166" y="78"/>
                        <a:pt x="168" y="78"/>
                      </a:cubicBezTo>
                      <a:cubicBezTo>
                        <a:pt x="168" y="78"/>
                        <a:pt x="168" y="78"/>
                        <a:pt x="168" y="78"/>
                      </a:cubicBezTo>
                      <a:cubicBezTo>
                        <a:pt x="168" y="78"/>
                        <a:pt x="168" y="78"/>
                        <a:pt x="168" y="78"/>
                      </a:cubicBezTo>
                      <a:cubicBezTo>
                        <a:pt x="177" y="78"/>
                        <a:pt x="177" y="78"/>
                        <a:pt x="177" y="78"/>
                      </a:cubicBezTo>
                      <a:cubicBezTo>
                        <a:pt x="181" y="78"/>
                        <a:pt x="181" y="78"/>
                        <a:pt x="181" y="78"/>
                      </a:cubicBezTo>
                      <a:cubicBezTo>
                        <a:pt x="187" y="79"/>
                        <a:pt x="192" y="84"/>
                        <a:pt x="193" y="90"/>
                      </a:cubicBezTo>
                      <a:close/>
                      <a:moveTo>
                        <a:pt x="96" y="66"/>
                      </a:moveTo>
                      <a:cubicBezTo>
                        <a:pt x="80" y="66"/>
                        <a:pt x="66" y="79"/>
                        <a:pt x="66" y="96"/>
                      </a:cubicBezTo>
                      <a:cubicBezTo>
                        <a:pt x="66" y="113"/>
                        <a:pt x="80" y="126"/>
                        <a:pt x="96" y="126"/>
                      </a:cubicBezTo>
                      <a:cubicBezTo>
                        <a:pt x="113" y="126"/>
                        <a:pt x="127" y="113"/>
                        <a:pt x="127" y="96"/>
                      </a:cubicBezTo>
                      <a:cubicBezTo>
                        <a:pt x="127" y="79"/>
                        <a:pt x="113" y="66"/>
                        <a:pt x="96" y="6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2743" tIns="16371" rIns="32743" bIns="16371" numCol="1" anchor="t" anchorCtr="0" compatLnSpc="1">
                  <a:prstTxWarp prst="textNoShape">
                    <a:avLst/>
                  </a:prstTxWarp>
                </a:bodyPr>
                <a:lstStyle/>
                <a:p>
                  <a:endParaRPr lang="es-AR" sz="500" dirty="0">
                    <a:solidFill>
                      <a:srgbClr val="C110A0"/>
                    </a:solidFill>
                  </a:endParaRPr>
                </a:p>
              </p:txBody>
            </p:sp>
          </p:grpSp>
        </p:grpSp>
      </p:grpSp>
      <p:cxnSp>
        <p:nvCxnSpPr>
          <p:cNvPr id="150" name="Straight Connector 149"/>
          <p:cNvCxnSpPr/>
          <p:nvPr/>
        </p:nvCxnSpPr>
        <p:spPr>
          <a:xfrm flipH="1">
            <a:off x="9638243" y="6472247"/>
            <a:ext cx="1246865" cy="0"/>
          </a:xfrm>
          <a:prstGeom prst="line">
            <a:avLst/>
          </a:prstGeom>
          <a:solidFill>
            <a:schemeClr val="accent1"/>
          </a:solidFill>
          <a:ln w="44450" cap="rnd">
            <a:solidFill>
              <a:srgbClr val="DDD0CF"/>
            </a:solidFill>
          </a:ln>
        </p:spPr>
        <p:style>
          <a:lnRef idx="2">
            <a:schemeClr val="accent1">
              <a:shade val="50000"/>
            </a:schemeClr>
          </a:lnRef>
          <a:fillRef idx="1">
            <a:schemeClr val="accent1"/>
          </a:fillRef>
          <a:effectRef idx="0">
            <a:schemeClr val="accent1"/>
          </a:effectRef>
          <a:fontRef idx="minor">
            <a:schemeClr val="lt1"/>
          </a:fontRef>
        </p:style>
      </p:cxnSp>
      <p:sp>
        <p:nvSpPr>
          <p:cNvPr id="151" name="TextBox 150"/>
          <p:cNvSpPr txBox="1"/>
          <p:nvPr/>
        </p:nvSpPr>
        <p:spPr>
          <a:xfrm>
            <a:off x="9638241" y="6158523"/>
            <a:ext cx="1372736" cy="310423"/>
          </a:xfrm>
          <a:prstGeom prst="rect">
            <a:avLst/>
          </a:prstGeom>
          <a:noFill/>
        </p:spPr>
        <p:txBody>
          <a:bodyPr wrap="square" lIns="91363" tIns="45681" rIns="91363" bIns="45681" rtlCol="0" anchor="b">
            <a:spAutoFit/>
          </a:bodyPr>
          <a:lstStyle/>
          <a:p>
            <a:r>
              <a:rPr lang="es-AR" sz="1400" b="1" dirty="0">
                <a:solidFill>
                  <a:srgbClr val="00A0D2"/>
                </a:solidFill>
                <a:latin typeface="Arial" panose="020B0604020202020204" pitchFamily="34" charset="0"/>
                <a:cs typeface="Arial" panose="020B0604020202020204" pitchFamily="34" charset="0"/>
              </a:rPr>
              <a:t>Químicos</a:t>
            </a:r>
          </a:p>
        </p:txBody>
      </p:sp>
      <p:sp>
        <p:nvSpPr>
          <p:cNvPr id="152" name="TextBox 151"/>
          <p:cNvSpPr txBox="1"/>
          <p:nvPr/>
        </p:nvSpPr>
        <p:spPr>
          <a:xfrm>
            <a:off x="9638241" y="6472104"/>
            <a:ext cx="1372736" cy="310423"/>
          </a:xfrm>
          <a:prstGeom prst="rect">
            <a:avLst/>
          </a:prstGeom>
          <a:noFill/>
        </p:spPr>
        <p:txBody>
          <a:bodyPr wrap="square" lIns="91363" tIns="45681" rIns="91363" bIns="45681" rtlCol="0">
            <a:spAutoFit/>
          </a:bodyPr>
          <a:lstStyle/>
          <a:p>
            <a:pPr marL="40892" indent="-40892">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6%</a:t>
            </a:r>
          </a:p>
        </p:txBody>
      </p:sp>
      <p:sp>
        <p:nvSpPr>
          <p:cNvPr id="153" name="Oval 152"/>
          <p:cNvSpPr/>
          <p:nvPr/>
        </p:nvSpPr>
        <p:spPr>
          <a:xfrm>
            <a:off x="10859815" y="6276601"/>
            <a:ext cx="417466" cy="406598"/>
          </a:xfrm>
          <a:prstGeom prst="ellipse">
            <a:avLst/>
          </a:prstGeom>
          <a:solidFill>
            <a:schemeClr val="accent4"/>
          </a:solidFill>
          <a:ln w="44450">
            <a:solidFill>
              <a:srgbClr val="DDD0CF"/>
            </a:solid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s-AR" sz="500" dirty="0">
              <a:solidFill>
                <a:prstClr val="white"/>
              </a:solidFill>
            </a:endParaRPr>
          </a:p>
        </p:txBody>
      </p:sp>
      <p:sp>
        <p:nvSpPr>
          <p:cNvPr id="154" name="Oval 153"/>
          <p:cNvSpPr/>
          <p:nvPr/>
        </p:nvSpPr>
        <p:spPr>
          <a:xfrm>
            <a:off x="10841245" y="6914173"/>
            <a:ext cx="417468" cy="406598"/>
          </a:xfrm>
          <a:prstGeom prst="ellipse">
            <a:avLst/>
          </a:prstGeom>
          <a:solidFill>
            <a:schemeClr val="accent1"/>
          </a:solidFill>
          <a:ln w="44450">
            <a:solidFill>
              <a:srgbClr val="D8D7DF"/>
            </a:solid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s-AR" sz="500" dirty="0">
              <a:solidFill>
                <a:prstClr val="white"/>
              </a:solidFill>
            </a:endParaRPr>
          </a:p>
        </p:txBody>
      </p:sp>
      <p:grpSp>
        <p:nvGrpSpPr>
          <p:cNvPr id="155" name="Group 8"/>
          <p:cNvGrpSpPr>
            <a:grpSpLocks noChangeAspect="1"/>
          </p:cNvGrpSpPr>
          <p:nvPr/>
        </p:nvGrpSpPr>
        <p:grpSpPr bwMode="auto">
          <a:xfrm>
            <a:off x="10930307" y="6296090"/>
            <a:ext cx="303638" cy="342523"/>
            <a:chOff x="7833" y="2913"/>
            <a:chExt cx="570" cy="643"/>
          </a:xfrm>
        </p:grpSpPr>
        <p:sp>
          <p:nvSpPr>
            <p:cNvPr id="156" name="AutoShape 7"/>
            <p:cNvSpPr>
              <a:spLocks noChangeAspect="1" noChangeArrowheads="1" noTextEdit="1"/>
            </p:cNvSpPr>
            <p:nvPr/>
          </p:nvSpPr>
          <p:spPr bwMode="auto">
            <a:xfrm>
              <a:off x="7879" y="2913"/>
              <a:ext cx="524" cy="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57" name="Freeform 9"/>
            <p:cNvSpPr>
              <a:spLocks noEditPoints="1"/>
            </p:cNvSpPr>
            <p:nvPr/>
          </p:nvSpPr>
          <p:spPr bwMode="auto">
            <a:xfrm>
              <a:off x="7833" y="2947"/>
              <a:ext cx="555" cy="609"/>
            </a:xfrm>
            <a:custGeom>
              <a:avLst/>
              <a:gdLst>
                <a:gd name="T0" fmla="*/ 172 w 232"/>
                <a:gd name="T1" fmla="*/ 66 h 255"/>
                <a:gd name="T2" fmla="*/ 198 w 232"/>
                <a:gd name="T3" fmla="*/ 124 h 255"/>
                <a:gd name="T4" fmla="*/ 157 w 232"/>
                <a:gd name="T5" fmla="*/ 52 h 255"/>
                <a:gd name="T6" fmla="*/ 154 w 232"/>
                <a:gd name="T7" fmla="*/ 44 h 255"/>
                <a:gd name="T8" fmla="*/ 142 w 232"/>
                <a:gd name="T9" fmla="*/ 17 h 255"/>
                <a:gd name="T10" fmla="*/ 139 w 232"/>
                <a:gd name="T11" fmla="*/ 14 h 255"/>
                <a:gd name="T12" fmla="*/ 134 w 232"/>
                <a:gd name="T13" fmla="*/ 8 h 255"/>
                <a:gd name="T14" fmla="*/ 128 w 232"/>
                <a:gd name="T15" fmla="*/ 4 h 255"/>
                <a:gd name="T16" fmla="*/ 124 w 232"/>
                <a:gd name="T17" fmla="*/ 2 h 255"/>
                <a:gd name="T18" fmla="*/ 121 w 232"/>
                <a:gd name="T19" fmla="*/ 1 h 255"/>
                <a:gd name="T20" fmla="*/ 115 w 232"/>
                <a:gd name="T21" fmla="*/ 0 h 255"/>
                <a:gd name="T22" fmla="*/ 10 w 232"/>
                <a:gd name="T23" fmla="*/ 56 h 255"/>
                <a:gd name="T24" fmla="*/ 9 w 232"/>
                <a:gd name="T25" fmla="*/ 197 h 255"/>
                <a:gd name="T26" fmla="*/ 89 w 232"/>
                <a:gd name="T27" fmla="*/ 179 h 255"/>
                <a:gd name="T28" fmla="*/ 49 w 232"/>
                <a:gd name="T29" fmla="*/ 139 h 255"/>
                <a:gd name="T30" fmla="*/ 140 w 232"/>
                <a:gd name="T31" fmla="*/ 198 h 255"/>
                <a:gd name="T32" fmla="*/ 136 w 232"/>
                <a:gd name="T33" fmla="*/ 209 h 255"/>
                <a:gd name="T34" fmla="*/ 133 w 232"/>
                <a:gd name="T35" fmla="*/ 218 h 255"/>
                <a:gd name="T36" fmla="*/ 131 w 232"/>
                <a:gd name="T37" fmla="*/ 222 h 255"/>
                <a:gd name="T38" fmla="*/ 125 w 232"/>
                <a:gd name="T39" fmla="*/ 231 h 255"/>
                <a:gd name="T40" fmla="*/ 123 w 232"/>
                <a:gd name="T41" fmla="*/ 233 h 255"/>
                <a:gd name="T42" fmla="*/ 119 w 232"/>
                <a:gd name="T43" fmla="*/ 236 h 255"/>
                <a:gd name="T44" fmla="*/ 117 w 232"/>
                <a:gd name="T45" fmla="*/ 237 h 255"/>
                <a:gd name="T46" fmla="*/ 77 w 232"/>
                <a:gd name="T47" fmla="*/ 211 h 255"/>
                <a:gd name="T48" fmla="*/ 120 w 232"/>
                <a:gd name="T49" fmla="*/ 254 h 255"/>
                <a:gd name="T50" fmla="*/ 131 w 232"/>
                <a:gd name="T51" fmla="*/ 249 h 255"/>
                <a:gd name="T52" fmla="*/ 135 w 232"/>
                <a:gd name="T53" fmla="*/ 246 h 255"/>
                <a:gd name="T54" fmla="*/ 145 w 232"/>
                <a:gd name="T55" fmla="*/ 232 h 255"/>
                <a:gd name="T56" fmla="*/ 151 w 232"/>
                <a:gd name="T57" fmla="*/ 219 h 255"/>
                <a:gd name="T58" fmla="*/ 156 w 232"/>
                <a:gd name="T59" fmla="*/ 204 h 255"/>
                <a:gd name="T60" fmla="*/ 208 w 232"/>
                <a:gd name="T61" fmla="*/ 145 h 255"/>
                <a:gd name="T62" fmla="*/ 144 w 232"/>
                <a:gd name="T63" fmla="*/ 86 h 255"/>
                <a:gd name="T64" fmla="*/ 146 w 232"/>
                <a:gd name="T65" fmla="*/ 87 h 255"/>
                <a:gd name="T66" fmla="*/ 117 w 232"/>
                <a:gd name="T67" fmla="*/ 18 h 255"/>
                <a:gd name="T68" fmla="*/ 119 w 232"/>
                <a:gd name="T69" fmla="*/ 19 h 255"/>
                <a:gd name="T70" fmla="*/ 121 w 232"/>
                <a:gd name="T71" fmla="*/ 20 h 255"/>
                <a:gd name="T72" fmla="*/ 124 w 232"/>
                <a:gd name="T73" fmla="*/ 22 h 255"/>
                <a:gd name="T74" fmla="*/ 125 w 232"/>
                <a:gd name="T75" fmla="*/ 24 h 255"/>
                <a:gd name="T76" fmla="*/ 128 w 232"/>
                <a:gd name="T77" fmla="*/ 28 h 255"/>
                <a:gd name="T78" fmla="*/ 130 w 232"/>
                <a:gd name="T79" fmla="*/ 31 h 255"/>
                <a:gd name="T80" fmla="*/ 132 w 232"/>
                <a:gd name="T81" fmla="*/ 36 h 255"/>
                <a:gd name="T82" fmla="*/ 134 w 232"/>
                <a:gd name="T83" fmla="*/ 39 h 255"/>
                <a:gd name="T84" fmla="*/ 136 w 232"/>
                <a:gd name="T85" fmla="*/ 46 h 255"/>
                <a:gd name="T86" fmla="*/ 140 w 232"/>
                <a:gd name="T87" fmla="*/ 58 h 255"/>
                <a:gd name="T88" fmla="*/ 115 w 232"/>
                <a:gd name="T89" fmla="*/ 18 h 255"/>
                <a:gd name="T90" fmla="*/ 71 w 232"/>
                <a:gd name="T91" fmla="*/ 68 h 255"/>
                <a:gd name="T92" fmla="*/ 87 w 232"/>
                <a:gd name="T93" fmla="*/ 76 h 255"/>
                <a:gd name="T94" fmla="*/ 88 w 232"/>
                <a:gd name="T95" fmla="*/ 85 h 255"/>
                <a:gd name="T96" fmla="*/ 62 w 232"/>
                <a:gd name="T97" fmla="*/ 127 h 255"/>
                <a:gd name="T98" fmla="*/ 134 w 232"/>
                <a:gd name="T99" fmla="*/ 100 h 255"/>
                <a:gd name="T100" fmla="*/ 144 w 232"/>
                <a:gd name="T101" fmla="*/ 179 h 255"/>
                <a:gd name="T102" fmla="*/ 62 w 232"/>
                <a:gd name="T103" fmla="*/ 127 h 255"/>
                <a:gd name="T104" fmla="*/ 160 w 232"/>
                <a:gd name="T105" fmla="*/ 187 h 255"/>
                <a:gd name="T106" fmla="*/ 164 w 232"/>
                <a:gd name="T107" fmla="*/ 166 h 255"/>
                <a:gd name="T108" fmla="*/ 166 w 232"/>
                <a:gd name="T109" fmla="*/ 127 h 255"/>
                <a:gd name="T110" fmla="*/ 206 w 232"/>
                <a:gd name="T111" fmla="*/ 189 h 255"/>
                <a:gd name="T112" fmla="*/ 91 w 232"/>
                <a:gd name="T113"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2" h="255">
                  <a:moveTo>
                    <a:pt x="165" y="101"/>
                  </a:moveTo>
                  <a:cubicBezTo>
                    <a:pt x="164" y="90"/>
                    <a:pt x="162" y="79"/>
                    <a:pt x="161" y="69"/>
                  </a:cubicBezTo>
                  <a:cubicBezTo>
                    <a:pt x="165" y="68"/>
                    <a:pt x="168" y="67"/>
                    <a:pt x="172" y="66"/>
                  </a:cubicBezTo>
                  <a:cubicBezTo>
                    <a:pt x="194" y="60"/>
                    <a:pt x="205" y="63"/>
                    <a:pt x="208" y="68"/>
                  </a:cubicBezTo>
                  <a:cubicBezTo>
                    <a:pt x="211" y="74"/>
                    <a:pt x="206" y="90"/>
                    <a:pt x="185" y="112"/>
                  </a:cubicBezTo>
                  <a:cubicBezTo>
                    <a:pt x="198" y="124"/>
                    <a:pt x="198" y="124"/>
                    <a:pt x="198" y="124"/>
                  </a:cubicBezTo>
                  <a:cubicBezTo>
                    <a:pt x="223" y="97"/>
                    <a:pt x="232" y="73"/>
                    <a:pt x="222" y="58"/>
                  </a:cubicBezTo>
                  <a:cubicBezTo>
                    <a:pt x="217" y="49"/>
                    <a:pt x="202" y="40"/>
                    <a:pt x="168" y="49"/>
                  </a:cubicBezTo>
                  <a:cubicBezTo>
                    <a:pt x="164" y="50"/>
                    <a:pt x="160" y="51"/>
                    <a:pt x="157" y="52"/>
                  </a:cubicBezTo>
                  <a:cubicBezTo>
                    <a:pt x="156" y="49"/>
                    <a:pt x="155" y="46"/>
                    <a:pt x="154" y="44"/>
                  </a:cubicBezTo>
                  <a:cubicBezTo>
                    <a:pt x="154" y="44"/>
                    <a:pt x="154" y="44"/>
                    <a:pt x="154" y="44"/>
                  </a:cubicBezTo>
                  <a:cubicBezTo>
                    <a:pt x="154" y="44"/>
                    <a:pt x="154" y="44"/>
                    <a:pt x="154" y="44"/>
                  </a:cubicBezTo>
                  <a:cubicBezTo>
                    <a:pt x="154" y="42"/>
                    <a:pt x="153" y="40"/>
                    <a:pt x="152" y="38"/>
                  </a:cubicBezTo>
                  <a:cubicBezTo>
                    <a:pt x="152" y="38"/>
                    <a:pt x="152" y="38"/>
                    <a:pt x="152" y="38"/>
                  </a:cubicBezTo>
                  <a:cubicBezTo>
                    <a:pt x="149" y="30"/>
                    <a:pt x="145" y="23"/>
                    <a:pt x="142" y="17"/>
                  </a:cubicBezTo>
                  <a:cubicBezTo>
                    <a:pt x="141" y="17"/>
                    <a:pt x="141" y="17"/>
                    <a:pt x="141" y="17"/>
                  </a:cubicBezTo>
                  <a:cubicBezTo>
                    <a:pt x="141" y="16"/>
                    <a:pt x="140" y="15"/>
                    <a:pt x="139" y="14"/>
                  </a:cubicBezTo>
                  <a:cubicBezTo>
                    <a:pt x="139" y="14"/>
                    <a:pt x="139" y="14"/>
                    <a:pt x="139" y="14"/>
                  </a:cubicBezTo>
                  <a:cubicBezTo>
                    <a:pt x="138" y="13"/>
                    <a:pt x="137" y="12"/>
                    <a:pt x="137" y="11"/>
                  </a:cubicBezTo>
                  <a:cubicBezTo>
                    <a:pt x="137" y="11"/>
                    <a:pt x="137" y="11"/>
                    <a:pt x="136" y="11"/>
                  </a:cubicBezTo>
                  <a:cubicBezTo>
                    <a:pt x="136" y="10"/>
                    <a:pt x="135" y="9"/>
                    <a:pt x="134" y="8"/>
                  </a:cubicBezTo>
                  <a:cubicBezTo>
                    <a:pt x="134" y="8"/>
                    <a:pt x="134" y="8"/>
                    <a:pt x="134" y="8"/>
                  </a:cubicBezTo>
                  <a:cubicBezTo>
                    <a:pt x="132" y="7"/>
                    <a:pt x="131" y="6"/>
                    <a:pt x="129" y="4"/>
                  </a:cubicBezTo>
                  <a:cubicBezTo>
                    <a:pt x="129" y="4"/>
                    <a:pt x="129" y="4"/>
                    <a:pt x="128" y="4"/>
                  </a:cubicBezTo>
                  <a:cubicBezTo>
                    <a:pt x="128" y="4"/>
                    <a:pt x="127" y="3"/>
                    <a:pt x="127" y="3"/>
                  </a:cubicBezTo>
                  <a:cubicBezTo>
                    <a:pt x="126" y="3"/>
                    <a:pt x="126" y="3"/>
                    <a:pt x="126" y="3"/>
                  </a:cubicBezTo>
                  <a:cubicBezTo>
                    <a:pt x="125" y="2"/>
                    <a:pt x="125" y="2"/>
                    <a:pt x="124" y="2"/>
                  </a:cubicBezTo>
                  <a:cubicBezTo>
                    <a:pt x="124" y="2"/>
                    <a:pt x="123" y="2"/>
                    <a:pt x="123" y="1"/>
                  </a:cubicBezTo>
                  <a:cubicBezTo>
                    <a:pt x="123" y="1"/>
                    <a:pt x="122" y="1"/>
                    <a:pt x="121" y="1"/>
                  </a:cubicBezTo>
                  <a:cubicBezTo>
                    <a:pt x="121" y="1"/>
                    <a:pt x="121" y="1"/>
                    <a:pt x="121" y="1"/>
                  </a:cubicBezTo>
                  <a:cubicBezTo>
                    <a:pt x="120" y="1"/>
                    <a:pt x="119" y="0"/>
                    <a:pt x="119" y="0"/>
                  </a:cubicBezTo>
                  <a:cubicBezTo>
                    <a:pt x="119" y="0"/>
                    <a:pt x="118" y="0"/>
                    <a:pt x="118" y="0"/>
                  </a:cubicBezTo>
                  <a:cubicBezTo>
                    <a:pt x="117" y="0"/>
                    <a:pt x="116" y="0"/>
                    <a:pt x="115" y="0"/>
                  </a:cubicBezTo>
                  <a:cubicBezTo>
                    <a:pt x="100" y="0"/>
                    <a:pt x="84" y="17"/>
                    <a:pt x="75" y="51"/>
                  </a:cubicBezTo>
                  <a:cubicBezTo>
                    <a:pt x="61" y="46"/>
                    <a:pt x="49" y="44"/>
                    <a:pt x="39" y="44"/>
                  </a:cubicBezTo>
                  <a:cubicBezTo>
                    <a:pt x="22" y="44"/>
                    <a:pt x="14" y="50"/>
                    <a:pt x="10" y="56"/>
                  </a:cubicBezTo>
                  <a:cubicBezTo>
                    <a:pt x="0" y="70"/>
                    <a:pt x="8" y="96"/>
                    <a:pt x="37" y="127"/>
                  </a:cubicBezTo>
                  <a:cubicBezTo>
                    <a:pt x="31" y="132"/>
                    <a:pt x="26" y="138"/>
                    <a:pt x="22" y="143"/>
                  </a:cubicBezTo>
                  <a:cubicBezTo>
                    <a:pt x="0" y="171"/>
                    <a:pt x="3" y="188"/>
                    <a:pt x="9" y="197"/>
                  </a:cubicBezTo>
                  <a:cubicBezTo>
                    <a:pt x="14" y="206"/>
                    <a:pt x="25" y="209"/>
                    <a:pt x="38" y="209"/>
                  </a:cubicBezTo>
                  <a:cubicBezTo>
                    <a:pt x="58" y="209"/>
                    <a:pt x="84" y="201"/>
                    <a:pt x="107" y="190"/>
                  </a:cubicBezTo>
                  <a:cubicBezTo>
                    <a:pt x="89" y="179"/>
                    <a:pt x="89" y="179"/>
                    <a:pt x="89" y="179"/>
                  </a:cubicBezTo>
                  <a:cubicBezTo>
                    <a:pt x="51" y="195"/>
                    <a:pt x="28" y="194"/>
                    <a:pt x="23" y="187"/>
                  </a:cubicBezTo>
                  <a:cubicBezTo>
                    <a:pt x="20" y="183"/>
                    <a:pt x="22" y="172"/>
                    <a:pt x="36" y="154"/>
                  </a:cubicBezTo>
                  <a:cubicBezTo>
                    <a:pt x="40" y="149"/>
                    <a:pt x="44" y="144"/>
                    <a:pt x="49" y="139"/>
                  </a:cubicBezTo>
                  <a:cubicBezTo>
                    <a:pt x="60" y="149"/>
                    <a:pt x="72" y="159"/>
                    <a:pt x="87" y="169"/>
                  </a:cubicBezTo>
                  <a:cubicBezTo>
                    <a:pt x="105" y="181"/>
                    <a:pt x="123" y="191"/>
                    <a:pt x="140" y="198"/>
                  </a:cubicBezTo>
                  <a:cubicBezTo>
                    <a:pt x="140" y="198"/>
                    <a:pt x="140" y="198"/>
                    <a:pt x="140" y="198"/>
                  </a:cubicBezTo>
                  <a:cubicBezTo>
                    <a:pt x="140" y="198"/>
                    <a:pt x="140" y="198"/>
                    <a:pt x="140" y="198"/>
                  </a:cubicBezTo>
                  <a:cubicBezTo>
                    <a:pt x="139" y="202"/>
                    <a:pt x="137" y="205"/>
                    <a:pt x="136" y="209"/>
                  </a:cubicBezTo>
                  <a:cubicBezTo>
                    <a:pt x="136" y="209"/>
                    <a:pt x="136" y="209"/>
                    <a:pt x="136" y="209"/>
                  </a:cubicBezTo>
                  <a:cubicBezTo>
                    <a:pt x="136" y="210"/>
                    <a:pt x="135" y="212"/>
                    <a:pt x="135" y="213"/>
                  </a:cubicBezTo>
                  <a:cubicBezTo>
                    <a:pt x="134" y="213"/>
                    <a:pt x="134" y="213"/>
                    <a:pt x="134" y="214"/>
                  </a:cubicBezTo>
                  <a:cubicBezTo>
                    <a:pt x="134" y="215"/>
                    <a:pt x="133" y="216"/>
                    <a:pt x="133" y="218"/>
                  </a:cubicBezTo>
                  <a:cubicBezTo>
                    <a:pt x="133" y="218"/>
                    <a:pt x="133" y="218"/>
                    <a:pt x="133" y="218"/>
                  </a:cubicBezTo>
                  <a:cubicBezTo>
                    <a:pt x="132" y="219"/>
                    <a:pt x="131" y="220"/>
                    <a:pt x="131" y="222"/>
                  </a:cubicBezTo>
                  <a:cubicBezTo>
                    <a:pt x="131" y="222"/>
                    <a:pt x="131" y="222"/>
                    <a:pt x="131" y="222"/>
                  </a:cubicBezTo>
                  <a:cubicBezTo>
                    <a:pt x="129" y="224"/>
                    <a:pt x="128" y="226"/>
                    <a:pt x="127" y="228"/>
                  </a:cubicBezTo>
                  <a:cubicBezTo>
                    <a:pt x="127" y="228"/>
                    <a:pt x="127" y="229"/>
                    <a:pt x="127" y="229"/>
                  </a:cubicBezTo>
                  <a:cubicBezTo>
                    <a:pt x="126" y="229"/>
                    <a:pt x="126" y="230"/>
                    <a:pt x="125" y="231"/>
                  </a:cubicBezTo>
                  <a:cubicBezTo>
                    <a:pt x="125" y="231"/>
                    <a:pt x="125" y="231"/>
                    <a:pt x="125" y="231"/>
                  </a:cubicBezTo>
                  <a:cubicBezTo>
                    <a:pt x="124" y="232"/>
                    <a:pt x="124" y="232"/>
                    <a:pt x="123" y="233"/>
                  </a:cubicBezTo>
                  <a:cubicBezTo>
                    <a:pt x="123" y="233"/>
                    <a:pt x="123" y="233"/>
                    <a:pt x="123" y="233"/>
                  </a:cubicBezTo>
                  <a:cubicBezTo>
                    <a:pt x="122" y="234"/>
                    <a:pt x="122" y="234"/>
                    <a:pt x="121" y="235"/>
                  </a:cubicBezTo>
                  <a:cubicBezTo>
                    <a:pt x="121" y="235"/>
                    <a:pt x="121" y="235"/>
                    <a:pt x="121" y="235"/>
                  </a:cubicBezTo>
                  <a:cubicBezTo>
                    <a:pt x="120" y="235"/>
                    <a:pt x="120" y="236"/>
                    <a:pt x="119" y="236"/>
                  </a:cubicBezTo>
                  <a:cubicBezTo>
                    <a:pt x="119" y="236"/>
                    <a:pt x="119" y="236"/>
                    <a:pt x="119" y="236"/>
                  </a:cubicBezTo>
                  <a:cubicBezTo>
                    <a:pt x="118" y="237"/>
                    <a:pt x="118" y="237"/>
                    <a:pt x="117" y="237"/>
                  </a:cubicBezTo>
                  <a:cubicBezTo>
                    <a:pt x="117" y="237"/>
                    <a:pt x="117" y="237"/>
                    <a:pt x="117" y="237"/>
                  </a:cubicBezTo>
                  <a:cubicBezTo>
                    <a:pt x="116" y="237"/>
                    <a:pt x="116" y="237"/>
                    <a:pt x="115" y="237"/>
                  </a:cubicBezTo>
                  <a:cubicBezTo>
                    <a:pt x="109" y="237"/>
                    <a:pt x="100" y="226"/>
                    <a:pt x="93" y="205"/>
                  </a:cubicBezTo>
                  <a:cubicBezTo>
                    <a:pt x="88" y="207"/>
                    <a:pt x="82" y="209"/>
                    <a:pt x="77" y="211"/>
                  </a:cubicBezTo>
                  <a:cubicBezTo>
                    <a:pt x="86" y="240"/>
                    <a:pt x="101" y="255"/>
                    <a:pt x="115" y="255"/>
                  </a:cubicBezTo>
                  <a:cubicBezTo>
                    <a:pt x="117" y="255"/>
                    <a:pt x="118" y="255"/>
                    <a:pt x="119" y="254"/>
                  </a:cubicBezTo>
                  <a:cubicBezTo>
                    <a:pt x="119" y="254"/>
                    <a:pt x="119" y="254"/>
                    <a:pt x="120" y="254"/>
                  </a:cubicBezTo>
                  <a:cubicBezTo>
                    <a:pt x="121" y="254"/>
                    <a:pt x="122" y="254"/>
                    <a:pt x="123" y="253"/>
                  </a:cubicBezTo>
                  <a:cubicBezTo>
                    <a:pt x="123" y="253"/>
                    <a:pt x="123" y="253"/>
                    <a:pt x="124" y="253"/>
                  </a:cubicBezTo>
                  <a:cubicBezTo>
                    <a:pt x="126" y="252"/>
                    <a:pt x="128" y="251"/>
                    <a:pt x="131" y="249"/>
                  </a:cubicBezTo>
                  <a:cubicBezTo>
                    <a:pt x="131" y="249"/>
                    <a:pt x="131" y="249"/>
                    <a:pt x="131" y="249"/>
                  </a:cubicBezTo>
                  <a:cubicBezTo>
                    <a:pt x="132" y="248"/>
                    <a:pt x="133" y="247"/>
                    <a:pt x="134" y="246"/>
                  </a:cubicBezTo>
                  <a:cubicBezTo>
                    <a:pt x="134" y="246"/>
                    <a:pt x="135" y="246"/>
                    <a:pt x="135" y="246"/>
                  </a:cubicBezTo>
                  <a:cubicBezTo>
                    <a:pt x="137" y="243"/>
                    <a:pt x="139" y="241"/>
                    <a:pt x="141" y="238"/>
                  </a:cubicBezTo>
                  <a:cubicBezTo>
                    <a:pt x="141" y="237"/>
                    <a:pt x="142" y="237"/>
                    <a:pt x="142" y="237"/>
                  </a:cubicBezTo>
                  <a:cubicBezTo>
                    <a:pt x="143" y="236"/>
                    <a:pt x="144" y="234"/>
                    <a:pt x="145" y="232"/>
                  </a:cubicBezTo>
                  <a:cubicBezTo>
                    <a:pt x="145" y="232"/>
                    <a:pt x="145" y="232"/>
                    <a:pt x="145" y="232"/>
                  </a:cubicBezTo>
                  <a:cubicBezTo>
                    <a:pt x="147" y="228"/>
                    <a:pt x="149" y="224"/>
                    <a:pt x="151" y="220"/>
                  </a:cubicBezTo>
                  <a:cubicBezTo>
                    <a:pt x="151" y="220"/>
                    <a:pt x="151" y="220"/>
                    <a:pt x="151" y="219"/>
                  </a:cubicBezTo>
                  <a:cubicBezTo>
                    <a:pt x="152" y="217"/>
                    <a:pt x="153" y="215"/>
                    <a:pt x="154" y="212"/>
                  </a:cubicBezTo>
                  <a:cubicBezTo>
                    <a:pt x="154" y="212"/>
                    <a:pt x="154" y="212"/>
                    <a:pt x="154" y="212"/>
                  </a:cubicBezTo>
                  <a:cubicBezTo>
                    <a:pt x="155" y="210"/>
                    <a:pt x="156" y="207"/>
                    <a:pt x="156" y="204"/>
                  </a:cubicBezTo>
                  <a:cubicBezTo>
                    <a:pt x="170" y="209"/>
                    <a:pt x="182" y="211"/>
                    <a:pt x="192" y="211"/>
                  </a:cubicBezTo>
                  <a:cubicBezTo>
                    <a:pt x="209" y="211"/>
                    <a:pt x="217" y="204"/>
                    <a:pt x="221" y="199"/>
                  </a:cubicBezTo>
                  <a:cubicBezTo>
                    <a:pt x="227" y="190"/>
                    <a:pt x="229" y="174"/>
                    <a:pt x="208" y="145"/>
                  </a:cubicBezTo>
                  <a:cubicBezTo>
                    <a:pt x="198" y="131"/>
                    <a:pt x="182" y="116"/>
                    <a:pt x="165" y="101"/>
                  </a:cubicBezTo>
                  <a:close/>
                  <a:moveTo>
                    <a:pt x="146" y="87"/>
                  </a:moveTo>
                  <a:cubicBezTo>
                    <a:pt x="145" y="87"/>
                    <a:pt x="144" y="86"/>
                    <a:pt x="144" y="86"/>
                  </a:cubicBezTo>
                  <a:cubicBezTo>
                    <a:pt x="140" y="84"/>
                    <a:pt x="137" y="82"/>
                    <a:pt x="134" y="80"/>
                  </a:cubicBezTo>
                  <a:cubicBezTo>
                    <a:pt x="137" y="78"/>
                    <a:pt x="141" y="77"/>
                    <a:pt x="144" y="75"/>
                  </a:cubicBezTo>
                  <a:cubicBezTo>
                    <a:pt x="144" y="79"/>
                    <a:pt x="145" y="83"/>
                    <a:pt x="146" y="87"/>
                  </a:cubicBezTo>
                  <a:close/>
                  <a:moveTo>
                    <a:pt x="115" y="18"/>
                  </a:moveTo>
                  <a:cubicBezTo>
                    <a:pt x="116" y="18"/>
                    <a:pt x="116" y="18"/>
                    <a:pt x="117" y="18"/>
                  </a:cubicBezTo>
                  <a:cubicBezTo>
                    <a:pt x="117" y="18"/>
                    <a:pt x="117" y="18"/>
                    <a:pt x="117" y="18"/>
                  </a:cubicBezTo>
                  <a:cubicBezTo>
                    <a:pt x="117" y="18"/>
                    <a:pt x="118" y="18"/>
                    <a:pt x="118" y="18"/>
                  </a:cubicBezTo>
                  <a:cubicBezTo>
                    <a:pt x="118" y="18"/>
                    <a:pt x="118" y="18"/>
                    <a:pt x="118" y="18"/>
                  </a:cubicBezTo>
                  <a:cubicBezTo>
                    <a:pt x="119" y="18"/>
                    <a:pt x="119" y="19"/>
                    <a:pt x="119" y="19"/>
                  </a:cubicBezTo>
                  <a:cubicBezTo>
                    <a:pt x="120" y="19"/>
                    <a:pt x="120" y="19"/>
                    <a:pt x="120" y="19"/>
                  </a:cubicBezTo>
                  <a:cubicBezTo>
                    <a:pt x="120" y="19"/>
                    <a:pt x="120" y="19"/>
                    <a:pt x="121" y="20"/>
                  </a:cubicBezTo>
                  <a:cubicBezTo>
                    <a:pt x="121" y="20"/>
                    <a:pt x="121" y="20"/>
                    <a:pt x="121" y="20"/>
                  </a:cubicBezTo>
                  <a:cubicBezTo>
                    <a:pt x="122" y="20"/>
                    <a:pt x="122" y="20"/>
                    <a:pt x="122" y="21"/>
                  </a:cubicBezTo>
                  <a:cubicBezTo>
                    <a:pt x="122" y="21"/>
                    <a:pt x="122" y="21"/>
                    <a:pt x="123" y="21"/>
                  </a:cubicBezTo>
                  <a:cubicBezTo>
                    <a:pt x="123" y="21"/>
                    <a:pt x="123" y="22"/>
                    <a:pt x="124" y="22"/>
                  </a:cubicBezTo>
                  <a:cubicBezTo>
                    <a:pt x="124" y="22"/>
                    <a:pt x="124" y="22"/>
                    <a:pt x="124" y="23"/>
                  </a:cubicBezTo>
                  <a:cubicBezTo>
                    <a:pt x="124" y="23"/>
                    <a:pt x="125" y="23"/>
                    <a:pt x="125" y="24"/>
                  </a:cubicBezTo>
                  <a:cubicBezTo>
                    <a:pt x="125" y="24"/>
                    <a:pt x="125" y="24"/>
                    <a:pt x="125" y="24"/>
                  </a:cubicBezTo>
                  <a:cubicBezTo>
                    <a:pt x="126" y="25"/>
                    <a:pt x="126" y="25"/>
                    <a:pt x="126" y="26"/>
                  </a:cubicBezTo>
                  <a:cubicBezTo>
                    <a:pt x="127" y="26"/>
                    <a:pt x="127" y="26"/>
                    <a:pt x="127" y="26"/>
                  </a:cubicBezTo>
                  <a:cubicBezTo>
                    <a:pt x="127" y="27"/>
                    <a:pt x="128" y="27"/>
                    <a:pt x="128" y="28"/>
                  </a:cubicBezTo>
                  <a:cubicBezTo>
                    <a:pt x="128" y="28"/>
                    <a:pt x="128" y="28"/>
                    <a:pt x="128" y="28"/>
                  </a:cubicBezTo>
                  <a:cubicBezTo>
                    <a:pt x="129" y="29"/>
                    <a:pt x="129" y="30"/>
                    <a:pt x="129" y="30"/>
                  </a:cubicBezTo>
                  <a:cubicBezTo>
                    <a:pt x="129" y="30"/>
                    <a:pt x="129" y="31"/>
                    <a:pt x="130" y="31"/>
                  </a:cubicBezTo>
                  <a:cubicBezTo>
                    <a:pt x="130" y="31"/>
                    <a:pt x="130" y="32"/>
                    <a:pt x="131" y="33"/>
                  </a:cubicBezTo>
                  <a:cubicBezTo>
                    <a:pt x="131" y="33"/>
                    <a:pt x="131" y="33"/>
                    <a:pt x="131" y="33"/>
                  </a:cubicBezTo>
                  <a:cubicBezTo>
                    <a:pt x="131" y="34"/>
                    <a:pt x="132" y="35"/>
                    <a:pt x="132" y="36"/>
                  </a:cubicBezTo>
                  <a:cubicBezTo>
                    <a:pt x="132" y="36"/>
                    <a:pt x="132" y="36"/>
                    <a:pt x="132" y="36"/>
                  </a:cubicBezTo>
                  <a:cubicBezTo>
                    <a:pt x="133" y="37"/>
                    <a:pt x="133" y="38"/>
                    <a:pt x="134" y="39"/>
                  </a:cubicBezTo>
                  <a:cubicBezTo>
                    <a:pt x="134" y="39"/>
                    <a:pt x="134" y="39"/>
                    <a:pt x="134" y="39"/>
                  </a:cubicBezTo>
                  <a:cubicBezTo>
                    <a:pt x="134" y="40"/>
                    <a:pt x="134" y="41"/>
                    <a:pt x="135" y="42"/>
                  </a:cubicBezTo>
                  <a:cubicBezTo>
                    <a:pt x="135" y="42"/>
                    <a:pt x="135" y="42"/>
                    <a:pt x="135" y="42"/>
                  </a:cubicBezTo>
                  <a:cubicBezTo>
                    <a:pt x="135" y="43"/>
                    <a:pt x="136" y="45"/>
                    <a:pt x="136" y="46"/>
                  </a:cubicBezTo>
                  <a:cubicBezTo>
                    <a:pt x="136" y="46"/>
                    <a:pt x="136" y="46"/>
                    <a:pt x="136" y="46"/>
                  </a:cubicBezTo>
                  <a:cubicBezTo>
                    <a:pt x="137" y="47"/>
                    <a:pt x="137" y="48"/>
                    <a:pt x="137" y="50"/>
                  </a:cubicBezTo>
                  <a:cubicBezTo>
                    <a:pt x="138" y="52"/>
                    <a:pt x="139" y="55"/>
                    <a:pt x="140" y="58"/>
                  </a:cubicBezTo>
                  <a:cubicBezTo>
                    <a:pt x="132" y="61"/>
                    <a:pt x="124" y="65"/>
                    <a:pt x="116" y="69"/>
                  </a:cubicBezTo>
                  <a:cubicBezTo>
                    <a:pt x="108" y="64"/>
                    <a:pt x="99" y="60"/>
                    <a:pt x="91" y="57"/>
                  </a:cubicBezTo>
                  <a:cubicBezTo>
                    <a:pt x="98" y="32"/>
                    <a:pt x="108" y="18"/>
                    <a:pt x="115" y="18"/>
                  </a:cubicBezTo>
                  <a:close/>
                  <a:moveTo>
                    <a:pt x="25" y="66"/>
                  </a:moveTo>
                  <a:cubicBezTo>
                    <a:pt x="27" y="63"/>
                    <a:pt x="32" y="61"/>
                    <a:pt x="39" y="61"/>
                  </a:cubicBezTo>
                  <a:cubicBezTo>
                    <a:pt x="47" y="61"/>
                    <a:pt x="58" y="63"/>
                    <a:pt x="71" y="68"/>
                  </a:cubicBezTo>
                  <a:cubicBezTo>
                    <a:pt x="69" y="74"/>
                    <a:pt x="68" y="81"/>
                    <a:pt x="67" y="89"/>
                  </a:cubicBezTo>
                  <a:cubicBezTo>
                    <a:pt x="73" y="85"/>
                    <a:pt x="78" y="82"/>
                    <a:pt x="83" y="78"/>
                  </a:cubicBezTo>
                  <a:cubicBezTo>
                    <a:pt x="85" y="77"/>
                    <a:pt x="86" y="76"/>
                    <a:pt x="87" y="76"/>
                  </a:cubicBezTo>
                  <a:cubicBezTo>
                    <a:pt x="87" y="75"/>
                    <a:pt x="87" y="75"/>
                    <a:pt x="87" y="74"/>
                  </a:cubicBezTo>
                  <a:cubicBezTo>
                    <a:pt x="91" y="76"/>
                    <a:pt x="94" y="78"/>
                    <a:pt x="98" y="79"/>
                  </a:cubicBezTo>
                  <a:cubicBezTo>
                    <a:pt x="95" y="81"/>
                    <a:pt x="91" y="83"/>
                    <a:pt x="88" y="85"/>
                  </a:cubicBezTo>
                  <a:cubicBezTo>
                    <a:pt x="74" y="94"/>
                    <a:pt x="61" y="104"/>
                    <a:pt x="50" y="114"/>
                  </a:cubicBezTo>
                  <a:cubicBezTo>
                    <a:pt x="28" y="92"/>
                    <a:pt x="20" y="73"/>
                    <a:pt x="25" y="66"/>
                  </a:cubicBezTo>
                  <a:close/>
                  <a:moveTo>
                    <a:pt x="62" y="127"/>
                  </a:moveTo>
                  <a:cubicBezTo>
                    <a:pt x="73" y="118"/>
                    <a:pt x="85" y="108"/>
                    <a:pt x="98" y="100"/>
                  </a:cubicBezTo>
                  <a:cubicBezTo>
                    <a:pt x="104" y="96"/>
                    <a:pt x="110" y="92"/>
                    <a:pt x="116" y="89"/>
                  </a:cubicBezTo>
                  <a:cubicBezTo>
                    <a:pt x="122" y="93"/>
                    <a:pt x="128" y="96"/>
                    <a:pt x="134" y="100"/>
                  </a:cubicBezTo>
                  <a:cubicBezTo>
                    <a:pt x="139" y="104"/>
                    <a:pt x="143" y="107"/>
                    <a:pt x="148" y="110"/>
                  </a:cubicBezTo>
                  <a:cubicBezTo>
                    <a:pt x="148" y="116"/>
                    <a:pt x="148" y="121"/>
                    <a:pt x="148" y="127"/>
                  </a:cubicBezTo>
                  <a:cubicBezTo>
                    <a:pt x="148" y="147"/>
                    <a:pt x="146" y="164"/>
                    <a:pt x="144" y="179"/>
                  </a:cubicBezTo>
                  <a:cubicBezTo>
                    <a:pt x="144" y="180"/>
                    <a:pt x="144" y="180"/>
                    <a:pt x="144" y="180"/>
                  </a:cubicBezTo>
                  <a:cubicBezTo>
                    <a:pt x="129" y="174"/>
                    <a:pt x="113" y="165"/>
                    <a:pt x="97" y="154"/>
                  </a:cubicBezTo>
                  <a:cubicBezTo>
                    <a:pt x="84" y="145"/>
                    <a:pt x="72" y="136"/>
                    <a:pt x="62" y="127"/>
                  </a:cubicBezTo>
                  <a:close/>
                  <a:moveTo>
                    <a:pt x="206" y="189"/>
                  </a:moveTo>
                  <a:cubicBezTo>
                    <a:pt x="204" y="192"/>
                    <a:pt x="199" y="194"/>
                    <a:pt x="192" y="194"/>
                  </a:cubicBezTo>
                  <a:cubicBezTo>
                    <a:pt x="183" y="194"/>
                    <a:pt x="172" y="191"/>
                    <a:pt x="160" y="187"/>
                  </a:cubicBezTo>
                  <a:cubicBezTo>
                    <a:pt x="160" y="187"/>
                    <a:pt x="160" y="187"/>
                    <a:pt x="160" y="186"/>
                  </a:cubicBezTo>
                  <a:cubicBezTo>
                    <a:pt x="160" y="186"/>
                    <a:pt x="161" y="186"/>
                    <a:pt x="161" y="186"/>
                  </a:cubicBezTo>
                  <a:cubicBezTo>
                    <a:pt x="162" y="180"/>
                    <a:pt x="163" y="173"/>
                    <a:pt x="164" y="166"/>
                  </a:cubicBezTo>
                  <a:cubicBezTo>
                    <a:pt x="164" y="166"/>
                    <a:pt x="164" y="166"/>
                    <a:pt x="164" y="166"/>
                  </a:cubicBezTo>
                  <a:cubicBezTo>
                    <a:pt x="164" y="166"/>
                    <a:pt x="164" y="166"/>
                    <a:pt x="164" y="166"/>
                  </a:cubicBezTo>
                  <a:cubicBezTo>
                    <a:pt x="165" y="154"/>
                    <a:pt x="166" y="141"/>
                    <a:pt x="166" y="127"/>
                  </a:cubicBezTo>
                  <a:cubicBezTo>
                    <a:pt x="166" y="127"/>
                    <a:pt x="166" y="126"/>
                    <a:pt x="166" y="125"/>
                  </a:cubicBezTo>
                  <a:cubicBezTo>
                    <a:pt x="177" y="135"/>
                    <a:pt x="187" y="145"/>
                    <a:pt x="194" y="155"/>
                  </a:cubicBezTo>
                  <a:cubicBezTo>
                    <a:pt x="208" y="174"/>
                    <a:pt x="209" y="185"/>
                    <a:pt x="206" y="189"/>
                  </a:cubicBezTo>
                  <a:close/>
                  <a:moveTo>
                    <a:pt x="140" y="127"/>
                  </a:moveTo>
                  <a:cubicBezTo>
                    <a:pt x="140" y="141"/>
                    <a:pt x="129" y="152"/>
                    <a:pt x="115" y="152"/>
                  </a:cubicBezTo>
                  <a:cubicBezTo>
                    <a:pt x="102" y="152"/>
                    <a:pt x="91" y="141"/>
                    <a:pt x="91" y="127"/>
                  </a:cubicBezTo>
                  <a:cubicBezTo>
                    <a:pt x="91" y="114"/>
                    <a:pt x="102" y="102"/>
                    <a:pt x="115" y="102"/>
                  </a:cubicBezTo>
                  <a:cubicBezTo>
                    <a:pt x="129" y="102"/>
                    <a:pt x="140" y="114"/>
                    <a:pt x="140"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sp>
        <p:nvSpPr>
          <p:cNvPr id="158" name="TextBox 157"/>
          <p:cNvSpPr txBox="1"/>
          <p:nvPr/>
        </p:nvSpPr>
        <p:spPr>
          <a:xfrm>
            <a:off x="9677245" y="6803743"/>
            <a:ext cx="1372736" cy="310423"/>
          </a:xfrm>
          <a:prstGeom prst="rect">
            <a:avLst/>
          </a:prstGeom>
          <a:noFill/>
        </p:spPr>
        <p:txBody>
          <a:bodyPr wrap="square" lIns="91363" tIns="45681" rIns="91363" bIns="45681" rtlCol="0" anchor="b">
            <a:spAutoFit/>
          </a:bodyPr>
          <a:lstStyle/>
          <a:p>
            <a:r>
              <a:rPr lang="es-AR" sz="1400" b="1" dirty="0">
                <a:solidFill>
                  <a:srgbClr val="63666A"/>
                </a:solidFill>
                <a:latin typeface="Arial" panose="020B0604020202020204" pitchFamily="34" charset="0"/>
                <a:cs typeface="Arial" panose="020B0604020202020204" pitchFamily="34" charset="0"/>
              </a:rPr>
              <a:t>Servicios</a:t>
            </a:r>
          </a:p>
        </p:txBody>
      </p:sp>
      <p:sp>
        <p:nvSpPr>
          <p:cNvPr id="159" name="TextBox 158"/>
          <p:cNvSpPr txBox="1"/>
          <p:nvPr/>
        </p:nvSpPr>
        <p:spPr>
          <a:xfrm>
            <a:off x="9675429" y="7125777"/>
            <a:ext cx="1372736" cy="353173"/>
          </a:xfrm>
          <a:prstGeom prst="rect">
            <a:avLst/>
          </a:prstGeom>
          <a:noFill/>
        </p:spPr>
        <p:txBody>
          <a:bodyPr wrap="square" lIns="91363" tIns="45681" rIns="91363" bIns="45681" rtlCol="0">
            <a:spAutoFit/>
          </a:bodyPr>
          <a:lstStyle/>
          <a:p>
            <a:pPr marL="40892" indent="-40892">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5%</a:t>
            </a:r>
          </a:p>
          <a:p>
            <a:pPr marL="40892" indent="-40892">
              <a:buFont typeface="Arial" panose="020B0604020202020204" pitchFamily="34" charset="0"/>
              <a:buChar char="•"/>
            </a:pPr>
            <a:endParaRPr lang="es-AR" sz="300" dirty="0">
              <a:solidFill>
                <a:prstClr val="black"/>
              </a:solidFill>
            </a:endParaRPr>
          </a:p>
        </p:txBody>
      </p:sp>
      <p:grpSp>
        <p:nvGrpSpPr>
          <p:cNvPr id="160" name="Group 12"/>
          <p:cNvGrpSpPr>
            <a:grpSpLocks noChangeAspect="1"/>
          </p:cNvGrpSpPr>
          <p:nvPr/>
        </p:nvGrpSpPr>
        <p:grpSpPr bwMode="auto">
          <a:xfrm>
            <a:off x="10872325" y="7015050"/>
            <a:ext cx="342587" cy="252389"/>
            <a:chOff x="7764" y="3989"/>
            <a:chExt cx="452" cy="333"/>
          </a:xfrm>
        </p:grpSpPr>
        <p:sp>
          <p:nvSpPr>
            <p:cNvPr id="161" name="AutoShape 11"/>
            <p:cNvSpPr>
              <a:spLocks noChangeAspect="1" noChangeArrowheads="1" noTextEdit="1"/>
            </p:cNvSpPr>
            <p:nvPr/>
          </p:nvSpPr>
          <p:spPr bwMode="auto">
            <a:xfrm>
              <a:off x="7764" y="4003"/>
              <a:ext cx="439" cy="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62" name="Freeform 13"/>
            <p:cNvSpPr>
              <a:spLocks/>
            </p:cNvSpPr>
            <p:nvPr/>
          </p:nvSpPr>
          <p:spPr bwMode="auto">
            <a:xfrm>
              <a:off x="7776" y="3989"/>
              <a:ext cx="440" cy="321"/>
            </a:xfrm>
            <a:custGeom>
              <a:avLst/>
              <a:gdLst>
                <a:gd name="T0" fmla="*/ 771 w 782"/>
                <a:gd name="T1" fmla="*/ 14 h 347"/>
                <a:gd name="T2" fmla="*/ 726 w 782"/>
                <a:gd name="T3" fmla="*/ 12 h 347"/>
                <a:gd name="T4" fmla="*/ 570 w 782"/>
                <a:gd name="T5" fmla="*/ 152 h 347"/>
                <a:gd name="T6" fmla="*/ 351 w 782"/>
                <a:gd name="T7" fmla="*/ 152 h 347"/>
                <a:gd name="T8" fmla="*/ 345 w 782"/>
                <a:gd name="T9" fmla="*/ 110 h 347"/>
                <a:gd name="T10" fmla="*/ 530 w 782"/>
                <a:gd name="T11" fmla="*/ 110 h 347"/>
                <a:gd name="T12" fmla="*/ 570 w 782"/>
                <a:gd name="T13" fmla="*/ 70 h 347"/>
                <a:gd name="T14" fmla="*/ 530 w 782"/>
                <a:gd name="T15" fmla="*/ 30 h 347"/>
                <a:gd name="T16" fmla="*/ 209 w 782"/>
                <a:gd name="T17" fmla="*/ 30 h 347"/>
                <a:gd name="T18" fmla="*/ 179 w 782"/>
                <a:gd name="T19" fmla="*/ 44 h 347"/>
                <a:gd name="T20" fmla="*/ 0 w 782"/>
                <a:gd name="T21" fmla="*/ 208 h 347"/>
                <a:gd name="T22" fmla="*/ 138 w 782"/>
                <a:gd name="T23" fmla="*/ 347 h 347"/>
                <a:gd name="T24" fmla="*/ 265 w 782"/>
                <a:gd name="T25" fmla="*/ 255 h 347"/>
                <a:gd name="T26" fmla="*/ 541 w 782"/>
                <a:gd name="T27" fmla="*/ 255 h 347"/>
                <a:gd name="T28" fmla="*/ 542 w 782"/>
                <a:gd name="T29" fmla="*/ 253 h 347"/>
                <a:gd name="T30" fmla="*/ 561 w 782"/>
                <a:gd name="T31" fmla="*/ 246 h 347"/>
                <a:gd name="T32" fmla="*/ 768 w 782"/>
                <a:gd name="T33" fmla="*/ 59 h 347"/>
                <a:gd name="T34" fmla="*/ 771 w 782"/>
                <a:gd name="T35" fmla="*/ 1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2" h="347">
                  <a:moveTo>
                    <a:pt x="771" y="14"/>
                  </a:moveTo>
                  <a:cubicBezTo>
                    <a:pt x="759" y="1"/>
                    <a:pt x="739" y="0"/>
                    <a:pt x="726" y="12"/>
                  </a:cubicBezTo>
                  <a:cubicBezTo>
                    <a:pt x="570" y="152"/>
                    <a:pt x="570" y="152"/>
                    <a:pt x="570" y="152"/>
                  </a:cubicBezTo>
                  <a:cubicBezTo>
                    <a:pt x="351" y="152"/>
                    <a:pt x="351" y="152"/>
                    <a:pt x="351" y="152"/>
                  </a:cubicBezTo>
                  <a:cubicBezTo>
                    <a:pt x="340" y="148"/>
                    <a:pt x="342" y="127"/>
                    <a:pt x="345" y="110"/>
                  </a:cubicBezTo>
                  <a:cubicBezTo>
                    <a:pt x="530" y="110"/>
                    <a:pt x="530" y="110"/>
                    <a:pt x="530" y="110"/>
                  </a:cubicBezTo>
                  <a:cubicBezTo>
                    <a:pt x="552" y="110"/>
                    <a:pt x="570" y="92"/>
                    <a:pt x="570" y="70"/>
                  </a:cubicBezTo>
                  <a:cubicBezTo>
                    <a:pt x="570" y="48"/>
                    <a:pt x="552" y="30"/>
                    <a:pt x="530" y="30"/>
                  </a:cubicBezTo>
                  <a:cubicBezTo>
                    <a:pt x="209" y="30"/>
                    <a:pt x="209" y="30"/>
                    <a:pt x="209" y="30"/>
                  </a:cubicBezTo>
                  <a:cubicBezTo>
                    <a:pt x="197" y="30"/>
                    <a:pt x="186" y="36"/>
                    <a:pt x="179" y="44"/>
                  </a:cubicBezTo>
                  <a:cubicBezTo>
                    <a:pt x="0" y="208"/>
                    <a:pt x="0" y="208"/>
                    <a:pt x="0" y="208"/>
                  </a:cubicBezTo>
                  <a:cubicBezTo>
                    <a:pt x="138" y="347"/>
                    <a:pt x="138" y="347"/>
                    <a:pt x="138" y="347"/>
                  </a:cubicBezTo>
                  <a:cubicBezTo>
                    <a:pt x="265" y="255"/>
                    <a:pt x="265" y="255"/>
                    <a:pt x="265" y="255"/>
                  </a:cubicBezTo>
                  <a:cubicBezTo>
                    <a:pt x="541" y="255"/>
                    <a:pt x="541" y="255"/>
                    <a:pt x="541" y="255"/>
                  </a:cubicBezTo>
                  <a:cubicBezTo>
                    <a:pt x="542" y="253"/>
                    <a:pt x="542" y="253"/>
                    <a:pt x="542" y="253"/>
                  </a:cubicBezTo>
                  <a:cubicBezTo>
                    <a:pt x="549" y="253"/>
                    <a:pt x="555" y="250"/>
                    <a:pt x="561" y="246"/>
                  </a:cubicBezTo>
                  <a:cubicBezTo>
                    <a:pt x="768" y="59"/>
                    <a:pt x="768" y="59"/>
                    <a:pt x="768" y="59"/>
                  </a:cubicBezTo>
                  <a:cubicBezTo>
                    <a:pt x="781" y="47"/>
                    <a:pt x="782" y="27"/>
                    <a:pt x="771" y="14"/>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cxnSp>
        <p:nvCxnSpPr>
          <p:cNvPr id="163" name="Straight Connector 162"/>
          <p:cNvCxnSpPr/>
          <p:nvPr/>
        </p:nvCxnSpPr>
        <p:spPr>
          <a:xfrm flipH="1">
            <a:off x="11595147" y="5266447"/>
            <a:ext cx="1246865" cy="0"/>
          </a:xfrm>
          <a:prstGeom prst="line">
            <a:avLst/>
          </a:prstGeom>
          <a:solidFill>
            <a:schemeClr val="accent1"/>
          </a:solidFill>
          <a:ln w="44450" cap="rnd">
            <a:solidFill>
              <a:srgbClr val="D8D7DF"/>
            </a:solidFill>
          </a:ln>
        </p:spPr>
        <p:style>
          <a:lnRef idx="2">
            <a:schemeClr val="accent1">
              <a:shade val="50000"/>
            </a:schemeClr>
          </a:lnRef>
          <a:fillRef idx="1">
            <a:schemeClr val="accent1"/>
          </a:fillRef>
          <a:effectRef idx="0">
            <a:schemeClr val="accent1"/>
          </a:effectRef>
          <a:fontRef idx="minor">
            <a:schemeClr val="lt1"/>
          </a:fontRef>
        </p:style>
      </p:cxnSp>
      <p:sp>
        <p:nvSpPr>
          <p:cNvPr id="164" name="Oval 163"/>
          <p:cNvSpPr/>
          <p:nvPr/>
        </p:nvSpPr>
        <p:spPr>
          <a:xfrm>
            <a:off x="12759146" y="5063150"/>
            <a:ext cx="417468" cy="406598"/>
          </a:xfrm>
          <a:prstGeom prst="ellipse">
            <a:avLst/>
          </a:prstGeom>
          <a:solidFill>
            <a:schemeClr val="accent1"/>
          </a:solidFill>
          <a:ln w="44450">
            <a:solidFill>
              <a:srgbClr val="D8D7DF"/>
            </a:solid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s-AR" sz="500" dirty="0">
              <a:solidFill>
                <a:prstClr val="white"/>
              </a:solidFill>
            </a:endParaRPr>
          </a:p>
        </p:txBody>
      </p:sp>
      <p:cxnSp>
        <p:nvCxnSpPr>
          <p:cNvPr id="165" name="Straight Connector 164"/>
          <p:cNvCxnSpPr/>
          <p:nvPr/>
        </p:nvCxnSpPr>
        <p:spPr>
          <a:xfrm flipH="1">
            <a:off x="11571650" y="4698327"/>
            <a:ext cx="1246865" cy="0"/>
          </a:xfrm>
          <a:prstGeom prst="line">
            <a:avLst/>
          </a:prstGeom>
          <a:solidFill>
            <a:schemeClr val="accent1"/>
          </a:solidFill>
          <a:ln w="44450" cap="rnd">
            <a:solidFill>
              <a:srgbClr val="D8D7DF"/>
            </a:solidFill>
          </a:ln>
        </p:spPr>
        <p:style>
          <a:lnRef idx="2">
            <a:schemeClr val="accent1">
              <a:shade val="50000"/>
            </a:schemeClr>
          </a:lnRef>
          <a:fillRef idx="1">
            <a:schemeClr val="accent1"/>
          </a:fillRef>
          <a:effectRef idx="0">
            <a:schemeClr val="accent1"/>
          </a:effectRef>
          <a:fontRef idx="minor">
            <a:schemeClr val="lt1"/>
          </a:fontRef>
        </p:style>
      </p:cxnSp>
      <p:sp>
        <p:nvSpPr>
          <p:cNvPr id="166" name="TextBox 165"/>
          <p:cNvSpPr txBox="1"/>
          <p:nvPr/>
        </p:nvSpPr>
        <p:spPr>
          <a:xfrm>
            <a:off x="11571646" y="4384605"/>
            <a:ext cx="1372736" cy="310423"/>
          </a:xfrm>
          <a:prstGeom prst="rect">
            <a:avLst/>
          </a:prstGeom>
          <a:noFill/>
        </p:spPr>
        <p:txBody>
          <a:bodyPr wrap="square" lIns="91363" tIns="45681" rIns="91363" bIns="45681" rtlCol="0" anchor="b">
            <a:spAutoFit/>
          </a:bodyPr>
          <a:lstStyle/>
          <a:p>
            <a:r>
              <a:rPr lang="es-AR" sz="1400" b="1" dirty="0">
                <a:solidFill>
                  <a:srgbClr val="63666A"/>
                </a:solidFill>
                <a:latin typeface="Arial" panose="020B0604020202020204" pitchFamily="34" charset="0"/>
                <a:cs typeface="Arial" panose="020B0604020202020204" pitchFamily="34" charset="0"/>
              </a:rPr>
              <a:t>Automotriz</a:t>
            </a:r>
          </a:p>
        </p:txBody>
      </p:sp>
      <p:sp>
        <p:nvSpPr>
          <p:cNvPr id="167" name="TextBox 166"/>
          <p:cNvSpPr txBox="1"/>
          <p:nvPr/>
        </p:nvSpPr>
        <p:spPr>
          <a:xfrm>
            <a:off x="11571646" y="4698188"/>
            <a:ext cx="1372736" cy="310423"/>
          </a:xfrm>
          <a:prstGeom prst="rect">
            <a:avLst/>
          </a:prstGeom>
          <a:noFill/>
        </p:spPr>
        <p:txBody>
          <a:bodyPr wrap="square" lIns="91363" tIns="45681" rIns="91363" bIns="45681" rtlCol="0">
            <a:spAutoFit/>
          </a:bodyPr>
          <a:lstStyle/>
          <a:p>
            <a:pPr marL="40892" indent="-40892">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3%</a:t>
            </a:r>
          </a:p>
        </p:txBody>
      </p:sp>
      <p:sp>
        <p:nvSpPr>
          <p:cNvPr id="168" name="Freeform 3220"/>
          <p:cNvSpPr>
            <a:spLocks noChangeAspect="1" noEditPoints="1"/>
          </p:cNvSpPr>
          <p:nvPr/>
        </p:nvSpPr>
        <p:spPr bwMode="gray">
          <a:xfrm>
            <a:off x="12829596" y="5149332"/>
            <a:ext cx="240924" cy="234648"/>
          </a:xfrm>
          <a:custGeom>
            <a:avLst/>
            <a:gdLst>
              <a:gd name="T0" fmla="*/ 102 w 196"/>
              <a:gd name="T1" fmla="*/ 0 h 196"/>
              <a:gd name="T2" fmla="*/ 88 w 196"/>
              <a:gd name="T3" fmla="*/ 6 h 196"/>
              <a:gd name="T4" fmla="*/ 12 w 196"/>
              <a:gd name="T5" fmla="*/ 124 h 196"/>
              <a:gd name="T6" fmla="*/ 114 w 196"/>
              <a:gd name="T7" fmla="*/ 184 h 196"/>
              <a:gd name="T8" fmla="*/ 195 w 196"/>
              <a:gd name="T9" fmla="*/ 102 h 196"/>
              <a:gd name="T10" fmla="*/ 195 w 196"/>
              <a:gd name="T11" fmla="*/ 101 h 196"/>
              <a:gd name="T12" fmla="*/ 196 w 196"/>
              <a:gd name="T13" fmla="*/ 36 h 196"/>
              <a:gd name="T14" fmla="*/ 81 w 196"/>
              <a:gd name="T15" fmla="*/ 134 h 196"/>
              <a:gd name="T16" fmla="*/ 70 w 196"/>
              <a:gd name="T17" fmla="*/ 148 h 196"/>
              <a:gd name="T18" fmla="*/ 60 w 196"/>
              <a:gd name="T19" fmla="*/ 145 h 196"/>
              <a:gd name="T20" fmla="*/ 67 w 196"/>
              <a:gd name="T21" fmla="*/ 143 h 196"/>
              <a:gd name="T22" fmla="*/ 73 w 196"/>
              <a:gd name="T23" fmla="*/ 138 h 196"/>
              <a:gd name="T24" fmla="*/ 74 w 196"/>
              <a:gd name="T25" fmla="*/ 135 h 196"/>
              <a:gd name="T26" fmla="*/ 72 w 196"/>
              <a:gd name="T27" fmla="*/ 132 h 196"/>
              <a:gd name="T28" fmla="*/ 66 w 196"/>
              <a:gd name="T29" fmla="*/ 135 h 196"/>
              <a:gd name="T30" fmla="*/ 56 w 196"/>
              <a:gd name="T31" fmla="*/ 139 h 196"/>
              <a:gd name="T32" fmla="*/ 49 w 196"/>
              <a:gd name="T33" fmla="*/ 128 h 196"/>
              <a:gd name="T34" fmla="*/ 59 w 196"/>
              <a:gd name="T35" fmla="*/ 116 h 196"/>
              <a:gd name="T36" fmla="*/ 69 w 196"/>
              <a:gd name="T37" fmla="*/ 118 h 196"/>
              <a:gd name="T38" fmla="*/ 63 w 196"/>
              <a:gd name="T39" fmla="*/ 120 h 196"/>
              <a:gd name="T40" fmla="*/ 57 w 196"/>
              <a:gd name="T41" fmla="*/ 125 h 196"/>
              <a:gd name="T42" fmla="*/ 56 w 196"/>
              <a:gd name="T43" fmla="*/ 128 h 196"/>
              <a:gd name="T44" fmla="*/ 58 w 196"/>
              <a:gd name="T45" fmla="*/ 130 h 196"/>
              <a:gd name="T46" fmla="*/ 65 w 196"/>
              <a:gd name="T47" fmla="*/ 127 h 196"/>
              <a:gd name="T48" fmla="*/ 74 w 196"/>
              <a:gd name="T49" fmla="*/ 124 h 196"/>
              <a:gd name="T50" fmla="*/ 81 w 196"/>
              <a:gd name="T51" fmla="*/ 134 h 196"/>
              <a:gd name="T52" fmla="*/ 98 w 196"/>
              <a:gd name="T53" fmla="*/ 112 h 196"/>
              <a:gd name="T54" fmla="*/ 93 w 196"/>
              <a:gd name="T55" fmla="*/ 126 h 196"/>
              <a:gd name="T56" fmla="*/ 73 w 196"/>
              <a:gd name="T57" fmla="*/ 101 h 196"/>
              <a:gd name="T58" fmla="*/ 110 w 196"/>
              <a:gd name="T59" fmla="*/ 109 h 196"/>
              <a:gd name="T60" fmla="*/ 113 w 196"/>
              <a:gd name="T61" fmla="*/ 106 h 196"/>
              <a:gd name="T62" fmla="*/ 97 w 196"/>
              <a:gd name="T63" fmla="*/ 78 h 196"/>
              <a:gd name="T64" fmla="*/ 125 w 196"/>
              <a:gd name="T65" fmla="*/ 86 h 196"/>
              <a:gd name="T66" fmla="*/ 113 w 196"/>
              <a:gd name="T67" fmla="*/ 106 h 196"/>
              <a:gd name="T68" fmla="*/ 120 w 196"/>
              <a:gd name="T69" fmla="*/ 63 h 196"/>
              <a:gd name="T70" fmla="*/ 134 w 196"/>
              <a:gd name="T71" fmla="*/ 57 h 196"/>
              <a:gd name="T72" fmla="*/ 128 w 196"/>
              <a:gd name="T73" fmla="*/ 71 h 196"/>
              <a:gd name="T74" fmla="*/ 144 w 196"/>
              <a:gd name="T75" fmla="*/ 66 h 196"/>
              <a:gd name="T76" fmla="*/ 132 w 196"/>
              <a:gd name="T77" fmla="*/ 86 h 196"/>
              <a:gd name="T78" fmla="*/ 126 w 196"/>
              <a:gd name="T79" fmla="*/ 48 h 196"/>
              <a:gd name="T80" fmla="*/ 173 w 196"/>
              <a:gd name="T81" fmla="*/ 45 h 196"/>
              <a:gd name="T82" fmla="*/ 152 w 196"/>
              <a:gd name="T83" fmla="*/ 44 h 196"/>
              <a:gd name="T84" fmla="*/ 152 w 196"/>
              <a:gd name="T85" fmla="*/ 23 h 196"/>
              <a:gd name="T86" fmla="*/ 173 w 196"/>
              <a:gd name="T87" fmla="*/ 4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196">
                <a:moveTo>
                  <a:pt x="160" y="0"/>
                </a:moveTo>
                <a:cubicBezTo>
                  <a:pt x="102" y="0"/>
                  <a:pt x="102" y="0"/>
                  <a:pt x="102" y="0"/>
                </a:cubicBezTo>
                <a:cubicBezTo>
                  <a:pt x="99" y="0"/>
                  <a:pt x="97" y="0"/>
                  <a:pt x="95" y="1"/>
                </a:cubicBezTo>
                <a:cubicBezTo>
                  <a:pt x="92" y="2"/>
                  <a:pt x="90" y="4"/>
                  <a:pt x="88" y="6"/>
                </a:cubicBezTo>
                <a:cubicBezTo>
                  <a:pt x="12" y="82"/>
                  <a:pt x="12" y="82"/>
                  <a:pt x="12" y="82"/>
                </a:cubicBezTo>
                <a:cubicBezTo>
                  <a:pt x="0" y="94"/>
                  <a:pt x="1" y="113"/>
                  <a:pt x="12" y="124"/>
                </a:cubicBezTo>
                <a:cubicBezTo>
                  <a:pt x="72" y="184"/>
                  <a:pt x="72" y="184"/>
                  <a:pt x="72" y="184"/>
                </a:cubicBezTo>
                <a:cubicBezTo>
                  <a:pt x="84" y="196"/>
                  <a:pt x="103" y="196"/>
                  <a:pt x="114" y="184"/>
                </a:cubicBezTo>
                <a:cubicBezTo>
                  <a:pt x="190" y="108"/>
                  <a:pt x="190" y="108"/>
                  <a:pt x="190" y="108"/>
                </a:cubicBezTo>
                <a:cubicBezTo>
                  <a:pt x="192" y="106"/>
                  <a:pt x="194" y="104"/>
                  <a:pt x="195" y="102"/>
                </a:cubicBezTo>
                <a:cubicBezTo>
                  <a:pt x="195" y="102"/>
                  <a:pt x="195" y="102"/>
                  <a:pt x="195" y="102"/>
                </a:cubicBezTo>
                <a:cubicBezTo>
                  <a:pt x="195" y="101"/>
                  <a:pt x="195" y="101"/>
                  <a:pt x="195" y="101"/>
                </a:cubicBezTo>
                <a:cubicBezTo>
                  <a:pt x="196" y="99"/>
                  <a:pt x="196" y="97"/>
                  <a:pt x="196" y="94"/>
                </a:cubicBezTo>
                <a:cubicBezTo>
                  <a:pt x="196" y="36"/>
                  <a:pt x="196" y="36"/>
                  <a:pt x="196" y="36"/>
                </a:cubicBezTo>
                <a:cubicBezTo>
                  <a:pt x="196" y="12"/>
                  <a:pt x="184" y="0"/>
                  <a:pt x="160" y="0"/>
                </a:cubicBezTo>
                <a:close/>
                <a:moveTo>
                  <a:pt x="81" y="134"/>
                </a:moveTo>
                <a:cubicBezTo>
                  <a:pt x="80" y="137"/>
                  <a:pt x="79" y="141"/>
                  <a:pt x="75" y="144"/>
                </a:cubicBezTo>
                <a:cubicBezTo>
                  <a:pt x="74" y="146"/>
                  <a:pt x="72" y="147"/>
                  <a:pt x="70" y="148"/>
                </a:cubicBezTo>
                <a:cubicBezTo>
                  <a:pt x="69" y="149"/>
                  <a:pt x="67" y="150"/>
                  <a:pt x="65" y="151"/>
                </a:cubicBezTo>
                <a:cubicBezTo>
                  <a:pt x="60" y="145"/>
                  <a:pt x="60" y="145"/>
                  <a:pt x="60" y="145"/>
                </a:cubicBezTo>
                <a:cubicBezTo>
                  <a:pt x="61" y="145"/>
                  <a:pt x="61" y="145"/>
                  <a:pt x="61" y="145"/>
                </a:cubicBezTo>
                <a:cubicBezTo>
                  <a:pt x="63" y="144"/>
                  <a:pt x="65" y="144"/>
                  <a:pt x="67" y="143"/>
                </a:cubicBezTo>
                <a:cubicBezTo>
                  <a:pt x="69" y="142"/>
                  <a:pt x="70" y="141"/>
                  <a:pt x="72" y="139"/>
                </a:cubicBezTo>
                <a:cubicBezTo>
                  <a:pt x="72" y="139"/>
                  <a:pt x="72" y="139"/>
                  <a:pt x="73" y="138"/>
                </a:cubicBezTo>
                <a:cubicBezTo>
                  <a:pt x="73" y="137"/>
                  <a:pt x="74" y="137"/>
                  <a:pt x="74" y="136"/>
                </a:cubicBezTo>
                <a:cubicBezTo>
                  <a:pt x="74" y="136"/>
                  <a:pt x="74" y="135"/>
                  <a:pt x="74" y="135"/>
                </a:cubicBezTo>
                <a:cubicBezTo>
                  <a:pt x="74" y="134"/>
                  <a:pt x="74" y="134"/>
                  <a:pt x="74" y="133"/>
                </a:cubicBezTo>
                <a:cubicBezTo>
                  <a:pt x="73" y="132"/>
                  <a:pt x="73" y="132"/>
                  <a:pt x="72" y="132"/>
                </a:cubicBezTo>
                <a:cubicBezTo>
                  <a:pt x="71" y="132"/>
                  <a:pt x="70" y="133"/>
                  <a:pt x="69" y="133"/>
                </a:cubicBezTo>
                <a:cubicBezTo>
                  <a:pt x="68" y="134"/>
                  <a:pt x="67" y="135"/>
                  <a:pt x="66" y="135"/>
                </a:cubicBezTo>
                <a:cubicBezTo>
                  <a:pt x="65" y="136"/>
                  <a:pt x="64" y="137"/>
                  <a:pt x="63" y="137"/>
                </a:cubicBezTo>
                <a:cubicBezTo>
                  <a:pt x="60" y="139"/>
                  <a:pt x="58" y="139"/>
                  <a:pt x="56" y="139"/>
                </a:cubicBezTo>
                <a:cubicBezTo>
                  <a:pt x="54" y="139"/>
                  <a:pt x="53" y="138"/>
                  <a:pt x="51" y="136"/>
                </a:cubicBezTo>
                <a:cubicBezTo>
                  <a:pt x="49" y="134"/>
                  <a:pt x="48" y="132"/>
                  <a:pt x="49" y="128"/>
                </a:cubicBezTo>
                <a:cubicBezTo>
                  <a:pt x="50" y="125"/>
                  <a:pt x="51" y="122"/>
                  <a:pt x="54" y="119"/>
                </a:cubicBezTo>
                <a:cubicBezTo>
                  <a:pt x="56" y="118"/>
                  <a:pt x="57" y="117"/>
                  <a:pt x="59" y="116"/>
                </a:cubicBezTo>
                <a:cubicBezTo>
                  <a:pt x="61" y="114"/>
                  <a:pt x="62" y="114"/>
                  <a:pt x="64" y="113"/>
                </a:cubicBezTo>
                <a:cubicBezTo>
                  <a:pt x="69" y="118"/>
                  <a:pt x="69" y="118"/>
                  <a:pt x="69" y="118"/>
                </a:cubicBezTo>
                <a:cubicBezTo>
                  <a:pt x="68" y="119"/>
                  <a:pt x="68" y="119"/>
                  <a:pt x="68" y="119"/>
                </a:cubicBezTo>
                <a:cubicBezTo>
                  <a:pt x="66" y="119"/>
                  <a:pt x="65" y="119"/>
                  <a:pt x="63" y="120"/>
                </a:cubicBezTo>
                <a:cubicBezTo>
                  <a:pt x="61" y="121"/>
                  <a:pt x="60" y="122"/>
                  <a:pt x="58" y="123"/>
                </a:cubicBezTo>
                <a:cubicBezTo>
                  <a:pt x="58" y="124"/>
                  <a:pt x="57" y="124"/>
                  <a:pt x="57" y="125"/>
                </a:cubicBezTo>
                <a:cubicBezTo>
                  <a:pt x="57" y="125"/>
                  <a:pt x="56" y="126"/>
                  <a:pt x="56" y="126"/>
                </a:cubicBezTo>
                <a:cubicBezTo>
                  <a:pt x="56" y="127"/>
                  <a:pt x="56" y="128"/>
                  <a:pt x="56" y="128"/>
                </a:cubicBezTo>
                <a:cubicBezTo>
                  <a:pt x="56" y="129"/>
                  <a:pt x="56" y="129"/>
                  <a:pt x="56" y="130"/>
                </a:cubicBezTo>
                <a:cubicBezTo>
                  <a:pt x="57" y="130"/>
                  <a:pt x="58" y="130"/>
                  <a:pt x="58" y="130"/>
                </a:cubicBezTo>
                <a:cubicBezTo>
                  <a:pt x="59" y="130"/>
                  <a:pt x="60" y="130"/>
                  <a:pt x="62" y="129"/>
                </a:cubicBezTo>
                <a:cubicBezTo>
                  <a:pt x="63" y="128"/>
                  <a:pt x="64" y="127"/>
                  <a:pt x="65" y="127"/>
                </a:cubicBezTo>
                <a:cubicBezTo>
                  <a:pt x="65" y="126"/>
                  <a:pt x="66" y="126"/>
                  <a:pt x="68" y="125"/>
                </a:cubicBezTo>
                <a:cubicBezTo>
                  <a:pt x="70" y="124"/>
                  <a:pt x="72" y="123"/>
                  <a:pt x="74" y="124"/>
                </a:cubicBezTo>
                <a:cubicBezTo>
                  <a:pt x="75" y="124"/>
                  <a:pt x="77" y="125"/>
                  <a:pt x="78" y="126"/>
                </a:cubicBezTo>
                <a:cubicBezTo>
                  <a:pt x="81" y="128"/>
                  <a:pt x="81" y="131"/>
                  <a:pt x="81" y="134"/>
                </a:cubicBezTo>
                <a:close/>
                <a:moveTo>
                  <a:pt x="104" y="115"/>
                </a:moveTo>
                <a:cubicBezTo>
                  <a:pt x="98" y="112"/>
                  <a:pt x="98" y="112"/>
                  <a:pt x="98" y="112"/>
                </a:cubicBezTo>
                <a:cubicBezTo>
                  <a:pt x="90" y="120"/>
                  <a:pt x="90" y="120"/>
                  <a:pt x="90" y="120"/>
                </a:cubicBezTo>
                <a:cubicBezTo>
                  <a:pt x="93" y="126"/>
                  <a:pt x="93" y="126"/>
                  <a:pt x="93" y="126"/>
                </a:cubicBezTo>
                <a:cubicBezTo>
                  <a:pt x="87" y="132"/>
                  <a:pt x="87" y="132"/>
                  <a:pt x="87" y="132"/>
                </a:cubicBezTo>
                <a:cubicBezTo>
                  <a:pt x="73" y="101"/>
                  <a:pt x="73" y="101"/>
                  <a:pt x="73" y="101"/>
                </a:cubicBezTo>
                <a:cubicBezTo>
                  <a:pt x="80" y="95"/>
                  <a:pt x="80" y="95"/>
                  <a:pt x="80" y="95"/>
                </a:cubicBezTo>
                <a:cubicBezTo>
                  <a:pt x="110" y="109"/>
                  <a:pt x="110" y="109"/>
                  <a:pt x="110" y="109"/>
                </a:cubicBezTo>
                <a:lnTo>
                  <a:pt x="104" y="115"/>
                </a:lnTo>
                <a:close/>
                <a:moveTo>
                  <a:pt x="113" y="106"/>
                </a:moveTo>
                <a:cubicBezTo>
                  <a:pt x="91" y="84"/>
                  <a:pt x="91" y="84"/>
                  <a:pt x="91" y="84"/>
                </a:cubicBezTo>
                <a:cubicBezTo>
                  <a:pt x="97" y="78"/>
                  <a:pt x="97" y="78"/>
                  <a:pt x="97" y="78"/>
                </a:cubicBezTo>
                <a:cubicBezTo>
                  <a:pt x="114" y="96"/>
                  <a:pt x="114" y="96"/>
                  <a:pt x="114" y="96"/>
                </a:cubicBezTo>
                <a:cubicBezTo>
                  <a:pt x="125" y="86"/>
                  <a:pt x="125" y="86"/>
                  <a:pt x="125" y="86"/>
                </a:cubicBezTo>
                <a:cubicBezTo>
                  <a:pt x="129" y="90"/>
                  <a:pt x="129" y="90"/>
                  <a:pt x="129" y="90"/>
                </a:cubicBezTo>
                <a:lnTo>
                  <a:pt x="113" y="106"/>
                </a:lnTo>
                <a:close/>
                <a:moveTo>
                  <a:pt x="131" y="53"/>
                </a:moveTo>
                <a:cubicBezTo>
                  <a:pt x="120" y="63"/>
                  <a:pt x="120" y="63"/>
                  <a:pt x="120" y="63"/>
                </a:cubicBezTo>
                <a:cubicBezTo>
                  <a:pt x="124" y="67"/>
                  <a:pt x="124" y="67"/>
                  <a:pt x="124" y="67"/>
                </a:cubicBezTo>
                <a:cubicBezTo>
                  <a:pt x="134" y="57"/>
                  <a:pt x="134" y="57"/>
                  <a:pt x="134" y="57"/>
                </a:cubicBezTo>
                <a:cubicBezTo>
                  <a:pt x="138" y="62"/>
                  <a:pt x="138" y="62"/>
                  <a:pt x="138" y="62"/>
                </a:cubicBezTo>
                <a:cubicBezTo>
                  <a:pt x="128" y="71"/>
                  <a:pt x="128" y="71"/>
                  <a:pt x="128" y="71"/>
                </a:cubicBezTo>
                <a:cubicBezTo>
                  <a:pt x="134" y="77"/>
                  <a:pt x="134" y="77"/>
                  <a:pt x="134" y="77"/>
                </a:cubicBezTo>
                <a:cubicBezTo>
                  <a:pt x="144" y="66"/>
                  <a:pt x="144" y="66"/>
                  <a:pt x="144" y="66"/>
                </a:cubicBezTo>
                <a:cubicBezTo>
                  <a:pt x="148" y="71"/>
                  <a:pt x="148" y="71"/>
                  <a:pt x="148" y="71"/>
                </a:cubicBezTo>
                <a:cubicBezTo>
                  <a:pt x="132" y="86"/>
                  <a:pt x="132" y="86"/>
                  <a:pt x="132" y="86"/>
                </a:cubicBezTo>
                <a:cubicBezTo>
                  <a:pt x="110" y="64"/>
                  <a:pt x="110" y="64"/>
                  <a:pt x="110" y="64"/>
                </a:cubicBezTo>
                <a:cubicBezTo>
                  <a:pt x="126" y="48"/>
                  <a:pt x="126" y="48"/>
                  <a:pt x="126" y="48"/>
                </a:cubicBezTo>
                <a:lnTo>
                  <a:pt x="131" y="53"/>
                </a:lnTo>
                <a:close/>
                <a:moveTo>
                  <a:pt x="173" y="45"/>
                </a:moveTo>
                <a:cubicBezTo>
                  <a:pt x="167" y="50"/>
                  <a:pt x="158" y="50"/>
                  <a:pt x="152" y="44"/>
                </a:cubicBezTo>
                <a:cubicBezTo>
                  <a:pt x="154" y="46"/>
                  <a:pt x="155" y="47"/>
                  <a:pt x="152" y="44"/>
                </a:cubicBezTo>
                <a:cubicBezTo>
                  <a:pt x="149" y="41"/>
                  <a:pt x="151" y="43"/>
                  <a:pt x="152" y="44"/>
                </a:cubicBezTo>
                <a:cubicBezTo>
                  <a:pt x="147" y="38"/>
                  <a:pt x="146" y="29"/>
                  <a:pt x="152" y="23"/>
                </a:cubicBezTo>
                <a:cubicBezTo>
                  <a:pt x="158" y="17"/>
                  <a:pt x="168" y="17"/>
                  <a:pt x="174" y="23"/>
                </a:cubicBezTo>
                <a:cubicBezTo>
                  <a:pt x="180" y="29"/>
                  <a:pt x="179" y="39"/>
                  <a:pt x="173" y="45"/>
                </a:cubicBezTo>
                <a:close/>
              </a:path>
            </a:pathLst>
          </a:custGeom>
          <a:solidFill>
            <a:schemeClr val="bg1"/>
          </a:solidFill>
          <a:ln>
            <a:noFill/>
          </a:ln>
          <a:extLst/>
        </p:spPr>
        <p:txBody>
          <a:bodyPr vert="horz" wrap="square" lIns="32712" tIns="16357" rIns="32712" bIns="16357" numCol="1" anchor="t" anchorCtr="0" compatLnSpc="1">
            <a:prstTxWarp prst="textNoShape">
              <a:avLst/>
            </a:prstTxWarp>
          </a:bodyPr>
          <a:lstStyle/>
          <a:p>
            <a:endParaRPr lang="es-AR" sz="500" dirty="0">
              <a:solidFill>
                <a:prstClr val="black"/>
              </a:solidFill>
            </a:endParaRPr>
          </a:p>
        </p:txBody>
      </p:sp>
      <p:grpSp>
        <p:nvGrpSpPr>
          <p:cNvPr id="169" name="Group 168"/>
          <p:cNvGrpSpPr/>
          <p:nvPr/>
        </p:nvGrpSpPr>
        <p:grpSpPr>
          <a:xfrm>
            <a:off x="12735654" y="4495033"/>
            <a:ext cx="417468" cy="406598"/>
            <a:chOff x="7862417" y="3717343"/>
            <a:chExt cx="654092" cy="654092"/>
          </a:xfrm>
        </p:grpSpPr>
        <p:sp>
          <p:nvSpPr>
            <p:cNvPr id="170" name="Oval 169"/>
            <p:cNvSpPr/>
            <p:nvPr/>
          </p:nvSpPr>
          <p:spPr>
            <a:xfrm>
              <a:off x="7862417" y="3717343"/>
              <a:ext cx="654092" cy="654092"/>
            </a:xfrm>
            <a:prstGeom prst="ellipse">
              <a:avLst/>
            </a:prstGeom>
            <a:solidFill>
              <a:schemeClr val="accent1"/>
            </a:solidFill>
            <a:ln w="44450">
              <a:solidFill>
                <a:srgbClr val="D8D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171" name="Freeform 166"/>
            <p:cNvSpPr>
              <a:spLocks noChangeAspect="1" noEditPoints="1"/>
            </p:cNvSpPr>
            <p:nvPr/>
          </p:nvSpPr>
          <p:spPr bwMode="gray">
            <a:xfrm>
              <a:off x="8046909" y="3908400"/>
              <a:ext cx="285108" cy="271978"/>
            </a:xfrm>
            <a:custGeom>
              <a:avLst/>
              <a:gdLst>
                <a:gd name="T0" fmla="*/ 178 w 193"/>
                <a:gd name="T1" fmla="*/ 70 h 184"/>
                <a:gd name="T2" fmla="*/ 178 w 193"/>
                <a:gd name="T3" fmla="*/ 69 h 184"/>
                <a:gd name="T4" fmla="*/ 193 w 193"/>
                <a:gd name="T5" fmla="*/ 54 h 184"/>
                <a:gd name="T6" fmla="*/ 178 w 193"/>
                <a:gd name="T7" fmla="*/ 39 h 184"/>
                <a:gd name="T8" fmla="*/ 131 w 193"/>
                <a:gd name="T9" fmla="*/ 0 h 184"/>
                <a:gd name="T10" fmla="*/ 63 w 193"/>
                <a:gd name="T11" fmla="*/ 0 h 184"/>
                <a:gd name="T12" fmla="*/ 15 w 193"/>
                <a:gd name="T13" fmla="*/ 39 h 184"/>
                <a:gd name="T14" fmla="*/ 0 w 193"/>
                <a:gd name="T15" fmla="*/ 54 h 184"/>
                <a:gd name="T16" fmla="*/ 15 w 193"/>
                <a:gd name="T17" fmla="*/ 69 h 184"/>
                <a:gd name="T18" fmla="*/ 15 w 193"/>
                <a:gd name="T19" fmla="*/ 70 h 184"/>
                <a:gd name="T20" fmla="*/ 0 w 193"/>
                <a:gd name="T21" fmla="*/ 93 h 184"/>
                <a:gd name="T22" fmla="*/ 0 w 193"/>
                <a:gd name="T23" fmla="*/ 123 h 184"/>
                <a:gd name="T24" fmla="*/ 16 w 193"/>
                <a:gd name="T25" fmla="*/ 154 h 184"/>
                <a:gd name="T26" fmla="*/ 15 w 193"/>
                <a:gd name="T27" fmla="*/ 162 h 184"/>
                <a:gd name="T28" fmla="*/ 37 w 193"/>
                <a:gd name="T29" fmla="*/ 184 h 184"/>
                <a:gd name="T30" fmla="*/ 45 w 193"/>
                <a:gd name="T31" fmla="*/ 184 h 184"/>
                <a:gd name="T32" fmla="*/ 67 w 193"/>
                <a:gd name="T33" fmla="*/ 162 h 184"/>
                <a:gd name="T34" fmla="*/ 67 w 193"/>
                <a:gd name="T35" fmla="*/ 162 h 184"/>
                <a:gd name="T36" fmla="*/ 126 w 193"/>
                <a:gd name="T37" fmla="*/ 162 h 184"/>
                <a:gd name="T38" fmla="*/ 126 w 193"/>
                <a:gd name="T39" fmla="*/ 162 h 184"/>
                <a:gd name="T40" fmla="*/ 149 w 193"/>
                <a:gd name="T41" fmla="*/ 184 h 184"/>
                <a:gd name="T42" fmla="*/ 156 w 193"/>
                <a:gd name="T43" fmla="*/ 184 h 184"/>
                <a:gd name="T44" fmla="*/ 178 w 193"/>
                <a:gd name="T45" fmla="*/ 162 h 184"/>
                <a:gd name="T46" fmla="*/ 178 w 193"/>
                <a:gd name="T47" fmla="*/ 154 h 184"/>
                <a:gd name="T48" fmla="*/ 193 w 193"/>
                <a:gd name="T49" fmla="*/ 123 h 184"/>
                <a:gd name="T50" fmla="*/ 193 w 193"/>
                <a:gd name="T51" fmla="*/ 93 h 184"/>
                <a:gd name="T52" fmla="*/ 178 w 193"/>
                <a:gd name="T53" fmla="*/ 70 h 184"/>
                <a:gd name="T54" fmla="*/ 43 w 193"/>
                <a:gd name="T55" fmla="*/ 136 h 184"/>
                <a:gd name="T56" fmla="*/ 24 w 193"/>
                <a:gd name="T57" fmla="*/ 118 h 184"/>
                <a:gd name="T58" fmla="*/ 43 w 193"/>
                <a:gd name="T59" fmla="*/ 100 h 184"/>
                <a:gd name="T60" fmla="*/ 61 w 193"/>
                <a:gd name="T61" fmla="*/ 118 h 184"/>
                <a:gd name="T62" fmla="*/ 43 w 193"/>
                <a:gd name="T63" fmla="*/ 136 h 184"/>
                <a:gd name="T64" fmla="*/ 55 w 193"/>
                <a:gd name="T65" fmla="*/ 64 h 184"/>
                <a:gd name="T66" fmla="*/ 42 w 193"/>
                <a:gd name="T67" fmla="*/ 64 h 184"/>
                <a:gd name="T68" fmla="*/ 30 w 193"/>
                <a:gd name="T69" fmla="*/ 53 h 184"/>
                <a:gd name="T70" fmla="*/ 30 w 193"/>
                <a:gd name="T71" fmla="*/ 40 h 184"/>
                <a:gd name="T72" fmla="*/ 55 w 193"/>
                <a:gd name="T73" fmla="*/ 16 h 184"/>
                <a:gd name="T74" fmla="*/ 139 w 193"/>
                <a:gd name="T75" fmla="*/ 16 h 184"/>
                <a:gd name="T76" fmla="*/ 163 w 193"/>
                <a:gd name="T77" fmla="*/ 40 h 184"/>
                <a:gd name="T78" fmla="*/ 163 w 193"/>
                <a:gd name="T79" fmla="*/ 53 h 184"/>
                <a:gd name="T80" fmla="*/ 151 w 193"/>
                <a:gd name="T81" fmla="*/ 64 h 184"/>
                <a:gd name="T82" fmla="*/ 139 w 193"/>
                <a:gd name="T83" fmla="*/ 64 h 184"/>
                <a:gd name="T84" fmla="*/ 55 w 193"/>
                <a:gd name="T85" fmla="*/ 64 h 184"/>
                <a:gd name="T86" fmla="*/ 151 w 193"/>
                <a:gd name="T87" fmla="*/ 136 h 184"/>
                <a:gd name="T88" fmla="*/ 133 w 193"/>
                <a:gd name="T89" fmla="*/ 118 h 184"/>
                <a:gd name="T90" fmla="*/ 151 w 193"/>
                <a:gd name="T91" fmla="*/ 100 h 184"/>
                <a:gd name="T92" fmla="*/ 169 w 193"/>
                <a:gd name="T93" fmla="*/ 118 h 184"/>
                <a:gd name="T94" fmla="*/ 151 w 193"/>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3" h="184">
                  <a:moveTo>
                    <a:pt x="178" y="70"/>
                  </a:moveTo>
                  <a:cubicBezTo>
                    <a:pt x="178" y="69"/>
                    <a:pt x="178" y="69"/>
                    <a:pt x="178" y="69"/>
                  </a:cubicBezTo>
                  <a:cubicBezTo>
                    <a:pt x="186" y="69"/>
                    <a:pt x="193" y="62"/>
                    <a:pt x="193" y="54"/>
                  </a:cubicBezTo>
                  <a:cubicBezTo>
                    <a:pt x="193" y="46"/>
                    <a:pt x="186" y="39"/>
                    <a:pt x="178" y="39"/>
                  </a:cubicBezTo>
                  <a:cubicBezTo>
                    <a:pt x="178" y="18"/>
                    <a:pt x="157" y="0"/>
                    <a:pt x="131" y="0"/>
                  </a:cubicBezTo>
                  <a:cubicBezTo>
                    <a:pt x="63" y="0"/>
                    <a:pt x="63" y="0"/>
                    <a:pt x="63" y="0"/>
                  </a:cubicBezTo>
                  <a:cubicBezTo>
                    <a:pt x="36" y="0"/>
                    <a:pt x="15" y="18"/>
                    <a:pt x="15" y="39"/>
                  </a:cubicBezTo>
                  <a:cubicBezTo>
                    <a:pt x="7" y="39"/>
                    <a:pt x="0" y="46"/>
                    <a:pt x="0" y="54"/>
                  </a:cubicBezTo>
                  <a:cubicBezTo>
                    <a:pt x="0" y="62"/>
                    <a:pt x="7" y="69"/>
                    <a:pt x="15" y="69"/>
                  </a:cubicBezTo>
                  <a:cubicBezTo>
                    <a:pt x="15" y="70"/>
                    <a:pt x="15" y="70"/>
                    <a:pt x="15" y="70"/>
                  </a:cubicBezTo>
                  <a:cubicBezTo>
                    <a:pt x="7" y="76"/>
                    <a:pt x="0" y="84"/>
                    <a:pt x="0" y="93"/>
                  </a:cubicBezTo>
                  <a:cubicBezTo>
                    <a:pt x="0" y="123"/>
                    <a:pt x="0" y="123"/>
                    <a:pt x="0" y="123"/>
                  </a:cubicBezTo>
                  <a:cubicBezTo>
                    <a:pt x="0" y="136"/>
                    <a:pt x="6" y="147"/>
                    <a:pt x="16" y="154"/>
                  </a:cubicBezTo>
                  <a:cubicBezTo>
                    <a:pt x="15" y="161"/>
                    <a:pt x="15" y="160"/>
                    <a:pt x="15" y="162"/>
                  </a:cubicBezTo>
                  <a:cubicBezTo>
                    <a:pt x="15" y="174"/>
                    <a:pt x="25" y="184"/>
                    <a:pt x="37" y="184"/>
                  </a:cubicBezTo>
                  <a:cubicBezTo>
                    <a:pt x="45" y="184"/>
                    <a:pt x="45" y="184"/>
                    <a:pt x="45" y="184"/>
                  </a:cubicBezTo>
                  <a:cubicBezTo>
                    <a:pt x="57" y="184"/>
                    <a:pt x="67" y="174"/>
                    <a:pt x="67" y="162"/>
                  </a:cubicBezTo>
                  <a:cubicBezTo>
                    <a:pt x="67" y="161"/>
                    <a:pt x="67" y="165"/>
                    <a:pt x="67" y="162"/>
                  </a:cubicBezTo>
                  <a:cubicBezTo>
                    <a:pt x="126" y="162"/>
                    <a:pt x="126" y="162"/>
                    <a:pt x="126" y="162"/>
                  </a:cubicBezTo>
                  <a:cubicBezTo>
                    <a:pt x="126" y="165"/>
                    <a:pt x="126" y="161"/>
                    <a:pt x="126" y="162"/>
                  </a:cubicBezTo>
                  <a:cubicBezTo>
                    <a:pt x="126" y="174"/>
                    <a:pt x="136" y="184"/>
                    <a:pt x="149" y="184"/>
                  </a:cubicBezTo>
                  <a:cubicBezTo>
                    <a:pt x="156" y="184"/>
                    <a:pt x="156" y="184"/>
                    <a:pt x="156" y="184"/>
                  </a:cubicBezTo>
                  <a:cubicBezTo>
                    <a:pt x="168" y="184"/>
                    <a:pt x="178" y="174"/>
                    <a:pt x="178" y="162"/>
                  </a:cubicBezTo>
                  <a:cubicBezTo>
                    <a:pt x="178" y="160"/>
                    <a:pt x="178" y="161"/>
                    <a:pt x="178" y="154"/>
                  </a:cubicBezTo>
                  <a:cubicBezTo>
                    <a:pt x="187" y="147"/>
                    <a:pt x="193" y="136"/>
                    <a:pt x="193" y="123"/>
                  </a:cubicBezTo>
                  <a:cubicBezTo>
                    <a:pt x="193" y="93"/>
                    <a:pt x="193" y="93"/>
                    <a:pt x="193" y="93"/>
                  </a:cubicBezTo>
                  <a:cubicBezTo>
                    <a:pt x="193" y="84"/>
                    <a:pt x="187" y="76"/>
                    <a:pt x="178" y="70"/>
                  </a:cubicBezTo>
                  <a:close/>
                  <a:moveTo>
                    <a:pt x="43" y="136"/>
                  </a:moveTo>
                  <a:cubicBezTo>
                    <a:pt x="33" y="136"/>
                    <a:pt x="24" y="128"/>
                    <a:pt x="24" y="118"/>
                  </a:cubicBezTo>
                  <a:cubicBezTo>
                    <a:pt x="24" y="108"/>
                    <a:pt x="33" y="100"/>
                    <a:pt x="43" y="100"/>
                  </a:cubicBezTo>
                  <a:cubicBezTo>
                    <a:pt x="53" y="100"/>
                    <a:pt x="61" y="108"/>
                    <a:pt x="61" y="118"/>
                  </a:cubicBezTo>
                  <a:cubicBezTo>
                    <a:pt x="61" y="128"/>
                    <a:pt x="53" y="136"/>
                    <a:pt x="43" y="136"/>
                  </a:cubicBezTo>
                  <a:close/>
                  <a:moveTo>
                    <a:pt x="55" y="64"/>
                  </a:moveTo>
                  <a:cubicBezTo>
                    <a:pt x="42" y="64"/>
                    <a:pt x="42" y="64"/>
                    <a:pt x="42" y="64"/>
                  </a:cubicBezTo>
                  <a:cubicBezTo>
                    <a:pt x="36" y="64"/>
                    <a:pt x="30" y="59"/>
                    <a:pt x="30" y="53"/>
                  </a:cubicBezTo>
                  <a:cubicBezTo>
                    <a:pt x="30" y="40"/>
                    <a:pt x="30" y="40"/>
                    <a:pt x="30" y="40"/>
                  </a:cubicBezTo>
                  <a:cubicBezTo>
                    <a:pt x="30" y="26"/>
                    <a:pt x="41" y="16"/>
                    <a:pt x="55" y="16"/>
                  </a:cubicBezTo>
                  <a:cubicBezTo>
                    <a:pt x="139" y="16"/>
                    <a:pt x="139" y="16"/>
                    <a:pt x="139" y="16"/>
                  </a:cubicBezTo>
                  <a:cubicBezTo>
                    <a:pt x="152" y="16"/>
                    <a:pt x="163" y="26"/>
                    <a:pt x="163" y="40"/>
                  </a:cubicBezTo>
                  <a:cubicBezTo>
                    <a:pt x="163" y="53"/>
                    <a:pt x="163" y="53"/>
                    <a:pt x="163" y="53"/>
                  </a:cubicBezTo>
                  <a:cubicBezTo>
                    <a:pt x="163" y="59"/>
                    <a:pt x="158" y="64"/>
                    <a:pt x="151" y="64"/>
                  </a:cubicBezTo>
                  <a:cubicBezTo>
                    <a:pt x="139" y="64"/>
                    <a:pt x="139" y="64"/>
                    <a:pt x="139" y="64"/>
                  </a:cubicBezTo>
                  <a:lnTo>
                    <a:pt x="55" y="64"/>
                  </a:lnTo>
                  <a:close/>
                  <a:moveTo>
                    <a:pt x="151" y="136"/>
                  </a:moveTo>
                  <a:cubicBezTo>
                    <a:pt x="141" y="136"/>
                    <a:pt x="133" y="128"/>
                    <a:pt x="133" y="118"/>
                  </a:cubicBezTo>
                  <a:cubicBezTo>
                    <a:pt x="133" y="108"/>
                    <a:pt x="141" y="100"/>
                    <a:pt x="151" y="100"/>
                  </a:cubicBezTo>
                  <a:cubicBezTo>
                    <a:pt x="161" y="100"/>
                    <a:pt x="169" y="108"/>
                    <a:pt x="169" y="118"/>
                  </a:cubicBezTo>
                  <a:cubicBezTo>
                    <a:pt x="169" y="128"/>
                    <a:pt x="161" y="136"/>
                    <a:pt x="151" y="136"/>
                  </a:cubicBezTo>
                  <a:close/>
                </a:path>
              </a:pathLst>
            </a:custGeom>
            <a:solidFill>
              <a:schemeClr val="bg1"/>
            </a:solidFill>
            <a:ln>
              <a:noFill/>
            </a:ln>
            <a:extLst/>
          </p:spPr>
          <p:txBody>
            <a:bodyPr vert="horz" wrap="square" lIns="32743" tIns="16371" rIns="32743" bIns="16371" numCol="1" anchor="t" anchorCtr="0" compatLnSpc="1">
              <a:prstTxWarp prst="textNoShape">
                <a:avLst/>
              </a:prstTxWarp>
            </a:bodyPr>
            <a:lstStyle/>
            <a:p>
              <a:endParaRPr lang="es-AR" sz="500" dirty="0">
                <a:solidFill>
                  <a:prstClr val="black"/>
                </a:solidFill>
              </a:endParaRPr>
            </a:p>
          </p:txBody>
        </p:sp>
      </p:grpSp>
      <p:sp>
        <p:nvSpPr>
          <p:cNvPr id="172" name="TextBox 171"/>
          <p:cNvSpPr txBox="1"/>
          <p:nvPr/>
        </p:nvSpPr>
        <p:spPr>
          <a:xfrm>
            <a:off x="11559172" y="4925854"/>
            <a:ext cx="1372736" cy="525376"/>
          </a:xfrm>
          <a:prstGeom prst="rect">
            <a:avLst/>
          </a:prstGeom>
          <a:noFill/>
        </p:spPr>
        <p:txBody>
          <a:bodyPr wrap="square" lIns="91363" tIns="45681" rIns="91363" bIns="45681" rtlCol="0" anchor="b">
            <a:spAutoFit/>
          </a:bodyPr>
          <a:lstStyle/>
          <a:p>
            <a:r>
              <a:rPr lang="es-AR" sz="1400" b="1" dirty="0">
                <a:solidFill>
                  <a:srgbClr val="63666A"/>
                </a:solidFill>
                <a:latin typeface="Arial" panose="020B0604020202020204" pitchFamily="34" charset="0"/>
                <a:cs typeface="Arial" panose="020B0604020202020204" pitchFamily="34" charset="0"/>
              </a:rPr>
              <a:t>Retail	</a:t>
            </a:r>
          </a:p>
        </p:txBody>
      </p:sp>
      <p:sp>
        <p:nvSpPr>
          <p:cNvPr id="173" name="TextBox 172"/>
          <p:cNvSpPr txBox="1"/>
          <p:nvPr/>
        </p:nvSpPr>
        <p:spPr>
          <a:xfrm>
            <a:off x="11595142" y="5266305"/>
            <a:ext cx="1372736" cy="310423"/>
          </a:xfrm>
          <a:prstGeom prst="rect">
            <a:avLst/>
          </a:prstGeom>
          <a:noFill/>
        </p:spPr>
        <p:txBody>
          <a:bodyPr wrap="square" lIns="91363" tIns="45681" rIns="91363" bIns="45681" rtlCol="0">
            <a:spAutoFit/>
          </a:bodyPr>
          <a:lstStyle/>
          <a:p>
            <a:pPr marL="40892" indent="-40892">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4%</a:t>
            </a:r>
          </a:p>
        </p:txBody>
      </p:sp>
      <p:grpSp>
        <p:nvGrpSpPr>
          <p:cNvPr id="174" name="Group 173"/>
          <p:cNvGrpSpPr/>
          <p:nvPr/>
        </p:nvGrpSpPr>
        <p:grpSpPr>
          <a:xfrm>
            <a:off x="11576755" y="3787860"/>
            <a:ext cx="1581470" cy="618714"/>
            <a:chOff x="17002141" y="2140323"/>
            <a:chExt cx="2373009" cy="928384"/>
          </a:xfrm>
        </p:grpSpPr>
        <p:cxnSp>
          <p:nvCxnSpPr>
            <p:cNvPr id="175" name="Straight Connector 174"/>
            <p:cNvCxnSpPr/>
            <p:nvPr/>
          </p:nvCxnSpPr>
          <p:spPr>
            <a:xfrm flipH="1">
              <a:off x="17002146" y="2607106"/>
              <a:ext cx="1870932" cy="0"/>
            </a:xfrm>
            <a:prstGeom prst="line">
              <a:avLst/>
            </a:prstGeom>
            <a:solidFill>
              <a:schemeClr val="accent1"/>
            </a:solidFill>
            <a:ln w="44450" cap="rnd">
              <a:solidFill>
                <a:srgbClr val="C8D7DF"/>
              </a:solidFill>
            </a:ln>
          </p:spPr>
          <p:style>
            <a:lnRef idx="2">
              <a:schemeClr val="accent1">
                <a:shade val="50000"/>
              </a:schemeClr>
            </a:lnRef>
            <a:fillRef idx="1">
              <a:schemeClr val="accent1"/>
            </a:fillRef>
            <a:effectRef idx="0">
              <a:schemeClr val="accent1"/>
            </a:effectRef>
            <a:fontRef idx="minor">
              <a:schemeClr val="lt1"/>
            </a:fontRef>
          </p:style>
        </p:cxnSp>
        <p:sp>
          <p:nvSpPr>
            <p:cNvPr id="176" name="TextBox 175"/>
            <p:cNvSpPr txBox="1"/>
            <p:nvPr/>
          </p:nvSpPr>
          <p:spPr>
            <a:xfrm>
              <a:off x="17002141" y="2140323"/>
              <a:ext cx="2059803" cy="461822"/>
            </a:xfrm>
            <a:prstGeom prst="rect">
              <a:avLst/>
            </a:prstGeom>
            <a:noFill/>
          </p:spPr>
          <p:txBody>
            <a:bodyPr wrap="square" rtlCol="0" anchor="b">
              <a:spAutoFit/>
            </a:bodyPr>
            <a:lstStyle/>
            <a:p>
              <a:r>
                <a:rPr lang="es-AR" sz="1400" b="1" dirty="0">
                  <a:solidFill>
                    <a:srgbClr val="C110A0"/>
                  </a:solidFill>
                  <a:latin typeface="Arial" panose="020B0604020202020204" pitchFamily="34" charset="0"/>
                  <a:cs typeface="Arial" panose="020B0604020202020204" pitchFamily="34" charset="0"/>
                </a:rPr>
                <a:t>Petróleo</a:t>
              </a:r>
            </a:p>
          </p:txBody>
        </p:sp>
        <p:sp>
          <p:nvSpPr>
            <p:cNvPr id="177" name="TextBox 176"/>
            <p:cNvSpPr txBox="1"/>
            <p:nvPr/>
          </p:nvSpPr>
          <p:spPr>
            <a:xfrm>
              <a:off x="17002141" y="2606885"/>
              <a:ext cx="2059803" cy="461822"/>
            </a:xfrm>
            <a:prstGeom prst="rect">
              <a:avLst/>
            </a:prstGeom>
            <a:noFill/>
          </p:spPr>
          <p:txBody>
            <a:bodyPr wrap="square" rtlCol="0">
              <a:spAutoFit/>
            </a:bodyPr>
            <a:lstStyle/>
            <a:p>
              <a:pPr marL="40892" indent="-40892">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4%</a:t>
              </a:r>
            </a:p>
          </p:txBody>
        </p:sp>
        <p:sp>
          <p:nvSpPr>
            <p:cNvPr id="178" name="Oval 177"/>
            <p:cNvSpPr/>
            <p:nvPr/>
          </p:nvSpPr>
          <p:spPr>
            <a:xfrm>
              <a:off x="18748734" y="2302054"/>
              <a:ext cx="626416" cy="610104"/>
            </a:xfrm>
            <a:prstGeom prst="ellipse">
              <a:avLst/>
            </a:prstGeom>
            <a:solidFill>
              <a:schemeClr val="accent3"/>
            </a:solidFill>
            <a:ln w="44450">
              <a:solidFill>
                <a:srgbClr val="C8D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grpSp>
          <p:nvGrpSpPr>
            <p:cNvPr id="179" name="Group 16"/>
            <p:cNvGrpSpPr>
              <a:grpSpLocks noChangeAspect="1"/>
            </p:cNvGrpSpPr>
            <p:nvPr/>
          </p:nvGrpSpPr>
          <p:grpSpPr bwMode="auto">
            <a:xfrm>
              <a:off x="18936497" y="2341850"/>
              <a:ext cx="246250" cy="487895"/>
              <a:chOff x="10232" y="1939"/>
              <a:chExt cx="246" cy="429"/>
            </a:xfrm>
          </p:grpSpPr>
          <p:sp>
            <p:nvSpPr>
              <p:cNvPr id="180" name="AutoShape 15"/>
              <p:cNvSpPr>
                <a:spLocks noChangeAspect="1" noChangeArrowheads="1" noTextEdit="1"/>
              </p:cNvSpPr>
              <p:nvPr/>
            </p:nvSpPr>
            <p:spPr bwMode="auto">
              <a:xfrm>
                <a:off x="10232" y="1939"/>
                <a:ext cx="246" cy="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81" name="Freeform 17"/>
              <p:cNvSpPr>
                <a:spLocks noEditPoints="1"/>
              </p:cNvSpPr>
              <p:nvPr/>
            </p:nvSpPr>
            <p:spPr bwMode="auto">
              <a:xfrm>
                <a:off x="10229" y="1937"/>
                <a:ext cx="252" cy="431"/>
              </a:xfrm>
              <a:custGeom>
                <a:avLst/>
                <a:gdLst>
                  <a:gd name="T0" fmla="*/ 64 w 89"/>
                  <a:gd name="T1" fmla="*/ 72 h 247"/>
                  <a:gd name="T2" fmla="*/ 43 w 89"/>
                  <a:gd name="T3" fmla="*/ 63 h 247"/>
                  <a:gd name="T4" fmla="*/ 13 w 89"/>
                  <a:gd name="T5" fmla="*/ 53 h 247"/>
                  <a:gd name="T6" fmla="*/ 42 w 89"/>
                  <a:gd name="T7" fmla="*/ 62 h 247"/>
                  <a:gd name="T8" fmla="*/ 29 w 89"/>
                  <a:gd name="T9" fmla="*/ 69 h 247"/>
                  <a:gd name="T10" fmla="*/ 32 w 89"/>
                  <a:gd name="T11" fmla="*/ 83 h 247"/>
                  <a:gd name="T12" fmla="*/ 11 w 89"/>
                  <a:gd name="T13" fmla="*/ 240 h 247"/>
                  <a:gd name="T14" fmla="*/ 49 w 89"/>
                  <a:gd name="T15" fmla="*/ 240 h 247"/>
                  <a:gd name="T16" fmla="*/ 89 w 89"/>
                  <a:gd name="T17" fmla="*/ 247 h 247"/>
                  <a:gd name="T18" fmla="*/ 29 w 89"/>
                  <a:gd name="T19" fmla="*/ 142 h 247"/>
                  <a:gd name="T20" fmla="*/ 35 w 89"/>
                  <a:gd name="T21" fmla="*/ 148 h 247"/>
                  <a:gd name="T22" fmla="*/ 22 w 89"/>
                  <a:gd name="T23" fmla="*/ 182 h 247"/>
                  <a:gd name="T24" fmla="*/ 35 w 89"/>
                  <a:gd name="T25" fmla="*/ 175 h 247"/>
                  <a:gd name="T26" fmla="*/ 21 w 89"/>
                  <a:gd name="T27" fmla="*/ 186 h 247"/>
                  <a:gd name="T28" fmla="*/ 19 w 89"/>
                  <a:gd name="T29" fmla="*/ 198 h 247"/>
                  <a:gd name="T30" fmla="*/ 35 w 89"/>
                  <a:gd name="T31" fmla="*/ 211 h 247"/>
                  <a:gd name="T32" fmla="*/ 39 w 89"/>
                  <a:gd name="T33" fmla="*/ 232 h 247"/>
                  <a:gd name="T34" fmla="*/ 39 w 89"/>
                  <a:gd name="T35" fmla="*/ 216 h 247"/>
                  <a:gd name="T36" fmla="*/ 22 w 89"/>
                  <a:gd name="T37" fmla="*/ 193 h 247"/>
                  <a:gd name="T38" fmla="*/ 39 w 89"/>
                  <a:gd name="T39" fmla="*/ 170 h 247"/>
                  <a:gd name="T40" fmla="*/ 39 w 89"/>
                  <a:gd name="T41" fmla="*/ 153 h 247"/>
                  <a:gd name="T42" fmla="*/ 31 w 89"/>
                  <a:gd name="T43" fmla="*/ 135 h 247"/>
                  <a:gd name="T44" fmla="*/ 39 w 89"/>
                  <a:gd name="T45" fmla="*/ 116 h 247"/>
                  <a:gd name="T46" fmla="*/ 36 w 89"/>
                  <a:gd name="T47" fmla="*/ 105 h 247"/>
                  <a:gd name="T48" fmla="*/ 70 w 89"/>
                  <a:gd name="T49" fmla="*/ 201 h 247"/>
                  <a:gd name="T50" fmla="*/ 54 w 89"/>
                  <a:gd name="T51" fmla="*/ 211 h 247"/>
                  <a:gd name="T52" fmla="*/ 70 w 89"/>
                  <a:gd name="T53" fmla="*/ 198 h 247"/>
                  <a:gd name="T54" fmla="*/ 64 w 89"/>
                  <a:gd name="T55" fmla="*/ 184 h 247"/>
                  <a:gd name="T56" fmla="*/ 62 w 89"/>
                  <a:gd name="T57" fmla="*/ 171 h 247"/>
                  <a:gd name="T58" fmla="*/ 60 w 89"/>
                  <a:gd name="T59" fmla="*/ 149 h 247"/>
                  <a:gd name="T60" fmla="*/ 51 w 89"/>
                  <a:gd name="T61" fmla="*/ 147 h 247"/>
                  <a:gd name="T62" fmla="*/ 60 w 89"/>
                  <a:gd name="T63" fmla="*/ 145 h 247"/>
                  <a:gd name="T64" fmla="*/ 49 w 89"/>
                  <a:gd name="T65" fmla="*/ 108 h 247"/>
                  <a:gd name="T66" fmla="*/ 54 w 89"/>
                  <a:gd name="T67" fmla="*/ 117 h 247"/>
                  <a:gd name="T68" fmla="*/ 49 w 89"/>
                  <a:gd name="T69" fmla="*/ 140 h 247"/>
                  <a:gd name="T70" fmla="*/ 64 w 89"/>
                  <a:gd name="T71" fmla="*/ 162 h 247"/>
                  <a:gd name="T72" fmla="*/ 49 w 89"/>
                  <a:gd name="T73" fmla="*/ 183 h 247"/>
                  <a:gd name="T74" fmla="*/ 49 w 89"/>
                  <a:gd name="T75" fmla="*/ 202 h 247"/>
                  <a:gd name="T76" fmla="*/ 72 w 89"/>
                  <a:gd name="T77" fmla="*/ 228 h 247"/>
                  <a:gd name="T78" fmla="*/ 60 w 89"/>
                  <a:gd name="T79" fmla="*/ 38 h 247"/>
                  <a:gd name="T80" fmla="*/ 57 w 89"/>
                  <a:gd name="T81" fmla="*/ 50 h 247"/>
                  <a:gd name="T82" fmla="*/ 69 w 89"/>
                  <a:gd name="T83" fmla="*/ 39 h 247"/>
                  <a:gd name="T84" fmla="*/ 62 w 89"/>
                  <a:gd name="T85" fmla="*/ 28 h 247"/>
                  <a:gd name="T86" fmla="*/ 59 w 89"/>
                  <a:gd name="T87" fmla="*/ 21 h 247"/>
                  <a:gd name="T88" fmla="*/ 18 w 89"/>
                  <a:gd name="T89" fmla="*/ 30 h 247"/>
                  <a:gd name="T90" fmla="*/ 23 w 89"/>
                  <a:gd name="T91" fmla="*/ 20 h 247"/>
                  <a:gd name="T92" fmla="*/ 52 w 89"/>
                  <a:gd name="T93" fmla="*/ 9 h 247"/>
                  <a:gd name="T94" fmla="*/ 52 w 89"/>
                  <a:gd name="T95" fmla="*/ 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 h="247">
                    <a:moveTo>
                      <a:pt x="56" y="83"/>
                    </a:moveTo>
                    <a:cubicBezTo>
                      <a:pt x="60" y="83"/>
                      <a:pt x="60" y="83"/>
                      <a:pt x="60" y="83"/>
                    </a:cubicBezTo>
                    <a:cubicBezTo>
                      <a:pt x="62" y="83"/>
                      <a:pt x="64" y="81"/>
                      <a:pt x="64" y="79"/>
                    </a:cubicBezTo>
                    <a:cubicBezTo>
                      <a:pt x="64" y="72"/>
                      <a:pt x="64" y="72"/>
                      <a:pt x="64" y="72"/>
                    </a:cubicBezTo>
                    <a:cubicBezTo>
                      <a:pt x="64" y="70"/>
                      <a:pt x="62" y="69"/>
                      <a:pt x="60" y="69"/>
                    </a:cubicBezTo>
                    <a:cubicBezTo>
                      <a:pt x="49" y="69"/>
                      <a:pt x="49" y="69"/>
                      <a:pt x="49" y="69"/>
                    </a:cubicBezTo>
                    <a:cubicBezTo>
                      <a:pt x="49" y="63"/>
                      <a:pt x="49" y="63"/>
                      <a:pt x="49" y="63"/>
                    </a:cubicBezTo>
                    <a:cubicBezTo>
                      <a:pt x="43" y="63"/>
                      <a:pt x="43" y="63"/>
                      <a:pt x="43" y="63"/>
                    </a:cubicBezTo>
                    <a:cubicBezTo>
                      <a:pt x="43" y="61"/>
                      <a:pt x="42" y="55"/>
                      <a:pt x="38" y="49"/>
                    </a:cubicBezTo>
                    <a:cubicBezTo>
                      <a:pt x="35" y="45"/>
                      <a:pt x="30" y="43"/>
                      <a:pt x="25" y="43"/>
                    </a:cubicBezTo>
                    <a:cubicBezTo>
                      <a:pt x="22" y="43"/>
                      <a:pt x="19" y="44"/>
                      <a:pt x="17" y="45"/>
                    </a:cubicBezTo>
                    <a:cubicBezTo>
                      <a:pt x="14" y="47"/>
                      <a:pt x="12" y="50"/>
                      <a:pt x="13" y="53"/>
                    </a:cubicBezTo>
                    <a:cubicBezTo>
                      <a:pt x="14" y="55"/>
                      <a:pt x="15" y="56"/>
                      <a:pt x="16" y="57"/>
                    </a:cubicBezTo>
                    <a:cubicBezTo>
                      <a:pt x="17" y="57"/>
                      <a:pt x="17" y="58"/>
                      <a:pt x="18" y="58"/>
                    </a:cubicBezTo>
                    <a:cubicBezTo>
                      <a:pt x="23" y="58"/>
                      <a:pt x="25" y="55"/>
                      <a:pt x="30" y="54"/>
                    </a:cubicBezTo>
                    <a:cubicBezTo>
                      <a:pt x="35" y="53"/>
                      <a:pt x="39" y="58"/>
                      <a:pt x="42" y="62"/>
                    </a:cubicBezTo>
                    <a:cubicBezTo>
                      <a:pt x="42" y="62"/>
                      <a:pt x="42" y="62"/>
                      <a:pt x="42" y="63"/>
                    </a:cubicBezTo>
                    <a:cubicBezTo>
                      <a:pt x="39" y="63"/>
                      <a:pt x="39" y="63"/>
                      <a:pt x="39" y="63"/>
                    </a:cubicBezTo>
                    <a:cubicBezTo>
                      <a:pt x="39" y="69"/>
                      <a:pt x="39" y="69"/>
                      <a:pt x="39" y="69"/>
                    </a:cubicBezTo>
                    <a:cubicBezTo>
                      <a:pt x="29" y="69"/>
                      <a:pt x="29" y="69"/>
                      <a:pt x="29" y="69"/>
                    </a:cubicBezTo>
                    <a:cubicBezTo>
                      <a:pt x="27" y="69"/>
                      <a:pt x="25" y="70"/>
                      <a:pt x="25" y="72"/>
                    </a:cubicBezTo>
                    <a:cubicBezTo>
                      <a:pt x="25" y="79"/>
                      <a:pt x="25" y="79"/>
                      <a:pt x="25" y="79"/>
                    </a:cubicBezTo>
                    <a:cubicBezTo>
                      <a:pt x="25" y="81"/>
                      <a:pt x="27" y="83"/>
                      <a:pt x="29" y="83"/>
                    </a:cubicBezTo>
                    <a:cubicBezTo>
                      <a:pt x="32" y="83"/>
                      <a:pt x="32" y="83"/>
                      <a:pt x="32" y="83"/>
                    </a:cubicBezTo>
                    <a:cubicBezTo>
                      <a:pt x="0" y="247"/>
                      <a:pt x="0" y="247"/>
                      <a:pt x="0" y="247"/>
                    </a:cubicBezTo>
                    <a:cubicBezTo>
                      <a:pt x="9" y="247"/>
                      <a:pt x="9" y="247"/>
                      <a:pt x="9" y="247"/>
                    </a:cubicBezTo>
                    <a:cubicBezTo>
                      <a:pt x="10" y="242"/>
                      <a:pt x="10" y="242"/>
                      <a:pt x="10" y="242"/>
                    </a:cubicBezTo>
                    <a:cubicBezTo>
                      <a:pt x="11" y="240"/>
                      <a:pt x="11" y="240"/>
                      <a:pt x="11" y="240"/>
                    </a:cubicBezTo>
                    <a:cubicBezTo>
                      <a:pt x="39" y="240"/>
                      <a:pt x="39" y="240"/>
                      <a:pt x="39" y="240"/>
                    </a:cubicBezTo>
                    <a:cubicBezTo>
                      <a:pt x="39" y="247"/>
                      <a:pt x="39" y="247"/>
                      <a:pt x="39" y="247"/>
                    </a:cubicBezTo>
                    <a:cubicBezTo>
                      <a:pt x="49" y="247"/>
                      <a:pt x="49" y="247"/>
                      <a:pt x="49" y="247"/>
                    </a:cubicBezTo>
                    <a:cubicBezTo>
                      <a:pt x="49" y="240"/>
                      <a:pt x="49" y="240"/>
                      <a:pt x="49" y="240"/>
                    </a:cubicBezTo>
                    <a:cubicBezTo>
                      <a:pt x="78" y="240"/>
                      <a:pt x="78" y="240"/>
                      <a:pt x="78" y="240"/>
                    </a:cubicBezTo>
                    <a:cubicBezTo>
                      <a:pt x="78" y="242"/>
                      <a:pt x="78" y="242"/>
                      <a:pt x="78" y="242"/>
                    </a:cubicBezTo>
                    <a:cubicBezTo>
                      <a:pt x="79" y="247"/>
                      <a:pt x="79" y="247"/>
                      <a:pt x="79" y="247"/>
                    </a:cubicBezTo>
                    <a:cubicBezTo>
                      <a:pt x="89" y="247"/>
                      <a:pt x="89" y="247"/>
                      <a:pt x="89" y="247"/>
                    </a:cubicBezTo>
                    <a:lnTo>
                      <a:pt x="56" y="83"/>
                    </a:lnTo>
                    <a:close/>
                    <a:moveTo>
                      <a:pt x="28" y="149"/>
                    </a:moveTo>
                    <a:cubicBezTo>
                      <a:pt x="29" y="145"/>
                      <a:pt x="29" y="145"/>
                      <a:pt x="29" y="145"/>
                    </a:cubicBezTo>
                    <a:cubicBezTo>
                      <a:pt x="29" y="142"/>
                      <a:pt x="29" y="142"/>
                      <a:pt x="29" y="142"/>
                    </a:cubicBezTo>
                    <a:cubicBezTo>
                      <a:pt x="32" y="144"/>
                      <a:pt x="32" y="144"/>
                      <a:pt x="32" y="144"/>
                    </a:cubicBezTo>
                    <a:cubicBezTo>
                      <a:pt x="35" y="145"/>
                      <a:pt x="35" y="145"/>
                      <a:pt x="35" y="145"/>
                    </a:cubicBezTo>
                    <a:cubicBezTo>
                      <a:pt x="38" y="147"/>
                      <a:pt x="38" y="147"/>
                      <a:pt x="38" y="147"/>
                    </a:cubicBezTo>
                    <a:cubicBezTo>
                      <a:pt x="35" y="148"/>
                      <a:pt x="35" y="148"/>
                      <a:pt x="35" y="148"/>
                    </a:cubicBezTo>
                    <a:cubicBezTo>
                      <a:pt x="31" y="150"/>
                      <a:pt x="31" y="150"/>
                      <a:pt x="31" y="150"/>
                    </a:cubicBezTo>
                    <a:cubicBezTo>
                      <a:pt x="27" y="153"/>
                      <a:pt x="27" y="153"/>
                      <a:pt x="27" y="153"/>
                    </a:cubicBezTo>
                    <a:lnTo>
                      <a:pt x="28" y="149"/>
                    </a:lnTo>
                    <a:close/>
                    <a:moveTo>
                      <a:pt x="22" y="182"/>
                    </a:moveTo>
                    <a:cubicBezTo>
                      <a:pt x="24" y="172"/>
                      <a:pt x="24" y="172"/>
                      <a:pt x="24" y="172"/>
                    </a:cubicBezTo>
                    <a:cubicBezTo>
                      <a:pt x="24" y="169"/>
                      <a:pt x="24" y="169"/>
                      <a:pt x="24" y="169"/>
                    </a:cubicBezTo>
                    <a:cubicBezTo>
                      <a:pt x="27" y="171"/>
                      <a:pt x="27" y="171"/>
                      <a:pt x="27" y="171"/>
                    </a:cubicBezTo>
                    <a:cubicBezTo>
                      <a:pt x="35" y="175"/>
                      <a:pt x="35" y="175"/>
                      <a:pt x="35" y="175"/>
                    </a:cubicBezTo>
                    <a:cubicBezTo>
                      <a:pt x="38" y="177"/>
                      <a:pt x="38" y="177"/>
                      <a:pt x="38" y="177"/>
                    </a:cubicBezTo>
                    <a:cubicBezTo>
                      <a:pt x="35" y="178"/>
                      <a:pt x="35" y="178"/>
                      <a:pt x="35" y="178"/>
                    </a:cubicBezTo>
                    <a:cubicBezTo>
                      <a:pt x="25" y="184"/>
                      <a:pt x="25" y="184"/>
                      <a:pt x="25" y="184"/>
                    </a:cubicBezTo>
                    <a:cubicBezTo>
                      <a:pt x="21" y="186"/>
                      <a:pt x="21" y="186"/>
                      <a:pt x="21" y="186"/>
                    </a:cubicBezTo>
                    <a:lnTo>
                      <a:pt x="22" y="182"/>
                    </a:lnTo>
                    <a:close/>
                    <a:moveTo>
                      <a:pt x="15" y="218"/>
                    </a:moveTo>
                    <a:cubicBezTo>
                      <a:pt x="18" y="201"/>
                      <a:pt x="18" y="201"/>
                      <a:pt x="18" y="201"/>
                    </a:cubicBezTo>
                    <a:cubicBezTo>
                      <a:pt x="19" y="198"/>
                      <a:pt x="19" y="198"/>
                      <a:pt x="19" y="198"/>
                    </a:cubicBezTo>
                    <a:cubicBezTo>
                      <a:pt x="21" y="200"/>
                      <a:pt x="21" y="200"/>
                      <a:pt x="21" y="200"/>
                    </a:cubicBezTo>
                    <a:cubicBezTo>
                      <a:pt x="35" y="207"/>
                      <a:pt x="35" y="207"/>
                      <a:pt x="35" y="207"/>
                    </a:cubicBezTo>
                    <a:cubicBezTo>
                      <a:pt x="38" y="209"/>
                      <a:pt x="38" y="209"/>
                      <a:pt x="38" y="209"/>
                    </a:cubicBezTo>
                    <a:cubicBezTo>
                      <a:pt x="35" y="211"/>
                      <a:pt x="35" y="211"/>
                      <a:pt x="35" y="211"/>
                    </a:cubicBezTo>
                    <a:cubicBezTo>
                      <a:pt x="18" y="220"/>
                      <a:pt x="18" y="220"/>
                      <a:pt x="18" y="220"/>
                    </a:cubicBezTo>
                    <a:cubicBezTo>
                      <a:pt x="14" y="222"/>
                      <a:pt x="14" y="222"/>
                      <a:pt x="14" y="222"/>
                    </a:cubicBezTo>
                    <a:lnTo>
                      <a:pt x="15" y="218"/>
                    </a:lnTo>
                    <a:close/>
                    <a:moveTo>
                      <a:pt x="39" y="232"/>
                    </a:moveTo>
                    <a:cubicBezTo>
                      <a:pt x="12" y="232"/>
                      <a:pt x="12" y="232"/>
                      <a:pt x="12" y="232"/>
                    </a:cubicBezTo>
                    <a:cubicBezTo>
                      <a:pt x="12" y="231"/>
                      <a:pt x="12" y="231"/>
                      <a:pt x="12" y="231"/>
                    </a:cubicBezTo>
                    <a:cubicBezTo>
                      <a:pt x="16" y="228"/>
                      <a:pt x="16" y="228"/>
                      <a:pt x="16" y="228"/>
                    </a:cubicBezTo>
                    <a:cubicBezTo>
                      <a:pt x="39" y="216"/>
                      <a:pt x="39" y="216"/>
                      <a:pt x="39" y="216"/>
                    </a:cubicBezTo>
                    <a:lnTo>
                      <a:pt x="39" y="232"/>
                    </a:lnTo>
                    <a:close/>
                    <a:moveTo>
                      <a:pt x="39" y="202"/>
                    </a:moveTo>
                    <a:cubicBezTo>
                      <a:pt x="25" y="194"/>
                      <a:pt x="25" y="194"/>
                      <a:pt x="25" y="194"/>
                    </a:cubicBezTo>
                    <a:cubicBezTo>
                      <a:pt x="22" y="193"/>
                      <a:pt x="22" y="193"/>
                      <a:pt x="22" y="193"/>
                    </a:cubicBezTo>
                    <a:cubicBezTo>
                      <a:pt x="25" y="191"/>
                      <a:pt x="25" y="191"/>
                      <a:pt x="25" y="191"/>
                    </a:cubicBezTo>
                    <a:cubicBezTo>
                      <a:pt x="39" y="183"/>
                      <a:pt x="39" y="183"/>
                      <a:pt x="39" y="183"/>
                    </a:cubicBezTo>
                    <a:lnTo>
                      <a:pt x="39" y="202"/>
                    </a:lnTo>
                    <a:close/>
                    <a:moveTo>
                      <a:pt x="39" y="170"/>
                    </a:moveTo>
                    <a:cubicBezTo>
                      <a:pt x="27" y="163"/>
                      <a:pt x="27" y="163"/>
                      <a:pt x="27" y="163"/>
                    </a:cubicBezTo>
                    <a:cubicBezTo>
                      <a:pt x="24" y="162"/>
                      <a:pt x="24" y="162"/>
                      <a:pt x="24" y="162"/>
                    </a:cubicBezTo>
                    <a:cubicBezTo>
                      <a:pt x="27" y="160"/>
                      <a:pt x="27" y="160"/>
                      <a:pt x="27" y="160"/>
                    </a:cubicBezTo>
                    <a:cubicBezTo>
                      <a:pt x="39" y="153"/>
                      <a:pt x="39" y="153"/>
                      <a:pt x="39" y="153"/>
                    </a:cubicBezTo>
                    <a:lnTo>
                      <a:pt x="39" y="170"/>
                    </a:lnTo>
                    <a:close/>
                    <a:moveTo>
                      <a:pt x="39" y="140"/>
                    </a:moveTo>
                    <a:cubicBezTo>
                      <a:pt x="32" y="136"/>
                      <a:pt x="32" y="136"/>
                      <a:pt x="32" y="136"/>
                    </a:cubicBezTo>
                    <a:cubicBezTo>
                      <a:pt x="31" y="135"/>
                      <a:pt x="31" y="135"/>
                      <a:pt x="31" y="135"/>
                    </a:cubicBezTo>
                    <a:cubicBezTo>
                      <a:pt x="31" y="134"/>
                      <a:pt x="31" y="134"/>
                      <a:pt x="31" y="134"/>
                    </a:cubicBezTo>
                    <a:cubicBezTo>
                      <a:pt x="34" y="117"/>
                      <a:pt x="34" y="117"/>
                      <a:pt x="34" y="117"/>
                    </a:cubicBezTo>
                    <a:cubicBezTo>
                      <a:pt x="34" y="116"/>
                      <a:pt x="34" y="116"/>
                      <a:pt x="34" y="116"/>
                    </a:cubicBezTo>
                    <a:cubicBezTo>
                      <a:pt x="39" y="116"/>
                      <a:pt x="39" y="116"/>
                      <a:pt x="39" y="116"/>
                    </a:cubicBezTo>
                    <a:lnTo>
                      <a:pt x="39" y="140"/>
                    </a:lnTo>
                    <a:close/>
                    <a:moveTo>
                      <a:pt x="39" y="108"/>
                    </a:moveTo>
                    <a:cubicBezTo>
                      <a:pt x="36" y="108"/>
                      <a:pt x="36" y="108"/>
                      <a:pt x="36" y="108"/>
                    </a:cubicBezTo>
                    <a:cubicBezTo>
                      <a:pt x="36" y="105"/>
                      <a:pt x="36" y="105"/>
                      <a:pt x="36" y="105"/>
                    </a:cubicBezTo>
                    <a:cubicBezTo>
                      <a:pt x="39" y="90"/>
                      <a:pt x="39" y="90"/>
                      <a:pt x="39" y="90"/>
                    </a:cubicBezTo>
                    <a:lnTo>
                      <a:pt x="39" y="108"/>
                    </a:lnTo>
                    <a:close/>
                    <a:moveTo>
                      <a:pt x="70" y="198"/>
                    </a:moveTo>
                    <a:cubicBezTo>
                      <a:pt x="70" y="201"/>
                      <a:pt x="70" y="201"/>
                      <a:pt x="70" y="201"/>
                    </a:cubicBezTo>
                    <a:cubicBezTo>
                      <a:pt x="74" y="218"/>
                      <a:pt x="74" y="218"/>
                      <a:pt x="74" y="218"/>
                    </a:cubicBezTo>
                    <a:cubicBezTo>
                      <a:pt x="74" y="222"/>
                      <a:pt x="74" y="222"/>
                      <a:pt x="74" y="222"/>
                    </a:cubicBezTo>
                    <a:cubicBezTo>
                      <a:pt x="71" y="220"/>
                      <a:pt x="71" y="220"/>
                      <a:pt x="71" y="220"/>
                    </a:cubicBezTo>
                    <a:cubicBezTo>
                      <a:pt x="54" y="211"/>
                      <a:pt x="54" y="211"/>
                      <a:pt x="54" y="211"/>
                    </a:cubicBezTo>
                    <a:cubicBezTo>
                      <a:pt x="51" y="209"/>
                      <a:pt x="51" y="209"/>
                      <a:pt x="51" y="209"/>
                    </a:cubicBezTo>
                    <a:cubicBezTo>
                      <a:pt x="54" y="207"/>
                      <a:pt x="54" y="207"/>
                      <a:pt x="54" y="207"/>
                    </a:cubicBezTo>
                    <a:cubicBezTo>
                      <a:pt x="67" y="200"/>
                      <a:pt x="67" y="200"/>
                      <a:pt x="67" y="200"/>
                    </a:cubicBezTo>
                    <a:lnTo>
                      <a:pt x="70" y="198"/>
                    </a:lnTo>
                    <a:close/>
                    <a:moveTo>
                      <a:pt x="65" y="172"/>
                    </a:moveTo>
                    <a:cubicBezTo>
                      <a:pt x="67" y="182"/>
                      <a:pt x="67" y="182"/>
                      <a:pt x="67" y="182"/>
                    </a:cubicBezTo>
                    <a:cubicBezTo>
                      <a:pt x="68" y="186"/>
                      <a:pt x="68" y="186"/>
                      <a:pt x="68" y="186"/>
                    </a:cubicBezTo>
                    <a:cubicBezTo>
                      <a:pt x="64" y="184"/>
                      <a:pt x="64" y="184"/>
                      <a:pt x="64" y="184"/>
                    </a:cubicBezTo>
                    <a:cubicBezTo>
                      <a:pt x="54" y="178"/>
                      <a:pt x="54" y="178"/>
                      <a:pt x="54" y="178"/>
                    </a:cubicBezTo>
                    <a:cubicBezTo>
                      <a:pt x="51" y="177"/>
                      <a:pt x="51" y="177"/>
                      <a:pt x="51" y="177"/>
                    </a:cubicBezTo>
                    <a:cubicBezTo>
                      <a:pt x="54" y="175"/>
                      <a:pt x="54" y="175"/>
                      <a:pt x="54" y="175"/>
                    </a:cubicBezTo>
                    <a:cubicBezTo>
                      <a:pt x="62" y="171"/>
                      <a:pt x="62" y="171"/>
                      <a:pt x="62" y="171"/>
                    </a:cubicBezTo>
                    <a:cubicBezTo>
                      <a:pt x="64" y="169"/>
                      <a:pt x="64" y="169"/>
                      <a:pt x="64" y="169"/>
                    </a:cubicBezTo>
                    <a:lnTo>
                      <a:pt x="65" y="172"/>
                    </a:lnTo>
                    <a:close/>
                    <a:moveTo>
                      <a:pt x="60" y="145"/>
                    </a:moveTo>
                    <a:cubicBezTo>
                      <a:pt x="60" y="149"/>
                      <a:pt x="60" y="149"/>
                      <a:pt x="60" y="149"/>
                    </a:cubicBezTo>
                    <a:cubicBezTo>
                      <a:pt x="61" y="153"/>
                      <a:pt x="61" y="153"/>
                      <a:pt x="61" y="153"/>
                    </a:cubicBezTo>
                    <a:cubicBezTo>
                      <a:pt x="57" y="150"/>
                      <a:pt x="57" y="150"/>
                      <a:pt x="57" y="150"/>
                    </a:cubicBezTo>
                    <a:cubicBezTo>
                      <a:pt x="54" y="148"/>
                      <a:pt x="54" y="148"/>
                      <a:pt x="54" y="148"/>
                    </a:cubicBezTo>
                    <a:cubicBezTo>
                      <a:pt x="51" y="147"/>
                      <a:pt x="51" y="147"/>
                      <a:pt x="51" y="147"/>
                    </a:cubicBezTo>
                    <a:cubicBezTo>
                      <a:pt x="54" y="145"/>
                      <a:pt x="54" y="145"/>
                      <a:pt x="54" y="145"/>
                    </a:cubicBezTo>
                    <a:cubicBezTo>
                      <a:pt x="57" y="144"/>
                      <a:pt x="57" y="144"/>
                      <a:pt x="57" y="144"/>
                    </a:cubicBezTo>
                    <a:cubicBezTo>
                      <a:pt x="59" y="142"/>
                      <a:pt x="59" y="142"/>
                      <a:pt x="59" y="142"/>
                    </a:cubicBezTo>
                    <a:lnTo>
                      <a:pt x="60" y="145"/>
                    </a:lnTo>
                    <a:close/>
                    <a:moveTo>
                      <a:pt x="49" y="90"/>
                    </a:moveTo>
                    <a:cubicBezTo>
                      <a:pt x="52" y="105"/>
                      <a:pt x="52" y="105"/>
                      <a:pt x="52" y="105"/>
                    </a:cubicBezTo>
                    <a:cubicBezTo>
                      <a:pt x="53" y="108"/>
                      <a:pt x="53" y="108"/>
                      <a:pt x="53" y="108"/>
                    </a:cubicBezTo>
                    <a:cubicBezTo>
                      <a:pt x="49" y="108"/>
                      <a:pt x="49" y="108"/>
                      <a:pt x="49" y="108"/>
                    </a:cubicBezTo>
                    <a:lnTo>
                      <a:pt x="49" y="90"/>
                    </a:lnTo>
                    <a:close/>
                    <a:moveTo>
                      <a:pt x="49" y="116"/>
                    </a:moveTo>
                    <a:cubicBezTo>
                      <a:pt x="54" y="116"/>
                      <a:pt x="54" y="116"/>
                      <a:pt x="54" y="116"/>
                    </a:cubicBezTo>
                    <a:cubicBezTo>
                      <a:pt x="54" y="117"/>
                      <a:pt x="54" y="117"/>
                      <a:pt x="54" y="117"/>
                    </a:cubicBezTo>
                    <a:cubicBezTo>
                      <a:pt x="58" y="134"/>
                      <a:pt x="58" y="134"/>
                      <a:pt x="58" y="134"/>
                    </a:cubicBezTo>
                    <a:cubicBezTo>
                      <a:pt x="58" y="135"/>
                      <a:pt x="58" y="135"/>
                      <a:pt x="58" y="135"/>
                    </a:cubicBezTo>
                    <a:cubicBezTo>
                      <a:pt x="57" y="136"/>
                      <a:pt x="57" y="136"/>
                      <a:pt x="57" y="136"/>
                    </a:cubicBezTo>
                    <a:cubicBezTo>
                      <a:pt x="49" y="140"/>
                      <a:pt x="49" y="140"/>
                      <a:pt x="49" y="140"/>
                    </a:cubicBezTo>
                    <a:lnTo>
                      <a:pt x="49" y="116"/>
                    </a:lnTo>
                    <a:close/>
                    <a:moveTo>
                      <a:pt x="49" y="153"/>
                    </a:moveTo>
                    <a:cubicBezTo>
                      <a:pt x="61" y="160"/>
                      <a:pt x="61" y="160"/>
                      <a:pt x="61" y="160"/>
                    </a:cubicBezTo>
                    <a:cubicBezTo>
                      <a:pt x="64" y="162"/>
                      <a:pt x="64" y="162"/>
                      <a:pt x="64" y="162"/>
                    </a:cubicBezTo>
                    <a:cubicBezTo>
                      <a:pt x="61" y="163"/>
                      <a:pt x="61" y="163"/>
                      <a:pt x="61" y="163"/>
                    </a:cubicBezTo>
                    <a:cubicBezTo>
                      <a:pt x="49" y="170"/>
                      <a:pt x="49" y="170"/>
                      <a:pt x="49" y="170"/>
                    </a:cubicBezTo>
                    <a:lnTo>
                      <a:pt x="49" y="153"/>
                    </a:lnTo>
                    <a:close/>
                    <a:moveTo>
                      <a:pt x="49" y="183"/>
                    </a:moveTo>
                    <a:cubicBezTo>
                      <a:pt x="63" y="191"/>
                      <a:pt x="63" y="191"/>
                      <a:pt x="63" y="191"/>
                    </a:cubicBezTo>
                    <a:cubicBezTo>
                      <a:pt x="66" y="193"/>
                      <a:pt x="66" y="193"/>
                      <a:pt x="66" y="193"/>
                    </a:cubicBezTo>
                    <a:cubicBezTo>
                      <a:pt x="63" y="194"/>
                      <a:pt x="63" y="194"/>
                      <a:pt x="63" y="194"/>
                    </a:cubicBezTo>
                    <a:cubicBezTo>
                      <a:pt x="49" y="202"/>
                      <a:pt x="49" y="202"/>
                      <a:pt x="49" y="202"/>
                    </a:cubicBezTo>
                    <a:lnTo>
                      <a:pt x="49" y="183"/>
                    </a:lnTo>
                    <a:close/>
                    <a:moveTo>
                      <a:pt x="49" y="232"/>
                    </a:moveTo>
                    <a:cubicBezTo>
                      <a:pt x="49" y="216"/>
                      <a:pt x="49" y="216"/>
                      <a:pt x="49" y="216"/>
                    </a:cubicBezTo>
                    <a:cubicBezTo>
                      <a:pt x="72" y="228"/>
                      <a:pt x="72" y="228"/>
                      <a:pt x="72" y="228"/>
                    </a:cubicBezTo>
                    <a:cubicBezTo>
                      <a:pt x="76" y="231"/>
                      <a:pt x="76" y="231"/>
                      <a:pt x="76" y="231"/>
                    </a:cubicBezTo>
                    <a:cubicBezTo>
                      <a:pt x="76" y="232"/>
                      <a:pt x="76" y="232"/>
                      <a:pt x="76" y="232"/>
                    </a:cubicBezTo>
                    <a:lnTo>
                      <a:pt x="49" y="232"/>
                    </a:lnTo>
                    <a:close/>
                    <a:moveTo>
                      <a:pt x="60" y="38"/>
                    </a:moveTo>
                    <a:cubicBezTo>
                      <a:pt x="55" y="38"/>
                      <a:pt x="50" y="42"/>
                      <a:pt x="48" y="46"/>
                    </a:cubicBezTo>
                    <a:cubicBezTo>
                      <a:pt x="44" y="55"/>
                      <a:pt x="46" y="62"/>
                      <a:pt x="46" y="62"/>
                    </a:cubicBezTo>
                    <a:cubicBezTo>
                      <a:pt x="46" y="62"/>
                      <a:pt x="46" y="60"/>
                      <a:pt x="46" y="60"/>
                    </a:cubicBezTo>
                    <a:cubicBezTo>
                      <a:pt x="48" y="56"/>
                      <a:pt x="51" y="51"/>
                      <a:pt x="57" y="50"/>
                    </a:cubicBezTo>
                    <a:cubicBezTo>
                      <a:pt x="62" y="50"/>
                      <a:pt x="65" y="54"/>
                      <a:pt x="70" y="52"/>
                    </a:cubicBezTo>
                    <a:cubicBezTo>
                      <a:pt x="70" y="52"/>
                      <a:pt x="71" y="51"/>
                      <a:pt x="72" y="51"/>
                    </a:cubicBezTo>
                    <a:cubicBezTo>
                      <a:pt x="73" y="50"/>
                      <a:pt x="74" y="48"/>
                      <a:pt x="74" y="46"/>
                    </a:cubicBezTo>
                    <a:cubicBezTo>
                      <a:pt x="74" y="43"/>
                      <a:pt x="72" y="40"/>
                      <a:pt x="69" y="39"/>
                    </a:cubicBezTo>
                    <a:cubicBezTo>
                      <a:pt x="66" y="38"/>
                      <a:pt x="63" y="38"/>
                      <a:pt x="60" y="38"/>
                    </a:cubicBezTo>
                    <a:close/>
                    <a:moveTo>
                      <a:pt x="51" y="35"/>
                    </a:moveTo>
                    <a:cubicBezTo>
                      <a:pt x="51" y="35"/>
                      <a:pt x="53" y="31"/>
                      <a:pt x="57" y="29"/>
                    </a:cubicBezTo>
                    <a:cubicBezTo>
                      <a:pt x="59" y="28"/>
                      <a:pt x="61" y="28"/>
                      <a:pt x="62" y="28"/>
                    </a:cubicBezTo>
                    <a:cubicBezTo>
                      <a:pt x="65" y="28"/>
                      <a:pt x="67" y="28"/>
                      <a:pt x="68" y="25"/>
                    </a:cubicBezTo>
                    <a:cubicBezTo>
                      <a:pt x="69" y="24"/>
                      <a:pt x="69" y="23"/>
                      <a:pt x="68" y="22"/>
                    </a:cubicBezTo>
                    <a:cubicBezTo>
                      <a:pt x="68" y="20"/>
                      <a:pt x="66" y="19"/>
                      <a:pt x="65" y="19"/>
                    </a:cubicBezTo>
                    <a:cubicBezTo>
                      <a:pt x="64" y="19"/>
                      <a:pt x="61" y="19"/>
                      <a:pt x="59" y="21"/>
                    </a:cubicBezTo>
                    <a:cubicBezTo>
                      <a:pt x="57" y="22"/>
                      <a:pt x="55" y="24"/>
                      <a:pt x="54" y="27"/>
                    </a:cubicBezTo>
                    <a:cubicBezTo>
                      <a:pt x="51" y="31"/>
                      <a:pt x="51" y="35"/>
                      <a:pt x="51" y="35"/>
                    </a:cubicBezTo>
                    <a:close/>
                    <a:moveTo>
                      <a:pt x="12" y="28"/>
                    </a:moveTo>
                    <a:cubicBezTo>
                      <a:pt x="14" y="29"/>
                      <a:pt x="16" y="29"/>
                      <a:pt x="18" y="30"/>
                    </a:cubicBezTo>
                    <a:cubicBezTo>
                      <a:pt x="21" y="30"/>
                      <a:pt x="25" y="31"/>
                      <a:pt x="27" y="33"/>
                    </a:cubicBezTo>
                    <a:cubicBezTo>
                      <a:pt x="33" y="35"/>
                      <a:pt x="36" y="41"/>
                      <a:pt x="36" y="41"/>
                    </a:cubicBezTo>
                    <a:cubicBezTo>
                      <a:pt x="36" y="41"/>
                      <a:pt x="36" y="35"/>
                      <a:pt x="31" y="28"/>
                    </a:cubicBezTo>
                    <a:cubicBezTo>
                      <a:pt x="29" y="25"/>
                      <a:pt x="27" y="22"/>
                      <a:pt x="23" y="20"/>
                    </a:cubicBezTo>
                    <a:cubicBezTo>
                      <a:pt x="21" y="18"/>
                      <a:pt x="18" y="16"/>
                      <a:pt x="14" y="17"/>
                    </a:cubicBezTo>
                    <a:cubicBezTo>
                      <a:pt x="11" y="17"/>
                      <a:pt x="9" y="19"/>
                      <a:pt x="9" y="22"/>
                    </a:cubicBezTo>
                    <a:cubicBezTo>
                      <a:pt x="9" y="24"/>
                      <a:pt x="10" y="27"/>
                      <a:pt x="12" y="28"/>
                    </a:cubicBezTo>
                    <a:close/>
                    <a:moveTo>
                      <a:pt x="52" y="9"/>
                    </a:moveTo>
                    <a:cubicBezTo>
                      <a:pt x="52" y="4"/>
                      <a:pt x="48" y="0"/>
                      <a:pt x="43" y="0"/>
                    </a:cubicBezTo>
                    <a:cubicBezTo>
                      <a:pt x="38" y="0"/>
                      <a:pt x="34" y="4"/>
                      <a:pt x="34" y="9"/>
                    </a:cubicBezTo>
                    <a:cubicBezTo>
                      <a:pt x="34" y="14"/>
                      <a:pt x="43" y="49"/>
                      <a:pt x="43" y="49"/>
                    </a:cubicBezTo>
                    <a:cubicBezTo>
                      <a:pt x="43" y="49"/>
                      <a:pt x="52" y="14"/>
                      <a:pt x="52" y="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grpSp>
      <p:grpSp>
        <p:nvGrpSpPr>
          <p:cNvPr id="182" name="Group 181"/>
          <p:cNvGrpSpPr/>
          <p:nvPr/>
        </p:nvGrpSpPr>
        <p:grpSpPr>
          <a:xfrm>
            <a:off x="11607519" y="3202005"/>
            <a:ext cx="1581470" cy="664879"/>
            <a:chOff x="17008776" y="3064165"/>
            <a:chExt cx="2373009" cy="997650"/>
          </a:xfrm>
        </p:grpSpPr>
        <p:cxnSp>
          <p:nvCxnSpPr>
            <p:cNvPr id="183" name="Straight Connector 182"/>
            <p:cNvCxnSpPr/>
            <p:nvPr/>
          </p:nvCxnSpPr>
          <p:spPr>
            <a:xfrm flipH="1">
              <a:off x="17008781" y="3530953"/>
              <a:ext cx="1870932" cy="0"/>
            </a:xfrm>
            <a:prstGeom prst="line">
              <a:avLst/>
            </a:prstGeom>
            <a:solidFill>
              <a:schemeClr val="accent1"/>
            </a:solidFill>
            <a:ln w="44450" cap="rnd">
              <a:solidFill>
                <a:srgbClr val="D9E6DC"/>
              </a:solidFill>
            </a:ln>
          </p:spPr>
          <p:style>
            <a:lnRef idx="2">
              <a:schemeClr val="accent1">
                <a:shade val="50000"/>
              </a:schemeClr>
            </a:lnRef>
            <a:fillRef idx="1">
              <a:schemeClr val="accent1"/>
            </a:fillRef>
            <a:effectRef idx="0">
              <a:schemeClr val="accent1"/>
            </a:effectRef>
            <a:fontRef idx="minor">
              <a:schemeClr val="lt1"/>
            </a:fontRef>
          </p:style>
        </p:cxnSp>
        <p:sp>
          <p:nvSpPr>
            <p:cNvPr id="184" name="TextBox 183"/>
            <p:cNvSpPr txBox="1"/>
            <p:nvPr/>
          </p:nvSpPr>
          <p:spPr>
            <a:xfrm>
              <a:off x="17008776" y="3064165"/>
              <a:ext cx="2059803" cy="461819"/>
            </a:xfrm>
            <a:prstGeom prst="rect">
              <a:avLst/>
            </a:prstGeom>
            <a:noFill/>
          </p:spPr>
          <p:txBody>
            <a:bodyPr wrap="square" rtlCol="0" anchor="b">
              <a:spAutoFit/>
            </a:bodyPr>
            <a:lstStyle/>
            <a:p>
              <a:r>
                <a:rPr lang="es-AR" sz="1400" b="1" dirty="0">
                  <a:solidFill>
                    <a:srgbClr val="00C389"/>
                  </a:solidFill>
                  <a:latin typeface="Arial" panose="020B0604020202020204" pitchFamily="34" charset="0"/>
                  <a:cs typeface="Arial" panose="020B0604020202020204" pitchFamily="34" charset="0"/>
                </a:rPr>
                <a:t>Agropecuario</a:t>
              </a:r>
            </a:p>
          </p:txBody>
        </p:sp>
        <p:sp>
          <p:nvSpPr>
            <p:cNvPr id="185" name="TextBox 184"/>
            <p:cNvSpPr txBox="1"/>
            <p:nvPr/>
          </p:nvSpPr>
          <p:spPr>
            <a:xfrm>
              <a:off x="17008776" y="3530724"/>
              <a:ext cx="2059803" cy="531091"/>
            </a:xfrm>
            <a:prstGeom prst="rect">
              <a:avLst/>
            </a:prstGeom>
            <a:noFill/>
          </p:spPr>
          <p:txBody>
            <a:bodyPr wrap="square" rtlCol="0">
              <a:spAutoFit/>
            </a:bodyPr>
            <a:lstStyle/>
            <a:p>
              <a:pPr marL="40892" indent="-40892">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5%</a:t>
              </a:r>
            </a:p>
            <a:p>
              <a:pPr marL="40892" indent="-40892">
                <a:buFont typeface="Arial" panose="020B0604020202020204" pitchFamily="34" charset="0"/>
                <a:buChar char="•"/>
              </a:pPr>
              <a:endParaRPr lang="es-AR" sz="300" dirty="0">
                <a:solidFill>
                  <a:prstClr val="black"/>
                </a:solidFill>
              </a:endParaRPr>
            </a:p>
          </p:txBody>
        </p:sp>
        <p:grpSp>
          <p:nvGrpSpPr>
            <p:cNvPr id="186" name="Group 185"/>
            <p:cNvGrpSpPr/>
            <p:nvPr/>
          </p:nvGrpSpPr>
          <p:grpSpPr>
            <a:xfrm>
              <a:off x="18755369" y="3225903"/>
              <a:ext cx="626416" cy="610104"/>
              <a:chOff x="16141235" y="4555303"/>
              <a:chExt cx="874394" cy="851625"/>
            </a:xfrm>
          </p:grpSpPr>
          <p:sp>
            <p:nvSpPr>
              <p:cNvPr id="187" name="Oval 186"/>
              <p:cNvSpPr/>
              <p:nvPr/>
            </p:nvSpPr>
            <p:spPr>
              <a:xfrm>
                <a:off x="16141235" y="4555303"/>
                <a:ext cx="874394" cy="851625"/>
              </a:xfrm>
              <a:prstGeom prst="ellipse">
                <a:avLst/>
              </a:prstGeom>
              <a:solidFill>
                <a:schemeClr val="accent5"/>
              </a:solidFill>
              <a:ln w="44450">
                <a:solidFill>
                  <a:srgbClr val="D9E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188" name="AutoShape 19"/>
              <p:cNvSpPr>
                <a:spLocks noChangeAspect="1" noChangeArrowheads="1" noTextEdit="1"/>
              </p:cNvSpPr>
              <p:nvPr/>
            </p:nvSpPr>
            <p:spPr bwMode="auto">
              <a:xfrm>
                <a:off x="16203613" y="4662488"/>
                <a:ext cx="79375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89" name="Freeform 21"/>
              <p:cNvSpPr>
                <a:spLocks/>
              </p:cNvSpPr>
              <p:nvPr/>
            </p:nvSpPr>
            <p:spPr bwMode="auto">
              <a:xfrm>
                <a:off x="16536988" y="5245100"/>
                <a:ext cx="136525" cy="1587"/>
              </a:xfrm>
              <a:custGeom>
                <a:avLst/>
                <a:gdLst>
                  <a:gd name="T0" fmla="*/ 86 w 86"/>
                  <a:gd name="T1" fmla="*/ 1 h 1"/>
                  <a:gd name="T2" fmla="*/ 85 w 86"/>
                  <a:gd name="T3" fmla="*/ 0 h 1"/>
                  <a:gd name="T4" fmla="*/ 1 w 86"/>
                  <a:gd name="T5" fmla="*/ 0 h 1"/>
                  <a:gd name="T6" fmla="*/ 0 w 86"/>
                  <a:gd name="T7" fmla="*/ 1 h 1"/>
                  <a:gd name="T8" fmla="*/ 86 w 86"/>
                  <a:gd name="T9" fmla="*/ 1 h 1"/>
                </a:gdLst>
                <a:ahLst/>
                <a:cxnLst>
                  <a:cxn ang="0">
                    <a:pos x="T0" y="T1"/>
                  </a:cxn>
                  <a:cxn ang="0">
                    <a:pos x="T2" y="T3"/>
                  </a:cxn>
                  <a:cxn ang="0">
                    <a:pos x="T4" y="T5"/>
                  </a:cxn>
                  <a:cxn ang="0">
                    <a:pos x="T6" y="T7"/>
                  </a:cxn>
                  <a:cxn ang="0">
                    <a:pos x="T8" y="T9"/>
                  </a:cxn>
                </a:cxnLst>
                <a:rect l="0" t="0" r="r" b="b"/>
                <a:pathLst>
                  <a:path w="86" h="1">
                    <a:moveTo>
                      <a:pt x="86" y="1"/>
                    </a:moveTo>
                    <a:lnTo>
                      <a:pt x="85" y="0"/>
                    </a:lnTo>
                    <a:lnTo>
                      <a:pt x="1" y="0"/>
                    </a:lnTo>
                    <a:lnTo>
                      <a:pt x="0" y="1"/>
                    </a:lnTo>
                    <a:lnTo>
                      <a:pt x="86"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90" name="Freeform 22"/>
              <p:cNvSpPr>
                <a:spLocks/>
              </p:cNvSpPr>
              <p:nvPr/>
            </p:nvSpPr>
            <p:spPr bwMode="auto">
              <a:xfrm>
                <a:off x="16538576" y="5187950"/>
                <a:ext cx="133350" cy="57150"/>
              </a:xfrm>
              <a:custGeom>
                <a:avLst/>
                <a:gdLst>
                  <a:gd name="T0" fmla="*/ 41 w 84"/>
                  <a:gd name="T1" fmla="*/ 0 h 36"/>
                  <a:gd name="T2" fmla="*/ 0 w 84"/>
                  <a:gd name="T3" fmla="*/ 36 h 36"/>
                  <a:gd name="T4" fmla="*/ 84 w 84"/>
                  <a:gd name="T5" fmla="*/ 36 h 36"/>
                  <a:gd name="T6" fmla="*/ 41 w 84"/>
                  <a:gd name="T7" fmla="*/ 0 h 36"/>
                </a:gdLst>
                <a:ahLst/>
                <a:cxnLst>
                  <a:cxn ang="0">
                    <a:pos x="T0" y="T1"/>
                  </a:cxn>
                  <a:cxn ang="0">
                    <a:pos x="T2" y="T3"/>
                  </a:cxn>
                  <a:cxn ang="0">
                    <a:pos x="T4" y="T5"/>
                  </a:cxn>
                  <a:cxn ang="0">
                    <a:pos x="T6" y="T7"/>
                  </a:cxn>
                </a:cxnLst>
                <a:rect l="0" t="0" r="r" b="b"/>
                <a:pathLst>
                  <a:path w="84" h="36">
                    <a:moveTo>
                      <a:pt x="41" y="0"/>
                    </a:moveTo>
                    <a:lnTo>
                      <a:pt x="0" y="36"/>
                    </a:lnTo>
                    <a:lnTo>
                      <a:pt x="84" y="36"/>
                    </a:lnTo>
                    <a:lnTo>
                      <a:pt x="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91" name="Freeform 23"/>
              <p:cNvSpPr>
                <a:spLocks/>
              </p:cNvSpPr>
              <p:nvPr/>
            </p:nvSpPr>
            <p:spPr bwMode="auto">
              <a:xfrm>
                <a:off x="16508413" y="5108575"/>
                <a:ext cx="73025" cy="128587"/>
              </a:xfrm>
              <a:custGeom>
                <a:avLst/>
                <a:gdLst>
                  <a:gd name="T0" fmla="*/ 0 w 46"/>
                  <a:gd name="T1" fmla="*/ 81 h 81"/>
                  <a:gd name="T2" fmla="*/ 46 w 46"/>
                  <a:gd name="T3" fmla="*/ 39 h 81"/>
                  <a:gd name="T4" fmla="*/ 0 w 46"/>
                  <a:gd name="T5" fmla="*/ 0 h 81"/>
                  <a:gd name="T6" fmla="*/ 0 w 46"/>
                  <a:gd name="T7" fmla="*/ 81 h 81"/>
                </a:gdLst>
                <a:ahLst/>
                <a:cxnLst>
                  <a:cxn ang="0">
                    <a:pos x="T0" y="T1"/>
                  </a:cxn>
                  <a:cxn ang="0">
                    <a:pos x="T2" y="T3"/>
                  </a:cxn>
                  <a:cxn ang="0">
                    <a:pos x="T4" y="T5"/>
                  </a:cxn>
                  <a:cxn ang="0">
                    <a:pos x="T6" y="T7"/>
                  </a:cxn>
                </a:cxnLst>
                <a:rect l="0" t="0" r="r" b="b"/>
                <a:pathLst>
                  <a:path w="46" h="81">
                    <a:moveTo>
                      <a:pt x="0" y="81"/>
                    </a:moveTo>
                    <a:lnTo>
                      <a:pt x="46" y="39"/>
                    </a:lnTo>
                    <a:lnTo>
                      <a:pt x="0" y="0"/>
                    </a:lnTo>
                    <a:lnTo>
                      <a:pt x="0" y="8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92" name="Freeform 24"/>
              <p:cNvSpPr>
                <a:spLocks/>
              </p:cNvSpPr>
              <p:nvPr/>
            </p:nvSpPr>
            <p:spPr bwMode="auto">
              <a:xfrm>
                <a:off x="16525876" y="5087938"/>
                <a:ext cx="149225" cy="63500"/>
              </a:xfrm>
              <a:custGeom>
                <a:avLst/>
                <a:gdLst>
                  <a:gd name="T0" fmla="*/ 0 w 94"/>
                  <a:gd name="T1" fmla="*/ 0 h 40"/>
                  <a:gd name="T2" fmla="*/ 49 w 94"/>
                  <a:gd name="T3" fmla="*/ 40 h 40"/>
                  <a:gd name="T4" fmla="*/ 94 w 94"/>
                  <a:gd name="T5" fmla="*/ 0 h 40"/>
                  <a:gd name="T6" fmla="*/ 0 w 94"/>
                  <a:gd name="T7" fmla="*/ 0 h 40"/>
                </a:gdLst>
                <a:ahLst/>
                <a:cxnLst>
                  <a:cxn ang="0">
                    <a:pos x="T0" y="T1"/>
                  </a:cxn>
                  <a:cxn ang="0">
                    <a:pos x="T2" y="T3"/>
                  </a:cxn>
                  <a:cxn ang="0">
                    <a:pos x="T4" y="T5"/>
                  </a:cxn>
                  <a:cxn ang="0">
                    <a:pos x="T6" y="T7"/>
                  </a:cxn>
                </a:cxnLst>
                <a:rect l="0" t="0" r="r" b="b"/>
                <a:pathLst>
                  <a:path w="94" h="40">
                    <a:moveTo>
                      <a:pt x="0" y="0"/>
                    </a:moveTo>
                    <a:lnTo>
                      <a:pt x="49" y="40"/>
                    </a:lnTo>
                    <a:lnTo>
                      <a:pt x="94" y="0"/>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93" name="Freeform 25"/>
              <p:cNvSpPr>
                <a:spLocks/>
              </p:cNvSpPr>
              <p:nvPr/>
            </p:nvSpPr>
            <p:spPr bwMode="auto">
              <a:xfrm>
                <a:off x="16622713" y="5106988"/>
                <a:ext cx="73025" cy="123825"/>
              </a:xfrm>
              <a:custGeom>
                <a:avLst/>
                <a:gdLst>
                  <a:gd name="T0" fmla="*/ 0 w 46"/>
                  <a:gd name="T1" fmla="*/ 40 h 78"/>
                  <a:gd name="T2" fmla="*/ 46 w 46"/>
                  <a:gd name="T3" fmla="*/ 78 h 78"/>
                  <a:gd name="T4" fmla="*/ 46 w 46"/>
                  <a:gd name="T5" fmla="*/ 0 h 78"/>
                  <a:gd name="T6" fmla="*/ 0 w 46"/>
                  <a:gd name="T7" fmla="*/ 40 h 78"/>
                </a:gdLst>
                <a:ahLst/>
                <a:cxnLst>
                  <a:cxn ang="0">
                    <a:pos x="T0" y="T1"/>
                  </a:cxn>
                  <a:cxn ang="0">
                    <a:pos x="T2" y="T3"/>
                  </a:cxn>
                  <a:cxn ang="0">
                    <a:pos x="T4" y="T5"/>
                  </a:cxn>
                  <a:cxn ang="0">
                    <a:pos x="T6" y="T7"/>
                  </a:cxn>
                </a:cxnLst>
                <a:rect l="0" t="0" r="r" b="b"/>
                <a:pathLst>
                  <a:path w="46" h="78">
                    <a:moveTo>
                      <a:pt x="0" y="40"/>
                    </a:moveTo>
                    <a:lnTo>
                      <a:pt x="46" y="78"/>
                    </a:lnTo>
                    <a:lnTo>
                      <a:pt x="46" y="0"/>
                    </a:lnTo>
                    <a:lnTo>
                      <a:pt x="0" y="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94" name="Freeform 26"/>
              <p:cNvSpPr>
                <a:spLocks/>
              </p:cNvSpPr>
              <p:nvPr/>
            </p:nvSpPr>
            <p:spPr bwMode="auto">
              <a:xfrm>
                <a:off x="16205201" y="4662488"/>
                <a:ext cx="793750" cy="401637"/>
              </a:xfrm>
              <a:custGeom>
                <a:avLst/>
                <a:gdLst>
                  <a:gd name="T0" fmla="*/ 607 w 624"/>
                  <a:gd name="T1" fmla="*/ 295 h 315"/>
                  <a:gd name="T2" fmla="*/ 582 w 624"/>
                  <a:gd name="T3" fmla="*/ 258 h 315"/>
                  <a:gd name="T4" fmla="*/ 490 w 624"/>
                  <a:gd name="T5" fmla="*/ 93 h 315"/>
                  <a:gd name="T6" fmla="*/ 454 w 624"/>
                  <a:gd name="T7" fmla="*/ 62 h 315"/>
                  <a:gd name="T8" fmla="*/ 345 w 624"/>
                  <a:gd name="T9" fmla="*/ 13 h 315"/>
                  <a:gd name="T10" fmla="*/ 312 w 624"/>
                  <a:gd name="T11" fmla="*/ 0 h 315"/>
                  <a:gd name="T12" fmla="*/ 279 w 624"/>
                  <a:gd name="T13" fmla="*/ 13 h 315"/>
                  <a:gd name="T14" fmla="*/ 170 w 624"/>
                  <a:gd name="T15" fmla="*/ 62 h 315"/>
                  <a:gd name="T16" fmla="*/ 135 w 624"/>
                  <a:gd name="T17" fmla="*/ 93 h 315"/>
                  <a:gd name="T18" fmla="*/ 49 w 624"/>
                  <a:gd name="T19" fmla="*/ 246 h 315"/>
                  <a:gd name="T20" fmla="*/ 16 w 624"/>
                  <a:gd name="T21" fmla="*/ 295 h 315"/>
                  <a:gd name="T22" fmla="*/ 0 w 624"/>
                  <a:gd name="T23" fmla="*/ 315 h 315"/>
                  <a:gd name="T24" fmla="*/ 48 w 624"/>
                  <a:gd name="T25" fmla="*/ 315 h 315"/>
                  <a:gd name="T26" fmla="*/ 78 w 624"/>
                  <a:gd name="T27" fmla="*/ 270 h 315"/>
                  <a:gd name="T28" fmla="*/ 80 w 624"/>
                  <a:gd name="T29" fmla="*/ 268 h 315"/>
                  <a:gd name="T30" fmla="*/ 168 w 624"/>
                  <a:gd name="T31" fmla="*/ 110 h 315"/>
                  <a:gd name="T32" fmla="*/ 183 w 624"/>
                  <a:gd name="T33" fmla="*/ 98 h 315"/>
                  <a:gd name="T34" fmla="*/ 303 w 624"/>
                  <a:gd name="T35" fmla="*/ 49 h 315"/>
                  <a:gd name="T36" fmla="*/ 311 w 624"/>
                  <a:gd name="T37" fmla="*/ 48 h 315"/>
                  <a:gd name="T38" fmla="*/ 312 w 624"/>
                  <a:gd name="T39" fmla="*/ 48 h 315"/>
                  <a:gd name="T40" fmla="*/ 314 w 624"/>
                  <a:gd name="T41" fmla="*/ 48 h 315"/>
                  <a:gd name="T42" fmla="*/ 321 w 624"/>
                  <a:gd name="T43" fmla="*/ 49 h 315"/>
                  <a:gd name="T44" fmla="*/ 442 w 624"/>
                  <a:gd name="T45" fmla="*/ 98 h 315"/>
                  <a:gd name="T46" fmla="*/ 456 w 624"/>
                  <a:gd name="T47" fmla="*/ 110 h 315"/>
                  <a:gd name="T48" fmla="*/ 534 w 624"/>
                  <a:gd name="T49" fmla="*/ 249 h 315"/>
                  <a:gd name="T50" fmla="*/ 551 w 624"/>
                  <a:gd name="T51" fmla="*/ 279 h 315"/>
                  <a:gd name="T52" fmla="*/ 559 w 624"/>
                  <a:gd name="T53" fmla="*/ 291 h 315"/>
                  <a:gd name="T54" fmla="*/ 576 w 624"/>
                  <a:gd name="T55" fmla="*/ 315 h 315"/>
                  <a:gd name="T56" fmla="*/ 624 w 624"/>
                  <a:gd name="T57" fmla="*/ 315 h 315"/>
                  <a:gd name="T58" fmla="*/ 607 w 624"/>
                  <a:gd name="T59" fmla="*/ 29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4" h="315">
                    <a:moveTo>
                      <a:pt x="607" y="295"/>
                    </a:moveTo>
                    <a:cubicBezTo>
                      <a:pt x="600" y="285"/>
                      <a:pt x="590" y="271"/>
                      <a:pt x="582" y="258"/>
                    </a:cubicBezTo>
                    <a:cubicBezTo>
                      <a:pt x="490" y="93"/>
                      <a:pt x="490" y="93"/>
                      <a:pt x="490" y="93"/>
                    </a:cubicBezTo>
                    <a:cubicBezTo>
                      <a:pt x="482" y="79"/>
                      <a:pt x="469" y="68"/>
                      <a:pt x="454" y="62"/>
                    </a:cubicBezTo>
                    <a:cubicBezTo>
                      <a:pt x="345" y="13"/>
                      <a:pt x="345" y="13"/>
                      <a:pt x="345" y="13"/>
                    </a:cubicBezTo>
                    <a:cubicBezTo>
                      <a:pt x="312" y="0"/>
                      <a:pt x="312" y="0"/>
                      <a:pt x="312" y="0"/>
                    </a:cubicBezTo>
                    <a:cubicBezTo>
                      <a:pt x="279" y="13"/>
                      <a:pt x="279" y="13"/>
                      <a:pt x="279" y="13"/>
                    </a:cubicBezTo>
                    <a:cubicBezTo>
                      <a:pt x="170" y="62"/>
                      <a:pt x="170" y="62"/>
                      <a:pt x="170" y="62"/>
                    </a:cubicBezTo>
                    <a:cubicBezTo>
                      <a:pt x="155" y="68"/>
                      <a:pt x="142" y="79"/>
                      <a:pt x="135" y="93"/>
                    </a:cubicBezTo>
                    <a:cubicBezTo>
                      <a:pt x="49" y="246"/>
                      <a:pt x="49" y="246"/>
                      <a:pt x="49" y="246"/>
                    </a:cubicBezTo>
                    <a:cubicBezTo>
                      <a:pt x="40" y="261"/>
                      <a:pt x="27" y="281"/>
                      <a:pt x="16" y="295"/>
                    </a:cubicBezTo>
                    <a:cubicBezTo>
                      <a:pt x="13" y="300"/>
                      <a:pt x="6" y="308"/>
                      <a:pt x="0" y="315"/>
                    </a:cubicBezTo>
                    <a:cubicBezTo>
                      <a:pt x="48" y="315"/>
                      <a:pt x="48" y="315"/>
                      <a:pt x="48" y="315"/>
                    </a:cubicBezTo>
                    <a:cubicBezTo>
                      <a:pt x="60" y="300"/>
                      <a:pt x="71" y="283"/>
                      <a:pt x="78" y="270"/>
                    </a:cubicBezTo>
                    <a:cubicBezTo>
                      <a:pt x="80" y="268"/>
                      <a:pt x="80" y="268"/>
                      <a:pt x="80" y="268"/>
                    </a:cubicBezTo>
                    <a:cubicBezTo>
                      <a:pt x="168" y="110"/>
                      <a:pt x="168" y="110"/>
                      <a:pt x="168" y="110"/>
                    </a:cubicBezTo>
                    <a:cubicBezTo>
                      <a:pt x="171" y="105"/>
                      <a:pt x="176" y="100"/>
                      <a:pt x="183" y="98"/>
                    </a:cubicBezTo>
                    <a:cubicBezTo>
                      <a:pt x="303" y="49"/>
                      <a:pt x="303" y="49"/>
                      <a:pt x="303" y="49"/>
                    </a:cubicBezTo>
                    <a:cubicBezTo>
                      <a:pt x="305" y="49"/>
                      <a:pt x="308" y="48"/>
                      <a:pt x="311" y="48"/>
                    </a:cubicBezTo>
                    <a:cubicBezTo>
                      <a:pt x="312" y="48"/>
                      <a:pt x="312" y="48"/>
                      <a:pt x="312" y="48"/>
                    </a:cubicBezTo>
                    <a:cubicBezTo>
                      <a:pt x="314" y="48"/>
                      <a:pt x="314" y="48"/>
                      <a:pt x="314" y="48"/>
                    </a:cubicBezTo>
                    <a:cubicBezTo>
                      <a:pt x="316" y="48"/>
                      <a:pt x="319" y="49"/>
                      <a:pt x="321" y="49"/>
                    </a:cubicBezTo>
                    <a:cubicBezTo>
                      <a:pt x="442" y="98"/>
                      <a:pt x="442" y="98"/>
                      <a:pt x="442" y="98"/>
                    </a:cubicBezTo>
                    <a:cubicBezTo>
                      <a:pt x="448" y="100"/>
                      <a:pt x="453" y="105"/>
                      <a:pt x="456" y="110"/>
                    </a:cubicBezTo>
                    <a:cubicBezTo>
                      <a:pt x="534" y="249"/>
                      <a:pt x="534" y="249"/>
                      <a:pt x="534" y="249"/>
                    </a:cubicBezTo>
                    <a:cubicBezTo>
                      <a:pt x="551" y="279"/>
                      <a:pt x="551" y="279"/>
                      <a:pt x="551" y="279"/>
                    </a:cubicBezTo>
                    <a:cubicBezTo>
                      <a:pt x="559" y="291"/>
                      <a:pt x="559" y="291"/>
                      <a:pt x="559" y="291"/>
                    </a:cubicBezTo>
                    <a:cubicBezTo>
                      <a:pt x="566" y="302"/>
                      <a:pt x="567" y="304"/>
                      <a:pt x="576" y="315"/>
                    </a:cubicBezTo>
                    <a:cubicBezTo>
                      <a:pt x="624" y="315"/>
                      <a:pt x="624" y="315"/>
                      <a:pt x="624" y="315"/>
                    </a:cubicBezTo>
                    <a:cubicBezTo>
                      <a:pt x="617" y="308"/>
                      <a:pt x="611" y="300"/>
                      <a:pt x="607" y="29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95" name="Freeform 27"/>
              <p:cNvSpPr>
                <a:spLocks noEditPoints="1"/>
              </p:cNvSpPr>
              <p:nvPr/>
            </p:nvSpPr>
            <p:spPr bwMode="auto">
              <a:xfrm>
                <a:off x="16309976" y="4757738"/>
                <a:ext cx="582613" cy="487362"/>
              </a:xfrm>
              <a:custGeom>
                <a:avLst/>
                <a:gdLst>
                  <a:gd name="T0" fmla="*/ 350 w 458"/>
                  <a:gd name="T1" fmla="*/ 48 h 383"/>
                  <a:gd name="T2" fmla="*/ 230 w 458"/>
                  <a:gd name="T3" fmla="*/ 0 h 383"/>
                  <a:gd name="T4" fmla="*/ 230 w 458"/>
                  <a:gd name="T5" fmla="*/ 0 h 383"/>
                  <a:gd name="T6" fmla="*/ 228 w 458"/>
                  <a:gd name="T7" fmla="*/ 0 h 383"/>
                  <a:gd name="T8" fmla="*/ 108 w 458"/>
                  <a:gd name="T9" fmla="*/ 48 h 383"/>
                  <a:gd name="T10" fmla="*/ 0 w 458"/>
                  <a:gd name="T11" fmla="*/ 240 h 383"/>
                  <a:gd name="T12" fmla="*/ 29 w 458"/>
                  <a:gd name="T13" fmla="*/ 241 h 383"/>
                  <a:gd name="T14" fmla="*/ 38 w 458"/>
                  <a:gd name="T15" fmla="*/ 250 h 383"/>
                  <a:gd name="T16" fmla="*/ 38 w 458"/>
                  <a:gd name="T17" fmla="*/ 383 h 383"/>
                  <a:gd name="T18" fmla="*/ 133 w 458"/>
                  <a:gd name="T19" fmla="*/ 383 h 383"/>
                  <a:gd name="T20" fmla="*/ 133 w 458"/>
                  <a:gd name="T21" fmla="*/ 237 h 383"/>
                  <a:gd name="T22" fmla="*/ 324 w 458"/>
                  <a:gd name="T23" fmla="*/ 237 h 383"/>
                  <a:gd name="T24" fmla="*/ 324 w 458"/>
                  <a:gd name="T25" fmla="*/ 383 h 383"/>
                  <a:gd name="T26" fmla="*/ 420 w 458"/>
                  <a:gd name="T27" fmla="*/ 383 h 383"/>
                  <a:gd name="T28" fmla="*/ 420 w 458"/>
                  <a:gd name="T29" fmla="*/ 250 h 383"/>
                  <a:gd name="T30" fmla="*/ 429 w 458"/>
                  <a:gd name="T31" fmla="*/ 241 h 383"/>
                  <a:gd name="T32" fmla="*/ 458 w 458"/>
                  <a:gd name="T33" fmla="*/ 240 h 383"/>
                  <a:gd name="T34" fmla="*/ 350 w 458"/>
                  <a:gd name="T35" fmla="*/ 48 h 383"/>
                  <a:gd name="T36" fmla="*/ 263 w 458"/>
                  <a:gd name="T37" fmla="*/ 157 h 383"/>
                  <a:gd name="T38" fmla="*/ 195 w 458"/>
                  <a:gd name="T39" fmla="*/ 157 h 383"/>
                  <a:gd name="T40" fmla="*/ 195 w 458"/>
                  <a:gd name="T41" fmla="*/ 86 h 383"/>
                  <a:gd name="T42" fmla="*/ 263 w 458"/>
                  <a:gd name="T43" fmla="*/ 86 h 383"/>
                  <a:gd name="T44" fmla="*/ 263 w 458"/>
                  <a:gd name="T45" fmla="*/ 15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8" h="383">
                    <a:moveTo>
                      <a:pt x="350" y="48"/>
                    </a:moveTo>
                    <a:cubicBezTo>
                      <a:pt x="230" y="0"/>
                      <a:pt x="230" y="0"/>
                      <a:pt x="230" y="0"/>
                    </a:cubicBezTo>
                    <a:cubicBezTo>
                      <a:pt x="230" y="0"/>
                      <a:pt x="230" y="0"/>
                      <a:pt x="230" y="0"/>
                    </a:cubicBezTo>
                    <a:cubicBezTo>
                      <a:pt x="229" y="0"/>
                      <a:pt x="229" y="0"/>
                      <a:pt x="228" y="0"/>
                    </a:cubicBezTo>
                    <a:cubicBezTo>
                      <a:pt x="108" y="48"/>
                      <a:pt x="108" y="48"/>
                      <a:pt x="108" y="48"/>
                    </a:cubicBezTo>
                    <a:cubicBezTo>
                      <a:pt x="0" y="240"/>
                      <a:pt x="0" y="240"/>
                      <a:pt x="0" y="240"/>
                    </a:cubicBezTo>
                    <a:cubicBezTo>
                      <a:pt x="29" y="241"/>
                      <a:pt x="29" y="241"/>
                      <a:pt x="29" y="241"/>
                    </a:cubicBezTo>
                    <a:cubicBezTo>
                      <a:pt x="34" y="241"/>
                      <a:pt x="38" y="245"/>
                      <a:pt x="38" y="250"/>
                    </a:cubicBezTo>
                    <a:cubicBezTo>
                      <a:pt x="38" y="383"/>
                      <a:pt x="38" y="383"/>
                      <a:pt x="38" y="383"/>
                    </a:cubicBezTo>
                    <a:cubicBezTo>
                      <a:pt x="133" y="383"/>
                      <a:pt x="133" y="383"/>
                      <a:pt x="133" y="383"/>
                    </a:cubicBezTo>
                    <a:cubicBezTo>
                      <a:pt x="133" y="237"/>
                      <a:pt x="133" y="237"/>
                      <a:pt x="133" y="237"/>
                    </a:cubicBezTo>
                    <a:cubicBezTo>
                      <a:pt x="324" y="237"/>
                      <a:pt x="324" y="237"/>
                      <a:pt x="324" y="237"/>
                    </a:cubicBezTo>
                    <a:cubicBezTo>
                      <a:pt x="324" y="383"/>
                      <a:pt x="324" y="383"/>
                      <a:pt x="324" y="383"/>
                    </a:cubicBezTo>
                    <a:cubicBezTo>
                      <a:pt x="420" y="383"/>
                      <a:pt x="420" y="383"/>
                      <a:pt x="420" y="383"/>
                    </a:cubicBezTo>
                    <a:cubicBezTo>
                      <a:pt x="420" y="250"/>
                      <a:pt x="420" y="250"/>
                      <a:pt x="420" y="250"/>
                    </a:cubicBezTo>
                    <a:cubicBezTo>
                      <a:pt x="420" y="245"/>
                      <a:pt x="424" y="241"/>
                      <a:pt x="429" y="241"/>
                    </a:cubicBezTo>
                    <a:cubicBezTo>
                      <a:pt x="458" y="240"/>
                      <a:pt x="458" y="240"/>
                      <a:pt x="458" y="240"/>
                    </a:cubicBezTo>
                    <a:lnTo>
                      <a:pt x="350" y="48"/>
                    </a:lnTo>
                    <a:close/>
                    <a:moveTo>
                      <a:pt x="263" y="157"/>
                    </a:moveTo>
                    <a:cubicBezTo>
                      <a:pt x="195" y="157"/>
                      <a:pt x="195" y="157"/>
                      <a:pt x="195" y="157"/>
                    </a:cubicBezTo>
                    <a:cubicBezTo>
                      <a:pt x="195" y="86"/>
                      <a:pt x="195" y="86"/>
                      <a:pt x="195" y="86"/>
                    </a:cubicBezTo>
                    <a:cubicBezTo>
                      <a:pt x="263" y="86"/>
                      <a:pt x="263" y="86"/>
                      <a:pt x="263" y="86"/>
                    </a:cubicBezTo>
                    <a:lnTo>
                      <a:pt x="263" y="15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grpSp>
      <p:grpSp>
        <p:nvGrpSpPr>
          <p:cNvPr id="196" name="Group 195"/>
          <p:cNvGrpSpPr/>
          <p:nvPr/>
        </p:nvGrpSpPr>
        <p:grpSpPr>
          <a:xfrm>
            <a:off x="11520786" y="5393366"/>
            <a:ext cx="1701070" cy="771107"/>
            <a:chOff x="13354964" y="4026798"/>
            <a:chExt cx="3562905" cy="1615088"/>
          </a:xfrm>
        </p:grpSpPr>
        <p:cxnSp>
          <p:nvCxnSpPr>
            <p:cNvPr id="197" name="Straight Connector 196"/>
            <p:cNvCxnSpPr/>
            <p:nvPr/>
          </p:nvCxnSpPr>
          <p:spPr>
            <a:xfrm flipH="1">
              <a:off x="13605454" y="4997564"/>
              <a:ext cx="2611574" cy="0"/>
            </a:xfrm>
            <a:prstGeom prst="line">
              <a:avLst/>
            </a:prstGeom>
            <a:solidFill>
              <a:schemeClr val="accent1"/>
            </a:solidFill>
            <a:ln w="44450" cap="rnd">
              <a:solidFill>
                <a:srgbClr val="D8DBD8"/>
              </a:solidFill>
            </a:ln>
          </p:spPr>
          <p:style>
            <a:lnRef idx="2">
              <a:schemeClr val="accent1">
                <a:shade val="50000"/>
              </a:schemeClr>
            </a:lnRef>
            <a:fillRef idx="1">
              <a:schemeClr val="accent1"/>
            </a:fillRef>
            <a:effectRef idx="0">
              <a:schemeClr val="accent1"/>
            </a:effectRef>
            <a:fontRef idx="minor">
              <a:schemeClr val="lt1"/>
            </a:fontRef>
          </p:style>
        </p:cxnSp>
        <p:sp>
          <p:nvSpPr>
            <p:cNvPr id="198" name="TextBox 197"/>
            <p:cNvSpPr txBox="1"/>
            <p:nvPr/>
          </p:nvSpPr>
          <p:spPr>
            <a:xfrm>
              <a:off x="13354964" y="4026798"/>
              <a:ext cx="2837935" cy="1095887"/>
            </a:xfrm>
            <a:prstGeom prst="rect">
              <a:avLst/>
            </a:prstGeom>
            <a:noFill/>
          </p:spPr>
          <p:txBody>
            <a:bodyPr wrap="square" rtlCol="0" anchor="b">
              <a:spAutoFit/>
            </a:bodyPr>
            <a:lstStyle/>
            <a:p>
              <a:r>
                <a:rPr lang="es-AR" sz="1400" b="1" spc="-11" dirty="0">
                  <a:solidFill>
                    <a:srgbClr val="702082"/>
                  </a:solidFill>
                  <a:latin typeface="Arial" panose="020B0604020202020204" pitchFamily="34" charset="0"/>
                  <a:cs typeface="Arial" panose="020B0604020202020204" pitchFamily="34" charset="0"/>
                </a:rPr>
                <a:t>Manufacturero</a:t>
              </a:r>
            </a:p>
          </p:txBody>
        </p:sp>
        <p:sp>
          <p:nvSpPr>
            <p:cNvPr id="199" name="TextBox 198"/>
            <p:cNvSpPr txBox="1"/>
            <p:nvPr/>
          </p:nvSpPr>
          <p:spPr>
            <a:xfrm>
              <a:off x="13605448" y="4997245"/>
              <a:ext cx="2875215" cy="644641"/>
            </a:xfrm>
            <a:prstGeom prst="rect">
              <a:avLst/>
            </a:prstGeom>
            <a:noFill/>
          </p:spPr>
          <p:txBody>
            <a:bodyPr wrap="square" rtlCol="0">
              <a:spAutoFit/>
            </a:bodyPr>
            <a:lstStyle/>
            <a:p>
              <a:pPr marL="40892" indent="-40892">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3%</a:t>
              </a:r>
            </a:p>
          </p:txBody>
        </p:sp>
        <p:sp>
          <p:nvSpPr>
            <p:cNvPr id="200" name="Oval 199"/>
            <p:cNvSpPr/>
            <p:nvPr/>
          </p:nvSpPr>
          <p:spPr>
            <a:xfrm>
              <a:off x="16043474" y="4571757"/>
              <a:ext cx="874395" cy="851626"/>
            </a:xfrm>
            <a:prstGeom prst="ellipse">
              <a:avLst/>
            </a:prstGeom>
            <a:solidFill>
              <a:schemeClr val="accent2"/>
            </a:solidFill>
            <a:ln w="44450">
              <a:solidFill>
                <a:srgbClr val="D8D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srgbClr val="702082"/>
                </a:solidFill>
              </a:endParaRPr>
            </a:p>
          </p:txBody>
        </p:sp>
      </p:grpSp>
      <p:cxnSp>
        <p:nvCxnSpPr>
          <p:cNvPr id="201" name="Straight Connector 200"/>
          <p:cNvCxnSpPr/>
          <p:nvPr/>
        </p:nvCxnSpPr>
        <p:spPr>
          <a:xfrm flipH="1">
            <a:off x="11606515" y="7784592"/>
            <a:ext cx="1246865" cy="0"/>
          </a:xfrm>
          <a:prstGeom prst="line">
            <a:avLst/>
          </a:prstGeom>
          <a:solidFill>
            <a:schemeClr val="accent1"/>
          </a:solidFill>
          <a:ln w="44450" cap="rnd">
            <a:solidFill>
              <a:srgbClr val="D8DBD8"/>
            </a:solidFill>
          </a:ln>
        </p:spPr>
        <p:style>
          <a:lnRef idx="2">
            <a:schemeClr val="accent1">
              <a:shade val="50000"/>
            </a:schemeClr>
          </a:lnRef>
          <a:fillRef idx="1">
            <a:schemeClr val="accent1"/>
          </a:fillRef>
          <a:effectRef idx="0">
            <a:schemeClr val="accent1"/>
          </a:effectRef>
          <a:fontRef idx="minor">
            <a:schemeClr val="lt1"/>
          </a:fontRef>
        </p:style>
      </p:cxnSp>
      <p:sp>
        <p:nvSpPr>
          <p:cNvPr id="202" name="TextBox 201"/>
          <p:cNvSpPr txBox="1"/>
          <p:nvPr/>
        </p:nvSpPr>
        <p:spPr>
          <a:xfrm>
            <a:off x="11606511" y="7255911"/>
            <a:ext cx="1372736" cy="525376"/>
          </a:xfrm>
          <a:prstGeom prst="rect">
            <a:avLst/>
          </a:prstGeom>
          <a:noFill/>
        </p:spPr>
        <p:txBody>
          <a:bodyPr wrap="square" lIns="91363" tIns="45681" rIns="91363" bIns="45681" rtlCol="0" anchor="b">
            <a:spAutoFit/>
          </a:bodyPr>
          <a:lstStyle/>
          <a:p>
            <a:r>
              <a:rPr lang="es-AR" sz="1400" b="1" dirty="0">
                <a:solidFill>
                  <a:srgbClr val="C110A0"/>
                </a:solidFill>
                <a:latin typeface="Arial" panose="020B0604020202020204" pitchFamily="34" charset="0"/>
                <a:cs typeface="Arial" panose="020B0604020202020204" pitchFamily="34" charset="0"/>
              </a:rPr>
              <a:t>Financiero/</a:t>
            </a:r>
          </a:p>
          <a:p>
            <a:r>
              <a:rPr lang="es-AR" sz="1400" b="1" dirty="0">
                <a:solidFill>
                  <a:srgbClr val="C110A0"/>
                </a:solidFill>
                <a:latin typeface="Arial" panose="020B0604020202020204" pitchFamily="34" charset="0"/>
                <a:cs typeface="Arial" panose="020B0604020202020204" pitchFamily="34" charset="0"/>
              </a:rPr>
              <a:t>Bancario</a:t>
            </a:r>
          </a:p>
        </p:txBody>
      </p:sp>
      <p:sp>
        <p:nvSpPr>
          <p:cNvPr id="203" name="TextBox 202"/>
          <p:cNvSpPr txBox="1"/>
          <p:nvPr/>
        </p:nvSpPr>
        <p:spPr>
          <a:xfrm>
            <a:off x="11606511" y="7784452"/>
            <a:ext cx="1372736" cy="310423"/>
          </a:xfrm>
          <a:prstGeom prst="rect">
            <a:avLst/>
          </a:prstGeom>
          <a:noFill/>
        </p:spPr>
        <p:txBody>
          <a:bodyPr wrap="square" lIns="91363" tIns="45681" rIns="91363" bIns="45681" rtlCol="0">
            <a:spAutoFit/>
          </a:bodyPr>
          <a:lstStyle/>
          <a:p>
            <a:pPr marL="40892" indent="-40892">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2%</a:t>
            </a:r>
          </a:p>
        </p:txBody>
      </p:sp>
      <p:sp>
        <p:nvSpPr>
          <p:cNvPr id="204" name="Oval 203"/>
          <p:cNvSpPr/>
          <p:nvPr/>
        </p:nvSpPr>
        <p:spPr>
          <a:xfrm>
            <a:off x="12770514" y="7581296"/>
            <a:ext cx="417468" cy="406598"/>
          </a:xfrm>
          <a:prstGeom prst="ellipse">
            <a:avLst/>
          </a:prstGeom>
          <a:solidFill>
            <a:schemeClr val="accent3"/>
          </a:solidFill>
          <a:ln w="44450">
            <a:solidFill>
              <a:srgbClr val="D8DBD8"/>
            </a:solid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s-AR" sz="500" dirty="0">
              <a:solidFill>
                <a:prstClr val="white"/>
              </a:solidFill>
            </a:endParaRPr>
          </a:p>
        </p:txBody>
      </p:sp>
      <p:grpSp>
        <p:nvGrpSpPr>
          <p:cNvPr id="205" name="Group 204"/>
          <p:cNvGrpSpPr/>
          <p:nvPr/>
        </p:nvGrpSpPr>
        <p:grpSpPr>
          <a:xfrm>
            <a:off x="11582810" y="6119444"/>
            <a:ext cx="1639042" cy="618713"/>
            <a:chOff x="13605446" y="2796521"/>
            <a:chExt cx="3432990" cy="1295896"/>
          </a:xfrm>
        </p:grpSpPr>
        <p:cxnSp>
          <p:nvCxnSpPr>
            <p:cNvPr id="206" name="Straight Connector 205"/>
            <p:cNvCxnSpPr/>
            <p:nvPr/>
          </p:nvCxnSpPr>
          <p:spPr>
            <a:xfrm flipH="1">
              <a:off x="13605454" y="3448089"/>
              <a:ext cx="2611574" cy="0"/>
            </a:xfrm>
            <a:prstGeom prst="line">
              <a:avLst/>
            </a:prstGeom>
            <a:solidFill>
              <a:schemeClr val="accent1"/>
            </a:solidFill>
            <a:ln w="44450" cap="rnd">
              <a:solidFill>
                <a:srgbClr val="DDD0CF"/>
              </a:solidFill>
            </a:ln>
          </p:spPr>
          <p:style>
            <a:lnRef idx="2">
              <a:schemeClr val="accent1">
                <a:shade val="50000"/>
              </a:schemeClr>
            </a:lnRef>
            <a:fillRef idx="1">
              <a:schemeClr val="accent1"/>
            </a:fillRef>
            <a:effectRef idx="0">
              <a:schemeClr val="accent1"/>
            </a:effectRef>
            <a:fontRef idx="minor">
              <a:schemeClr val="lt1"/>
            </a:fontRef>
          </p:style>
        </p:cxnSp>
        <p:sp>
          <p:nvSpPr>
            <p:cNvPr id="207" name="TextBox 206"/>
            <p:cNvSpPr txBox="1"/>
            <p:nvPr/>
          </p:nvSpPr>
          <p:spPr>
            <a:xfrm>
              <a:off x="13605446" y="2796521"/>
              <a:ext cx="2875209" cy="644640"/>
            </a:xfrm>
            <a:prstGeom prst="rect">
              <a:avLst/>
            </a:prstGeom>
            <a:noFill/>
          </p:spPr>
          <p:txBody>
            <a:bodyPr wrap="square" rtlCol="0" anchor="b">
              <a:spAutoFit/>
            </a:bodyPr>
            <a:lstStyle/>
            <a:p>
              <a:r>
                <a:rPr lang="en-US" sz="1400" b="1" dirty="0" err="1">
                  <a:solidFill>
                    <a:srgbClr val="00A0D2"/>
                  </a:solidFill>
                  <a:latin typeface="Arial" panose="020B0604020202020204" pitchFamily="34" charset="0"/>
                  <a:cs typeface="Arial" panose="020B0604020202020204" pitchFamily="34" charset="0"/>
                </a:rPr>
                <a:t>Minero</a:t>
              </a:r>
              <a:endParaRPr lang="en-US" sz="1400" b="1" dirty="0">
                <a:solidFill>
                  <a:srgbClr val="00A0D2"/>
                </a:solidFill>
                <a:latin typeface="Arial" panose="020B0604020202020204" pitchFamily="34" charset="0"/>
                <a:cs typeface="Arial" panose="020B0604020202020204" pitchFamily="34" charset="0"/>
              </a:endParaRPr>
            </a:p>
          </p:txBody>
        </p:sp>
        <p:sp>
          <p:nvSpPr>
            <p:cNvPr id="208" name="TextBox 207"/>
            <p:cNvSpPr txBox="1"/>
            <p:nvPr/>
          </p:nvSpPr>
          <p:spPr>
            <a:xfrm>
              <a:off x="13605446" y="3447777"/>
              <a:ext cx="2875209" cy="644640"/>
            </a:xfrm>
            <a:prstGeom prst="rect">
              <a:avLst/>
            </a:prstGeom>
            <a:noFill/>
          </p:spPr>
          <p:txBody>
            <a:bodyPr wrap="square" rtlCol="0">
              <a:spAutoFit/>
            </a:bodyPr>
            <a:lstStyle/>
            <a:p>
              <a:pPr marL="40892" indent="-40892">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 2%</a:t>
              </a:r>
            </a:p>
          </p:txBody>
        </p:sp>
        <p:sp>
          <p:nvSpPr>
            <p:cNvPr id="209" name="Oval 208"/>
            <p:cNvSpPr/>
            <p:nvPr/>
          </p:nvSpPr>
          <p:spPr>
            <a:xfrm>
              <a:off x="16164046" y="3038295"/>
              <a:ext cx="874390" cy="851626"/>
            </a:xfrm>
            <a:prstGeom prst="ellipse">
              <a:avLst/>
            </a:prstGeom>
            <a:solidFill>
              <a:schemeClr val="accent4"/>
            </a:solidFill>
            <a:ln w="44450">
              <a:solidFill>
                <a:srgbClr val="DDD0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solidFill>
                  <a:srgbClr val="00A0D2"/>
                </a:solidFill>
              </a:endParaRPr>
            </a:p>
          </p:txBody>
        </p:sp>
      </p:grpSp>
      <p:grpSp>
        <p:nvGrpSpPr>
          <p:cNvPr id="210" name="Group 209"/>
          <p:cNvGrpSpPr/>
          <p:nvPr/>
        </p:nvGrpSpPr>
        <p:grpSpPr>
          <a:xfrm>
            <a:off x="11585590" y="6595161"/>
            <a:ext cx="1537666" cy="868587"/>
            <a:chOff x="9822252" y="5444217"/>
            <a:chExt cx="3220657" cy="1819269"/>
          </a:xfrm>
        </p:grpSpPr>
        <p:cxnSp>
          <p:nvCxnSpPr>
            <p:cNvPr id="211" name="Straight Connector 210"/>
            <p:cNvCxnSpPr/>
            <p:nvPr/>
          </p:nvCxnSpPr>
          <p:spPr>
            <a:xfrm flipH="1">
              <a:off x="9822259" y="6547037"/>
              <a:ext cx="2611574" cy="0"/>
            </a:xfrm>
            <a:prstGeom prst="line">
              <a:avLst/>
            </a:prstGeom>
            <a:solidFill>
              <a:schemeClr val="accent1"/>
            </a:solidFill>
            <a:ln w="44450" cap="rnd">
              <a:solidFill>
                <a:srgbClr val="D8D7DF"/>
              </a:solidFill>
            </a:ln>
          </p:spPr>
          <p:style>
            <a:lnRef idx="2">
              <a:schemeClr val="accent1">
                <a:shade val="50000"/>
              </a:schemeClr>
            </a:lnRef>
            <a:fillRef idx="1">
              <a:schemeClr val="accent1"/>
            </a:fillRef>
            <a:effectRef idx="0">
              <a:schemeClr val="accent1"/>
            </a:effectRef>
            <a:fontRef idx="minor">
              <a:schemeClr val="lt1"/>
            </a:fontRef>
          </p:style>
        </p:cxnSp>
        <p:sp>
          <p:nvSpPr>
            <p:cNvPr id="212" name="TextBox 211"/>
            <p:cNvSpPr txBox="1"/>
            <p:nvPr/>
          </p:nvSpPr>
          <p:spPr>
            <a:xfrm>
              <a:off x="9822252" y="5444217"/>
              <a:ext cx="2875216" cy="1095892"/>
            </a:xfrm>
            <a:prstGeom prst="rect">
              <a:avLst/>
            </a:prstGeom>
            <a:noFill/>
          </p:spPr>
          <p:txBody>
            <a:bodyPr wrap="square" rtlCol="0" anchor="b">
              <a:spAutoFit/>
            </a:bodyPr>
            <a:lstStyle/>
            <a:p>
              <a:r>
                <a:rPr lang="es-AR" sz="1400" b="1" dirty="0">
                  <a:solidFill>
                    <a:srgbClr val="63666A"/>
                  </a:solidFill>
                  <a:latin typeface="Arial" panose="020B0604020202020204" pitchFamily="34" charset="0"/>
                  <a:cs typeface="Arial" panose="020B0604020202020204" pitchFamily="34" charset="0"/>
                </a:rPr>
                <a:t>Logístico y Transporte</a:t>
              </a:r>
            </a:p>
          </p:txBody>
        </p:sp>
        <p:sp>
          <p:nvSpPr>
            <p:cNvPr id="213" name="TextBox 212"/>
            <p:cNvSpPr txBox="1"/>
            <p:nvPr/>
          </p:nvSpPr>
          <p:spPr>
            <a:xfrm>
              <a:off x="9886001" y="6522147"/>
              <a:ext cx="2875216" cy="741339"/>
            </a:xfrm>
            <a:prstGeom prst="rect">
              <a:avLst/>
            </a:prstGeom>
            <a:noFill/>
          </p:spPr>
          <p:txBody>
            <a:bodyPr wrap="square" rtlCol="0">
              <a:spAutoFit/>
            </a:bodyPr>
            <a:lstStyle/>
            <a:p>
              <a:pPr marL="40892" indent="-40892">
                <a:buFont typeface="Arial" panose="020B0604020202020204" pitchFamily="34" charset="0"/>
                <a:buChar char="•"/>
              </a:pPr>
              <a:r>
                <a:rPr lang="es-AR" sz="1400" dirty="0">
                  <a:solidFill>
                    <a:prstClr val="black"/>
                  </a:solidFill>
                  <a:latin typeface="Arial" panose="020B0604020202020204" pitchFamily="34" charset="0"/>
                  <a:cs typeface="Arial" panose="020B0604020202020204" pitchFamily="34" charset="0"/>
                </a:rPr>
                <a:t> 2%</a:t>
              </a:r>
            </a:p>
            <a:p>
              <a:pPr marL="40892" indent="-40892">
                <a:buFont typeface="Arial" panose="020B0604020202020204" pitchFamily="34" charset="0"/>
                <a:buChar char="•"/>
              </a:pPr>
              <a:endParaRPr lang="es-AR" sz="300" dirty="0">
                <a:solidFill>
                  <a:prstClr val="black"/>
                </a:solidFill>
              </a:endParaRPr>
            </a:p>
          </p:txBody>
        </p:sp>
        <p:grpSp>
          <p:nvGrpSpPr>
            <p:cNvPr id="214" name="Group 12"/>
            <p:cNvGrpSpPr>
              <a:grpSpLocks noChangeAspect="1"/>
            </p:cNvGrpSpPr>
            <p:nvPr/>
          </p:nvGrpSpPr>
          <p:grpSpPr bwMode="auto">
            <a:xfrm>
              <a:off x="12325358" y="6332526"/>
              <a:ext cx="717551" cy="528636"/>
              <a:chOff x="7764" y="3989"/>
              <a:chExt cx="452" cy="333"/>
            </a:xfrm>
          </p:grpSpPr>
          <p:sp>
            <p:nvSpPr>
              <p:cNvPr id="215" name="AutoShape 11"/>
              <p:cNvSpPr>
                <a:spLocks noChangeAspect="1" noChangeArrowheads="1" noTextEdit="1"/>
              </p:cNvSpPr>
              <p:nvPr/>
            </p:nvSpPr>
            <p:spPr bwMode="auto">
              <a:xfrm>
                <a:off x="7764" y="4003"/>
                <a:ext cx="439" cy="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srgbClr val="63666A"/>
                  </a:solidFill>
                </a:endParaRPr>
              </a:p>
            </p:txBody>
          </p:sp>
          <p:sp>
            <p:nvSpPr>
              <p:cNvPr id="216" name="Freeform 13"/>
              <p:cNvSpPr>
                <a:spLocks/>
              </p:cNvSpPr>
              <p:nvPr/>
            </p:nvSpPr>
            <p:spPr bwMode="auto">
              <a:xfrm>
                <a:off x="7776" y="3989"/>
                <a:ext cx="440" cy="321"/>
              </a:xfrm>
              <a:custGeom>
                <a:avLst/>
                <a:gdLst>
                  <a:gd name="T0" fmla="*/ 771 w 782"/>
                  <a:gd name="T1" fmla="*/ 14 h 347"/>
                  <a:gd name="T2" fmla="*/ 726 w 782"/>
                  <a:gd name="T3" fmla="*/ 12 h 347"/>
                  <a:gd name="T4" fmla="*/ 570 w 782"/>
                  <a:gd name="T5" fmla="*/ 152 h 347"/>
                  <a:gd name="T6" fmla="*/ 351 w 782"/>
                  <a:gd name="T7" fmla="*/ 152 h 347"/>
                  <a:gd name="T8" fmla="*/ 345 w 782"/>
                  <a:gd name="T9" fmla="*/ 110 h 347"/>
                  <a:gd name="T10" fmla="*/ 530 w 782"/>
                  <a:gd name="T11" fmla="*/ 110 h 347"/>
                  <a:gd name="T12" fmla="*/ 570 w 782"/>
                  <a:gd name="T13" fmla="*/ 70 h 347"/>
                  <a:gd name="T14" fmla="*/ 530 w 782"/>
                  <a:gd name="T15" fmla="*/ 30 h 347"/>
                  <a:gd name="T16" fmla="*/ 209 w 782"/>
                  <a:gd name="T17" fmla="*/ 30 h 347"/>
                  <a:gd name="T18" fmla="*/ 179 w 782"/>
                  <a:gd name="T19" fmla="*/ 44 h 347"/>
                  <a:gd name="T20" fmla="*/ 0 w 782"/>
                  <a:gd name="T21" fmla="*/ 208 h 347"/>
                  <a:gd name="T22" fmla="*/ 138 w 782"/>
                  <a:gd name="T23" fmla="*/ 347 h 347"/>
                  <a:gd name="T24" fmla="*/ 265 w 782"/>
                  <a:gd name="T25" fmla="*/ 255 h 347"/>
                  <a:gd name="T26" fmla="*/ 541 w 782"/>
                  <a:gd name="T27" fmla="*/ 255 h 347"/>
                  <a:gd name="T28" fmla="*/ 542 w 782"/>
                  <a:gd name="T29" fmla="*/ 253 h 347"/>
                  <a:gd name="T30" fmla="*/ 561 w 782"/>
                  <a:gd name="T31" fmla="*/ 246 h 347"/>
                  <a:gd name="T32" fmla="*/ 768 w 782"/>
                  <a:gd name="T33" fmla="*/ 59 h 347"/>
                  <a:gd name="T34" fmla="*/ 771 w 782"/>
                  <a:gd name="T35" fmla="*/ 1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2" h="347">
                    <a:moveTo>
                      <a:pt x="771" y="14"/>
                    </a:moveTo>
                    <a:cubicBezTo>
                      <a:pt x="759" y="1"/>
                      <a:pt x="739" y="0"/>
                      <a:pt x="726" y="12"/>
                    </a:cubicBezTo>
                    <a:cubicBezTo>
                      <a:pt x="570" y="152"/>
                      <a:pt x="570" y="152"/>
                      <a:pt x="570" y="152"/>
                    </a:cubicBezTo>
                    <a:cubicBezTo>
                      <a:pt x="351" y="152"/>
                      <a:pt x="351" y="152"/>
                      <a:pt x="351" y="152"/>
                    </a:cubicBezTo>
                    <a:cubicBezTo>
                      <a:pt x="340" y="148"/>
                      <a:pt x="342" y="127"/>
                      <a:pt x="345" y="110"/>
                    </a:cubicBezTo>
                    <a:cubicBezTo>
                      <a:pt x="530" y="110"/>
                      <a:pt x="530" y="110"/>
                      <a:pt x="530" y="110"/>
                    </a:cubicBezTo>
                    <a:cubicBezTo>
                      <a:pt x="552" y="110"/>
                      <a:pt x="570" y="92"/>
                      <a:pt x="570" y="70"/>
                    </a:cubicBezTo>
                    <a:cubicBezTo>
                      <a:pt x="570" y="48"/>
                      <a:pt x="552" y="30"/>
                      <a:pt x="530" y="30"/>
                    </a:cubicBezTo>
                    <a:cubicBezTo>
                      <a:pt x="209" y="30"/>
                      <a:pt x="209" y="30"/>
                      <a:pt x="209" y="30"/>
                    </a:cubicBezTo>
                    <a:cubicBezTo>
                      <a:pt x="197" y="30"/>
                      <a:pt x="186" y="36"/>
                      <a:pt x="179" y="44"/>
                    </a:cubicBezTo>
                    <a:cubicBezTo>
                      <a:pt x="0" y="208"/>
                      <a:pt x="0" y="208"/>
                      <a:pt x="0" y="208"/>
                    </a:cubicBezTo>
                    <a:cubicBezTo>
                      <a:pt x="138" y="347"/>
                      <a:pt x="138" y="347"/>
                      <a:pt x="138" y="347"/>
                    </a:cubicBezTo>
                    <a:cubicBezTo>
                      <a:pt x="265" y="255"/>
                      <a:pt x="265" y="255"/>
                      <a:pt x="265" y="255"/>
                    </a:cubicBezTo>
                    <a:cubicBezTo>
                      <a:pt x="541" y="255"/>
                      <a:pt x="541" y="255"/>
                      <a:pt x="541" y="255"/>
                    </a:cubicBezTo>
                    <a:cubicBezTo>
                      <a:pt x="542" y="253"/>
                      <a:pt x="542" y="253"/>
                      <a:pt x="542" y="253"/>
                    </a:cubicBezTo>
                    <a:cubicBezTo>
                      <a:pt x="549" y="253"/>
                      <a:pt x="555" y="250"/>
                      <a:pt x="561" y="246"/>
                    </a:cubicBezTo>
                    <a:cubicBezTo>
                      <a:pt x="768" y="59"/>
                      <a:pt x="768" y="59"/>
                      <a:pt x="768" y="59"/>
                    </a:cubicBezTo>
                    <a:cubicBezTo>
                      <a:pt x="781" y="47"/>
                      <a:pt x="782" y="27"/>
                      <a:pt x="771" y="14"/>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srgbClr val="63666A"/>
                  </a:solidFill>
                </a:endParaRPr>
              </a:p>
            </p:txBody>
          </p:sp>
        </p:grpSp>
      </p:grpSp>
      <p:sp>
        <p:nvSpPr>
          <p:cNvPr id="217" name="Oval 216"/>
          <p:cNvSpPr/>
          <p:nvPr/>
        </p:nvSpPr>
        <p:spPr>
          <a:xfrm>
            <a:off x="12799479" y="6930341"/>
            <a:ext cx="417468" cy="406598"/>
          </a:xfrm>
          <a:prstGeom prst="ellipse">
            <a:avLst/>
          </a:prstGeom>
          <a:solidFill>
            <a:schemeClr val="accent1"/>
          </a:solidFill>
          <a:ln w="44450">
            <a:solidFill>
              <a:srgbClr val="D8D7DF"/>
            </a:solid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s-AR" sz="500" dirty="0">
              <a:solidFill>
                <a:prstClr val="white"/>
              </a:solidFill>
            </a:endParaRPr>
          </a:p>
        </p:txBody>
      </p:sp>
      <p:grpSp>
        <p:nvGrpSpPr>
          <p:cNvPr id="218" name="Group 30"/>
          <p:cNvGrpSpPr>
            <a:grpSpLocks noChangeAspect="1"/>
          </p:cNvGrpSpPr>
          <p:nvPr/>
        </p:nvGrpSpPr>
        <p:grpSpPr bwMode="auto">
          <a:xfrm>
            <a:off x="12853825" y="7019656"/>
            <a:ext cx="324418" cy="219629"/>
            <a:chOff x="12533" y="4003"/>
            <a:chExt cx="452" cy="306"/>
          </a:xfrm>
        </p:grpSpPr>
        <p:sp>
          <p:nvSpPr>
            <p:cNvPr id="219" name="AutoShape 29"/>
            <p:cNvSpPr>
              <a:spLocks noChangeAspect="1" noChangeArrowheads="1" noTextEdit="1"/>
            </p:cNvSpPr>
            <p:nvPr/>
          </p:nvSpPr>
          <p:spPr bwMode="auto">
            <a:xfrm>
              <a:off x="12533" y="4003"/>
              <a:ext cx="452" cy="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20" name="Freeform 31"/>
            <p:cNvSpPr>
              <a:spLocks noEditPoints="1"/>
            </p:cNvSpPr>
            <p:nvPr/>
          </p:nvSpPr>
          <p:spPr bwMode="auto">
            <a:xfrm>
              <a:off x="12894" y="4216"/>
              <a:ext cx="90" cy="92"/>
            </a:xfrm>
            <a:custGeom>
              <a:avLst/>
              <a:gdLst>
                <a:gd name="T0" fmla="*/ 53 w 107"/>
                <a:gd name="T1" fmla="*/ 0 h 108"/>
                <a:gd name="T2" fmla="*/ 0 w 107"/>
                <a:gd name="T3" fmla="*/ 54 h 108"/>
                <a:gd name="T4" fmla="*/ 53 w 107"/>
                <a:gd name="T5" fmla="*/ 108 h 108"/>
                <a:gd name="T6" fmla="*/ 107 w 107"/>
                <a:gd name="T7" fmla="*/ 54 h 108"/>
                <a:gd name="T8" fmla="*/ 53 w 107"/>
                <a:gd name="T9" fmla="*/ 0 h 108"/>
                <a:gd name="T10" fmla="*/ 53 w 107"/>
                <a:gd name="T11" fmla="*/ 75 h 108"/>
                <a:gd name="T12" fmla="*/ 32 w 107"/>
                <a:gd name="T13" fmla="*/ 54 h 108"/>
                <a:gd name="T14" fmla="*/ 53 w 107"/>
                <a:gd name="T15" fmla="*/ 33 h 108"/>
                <a:gd name="T16" fmla="*/ 74 w 107"/>
                <a:gd name="T17" fmla="*/ 54 h 108"/>
                <a:gd name="T18" fmla="*/ 53 w 107"/>
                <a:gd name="T19" fmla="*/ 7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53" y="0"/>
                  </a:moveTo>
                  <a:cubicBezTo>
                    <a:pt x="24" y="0"/>
                    <a:pt x="0" y="24"/>
                    <a:pt x="0" y="54"/>
                  </a:cubicBezTo>
                  <a:cubicBezTo>
                    <a:pt x="0" y="84"/>
                    <a:pt x="24" y="108"/>
                    <a:pt x="53" y="108"/>
                  </a:cubicBezTo>
                  <a:cubicBezTo>
                    <a:pt x="83" y="108"/>
                    <a:pt x="107" y="84"/>
                    <a:pt x="107" y="54"/>
                  </a:cubicBezTo>
                  <a:cubicBezTo>
                    <a:pt x="107" y="24"/>
                    <a:pt x="83" y="0"/>
                    <a:pt x="53" y="0"/>
                  </a:cubicBezTo>
                  <a:close/>
                  <a:moveTo>
                    <a:pt x="53" y="75"/>
                  </a:moveTo>
                  <a:cubicBezTo>
                    <a:pt x="42" y="75"/>
                    <a:pt x="32" y="66"/>
                    <a:pt x="32" y="54"/>
                  </a:cubicBezTo>
                  <a:cubicBezTo>
                    <a:pt x="32" y="42"/>
                    <a:pt x="42" y="33"/>
                    <a:pt x="53" y="33"/>
                  </a:cubicBezTo>
                  <a:cubicBezTo>
                    <a:pt x="65" y="33"/>
                    <a:pt x="74" y="42"/>
                    <a:pt x="74" y="54"/>
                  </a:cubicBezTo>
                  <a:cubicBezTo>
                    <a:pt x="74" y="66"/>
                    <a:pt x="65" y="75"/>
                    <a:pt x="53" y="7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21" name="Freeform 32"/>
            <p:cNvSpPr>
              <a:spLocks noEditPoints="1"/>
            </p:cNvSpPr>
            <p:nvPr/>
          </p:nvSpPr>
          <p:spPr bwMode="auto">
            <a:xfrm>
              <a:off x="12533" y="4003"/>
              <a:ext cx="445" cy="306"/>
            </a:xfrm>
            <a:custGeom>
              <a:avLst/>
              <a:gdLst>
                <a:gd name="T0" fmla="*/ 526 w 526"/>
                <a:gd name="T1" fmla="*/ 241 h 360"/>
                <a:gd name="T2" fmla="*/ 526 w 526"/>
                <a:gd name="T3" fmla="*/ 168 h 360"/>
                <a:gd name="T4" fmla="*/ 372 w 526"/>
                <a:gd name="T5" fmla="*/ 168 h 360"/>
                <a:gd name="T6" fmla="*/ 372 w 526"/>
                <a:gd name="T7" fmla="*/ 0 h 360"/>
                <a:gd name="T8" fmla="*/ 260 w 526"/>
                <a:gd name="T9" fmla="*/ 0 h 360"/>
                <a:gd name="T10" fmla="*/ 209 w 526"/>
                <a:gd name="T11" fmla="*/ 165 h 360"/>
                <a:gd name="T12" fmla="*/ 209 w 526"/>
                <a:gd name="T13" fmla="*/ 0 h 360"/>
                <a:gd name="T14" fmla="*/ 175 w 526"/>
                <a:gd name="T15" fmla="*/ 0 h 360"/>
                <a:gd name="T16" fmla="*/ 175 w 526"/>
                <a:gd name="T17" fmla="*/ 325 h 360"/>
                <a:gd name="T18" fmla="*/ 0 w 526"/>
                <a:gd name="T19" fmla="*/ 325 h 360"/>
                <a:gd name="T20" fmla="*/ 0 w 526"/>
                <a:gd name="T21" fmla="*/ 360 h 360"/>
                <a:gd name="T22" fmla="*/ 209 w 526"/>
                <a:gd name="T23" fmla="*/ 360 h 360"/>
                <a:gd name="T24" fmla="*/ 209 w 526"/>
                <a:gd name="T25" fmla="*/ 332 h 360"/>
                <a:gd name="T26" fmla="*/ 209 w 526"/>
                <a:gd name="T27" fmla="*/ 308 h 360"/>
                <a:gd name="T28" fmla="*/ 209 w 526"/>
                <a:gd name="T29" fmla="*/ 301 h 360"/>
                <a:gd name="T30" fmla="*/ 209 w 526"/>
                <a:gd name="T31" fmla="*/ 288 h 360"/>
                <a:gd name="T32" fmla="*/ 289 w 526"/>
                <a:gd name="T33" fmla="*/ 225 h 360"/>
                <a:gd name="T34" fmla="*/ 366 w 526"/>
                <a:gd name="T35" fmla="*/ 288 h 360"/>
                <a:gd name="T36" fmla="*/ 402 w 526"/>
                <a:gd name="T37" fmla="*/ 288 h 360"/>
                <a:gd name="T38" fmla="*/ 479 w 526"/>
                <a:gd name="T39" fmla="*/ 225 h 360"/>
                <a:gd name="T40" fmla="*/ 526 w 526"/>
                <a:gd name="T41" fmla="*/ 241 h 360"/>
                <a:gd name="T42" fmla="*/ 337 w 526"/>
                <a:gd name="T43" fmla="*/ 168 h 360"/>
                <a:gd name="T44" fmla="*/ 245 w 526"/>
                <a:gd name="T45" fmla="*/ 168 h 360"/>
                <a:gd name="T46" fmla="*/ 286 w 526"/>
                <a:gd name="T47" fmla="*/ 35 h 360"/>
                <a:gd name="T48" fmla="*/ 337 w 526"/>
                <a:gd name="T49" fmla="*/ 35 h 360"/>
                <a:gd name="T50" fmla="*/ 337 w 526"/>
                <a:gd name="T51" fmla="*/ 16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6" h="360">
                  <a:moveTo>
                    <a:pt x="526" y="241"/>
                  </a:moveTo>
                  <a:cubicBezTo>
                    <a:pt x="526" y="168"/>
                    <a:pt x="526" y="168"/>
                    <a:pt x="526" y="168"/>
                  </a:cubicBezTo>
                  <a:cubicBezTo>
                    <a:pt x="372" y="168"/>
                    <a:pt x="372" y="168"/>
                    <a:pt x="372" y="168"/>
                  </a:cubicBezTo>
                  <a:cubicBezTo>
                    <a:pt x="372" y="0"/>
                    <a:pt x="372" y="0"/>
                    <a:pt x="372" y="0"/>
                  </a:cubicBezTo>
                  <a:cubicBezTo>
                    <a:pt x="260" y="0"/>
                    <a:pt x="260" y="0"/>
                    <a:pt x="260" y="0"/>
                  </a:cubicBezTo>
                  <a:cubicBezTo>
                    <a:pt x="209" y="165"/>
                    <a:pt x="209" y="165"/>
                    <a:pt x="209" y="165"/>
                  </a:cubicBezTo>
                  <a:cubicBezTo>
                    <a:pt x="209" y="0"/>
                    <a:pt x="209" y="0"/>
                    <a:pt x="209" y="0"/>
                  </a:cubicBezTo>
                  <a:cubicBezTo>
                    <a:pt x="175" y="0"/>
                    <a:pt x="175" y="0"/>
                    <a:pt x="175" y="0"/>
                  </a:cubicBezTo>
                  <a:cubicBezTo>
                    <a:pt x="175" y="325"/>
                    <a:pt x="175" y="325"/>
                    <a:pt x="175" y="325"/>
                  </a:cubicBezTo>
                  <a:cubicBezTo>
                    <a:pt x="0" y="325"/>
                    <a:pt x="0" y="325"/>
                    <a:pt x="0" y="325"/>
                  </a:cubicBezTo>
                  <a:cubicBezTo>
                    <a:pt x="0" y="360"/>
                    <a:pt x="0" y="360"/>
                    <a:pt x="0" y="360"/>
                  </a:cubicBezTo>
                  <a:cubicBezTo>
                    <a:pt x="209" y="360"/>
                    <a:pt x="209" y="360"/>
                    <a:pt x="209" y="360"/>
                  </a:cubicBezTo>
                  <a:cubicBezTo>
                    <a:pt x="209" y="332"/>
                    <a:pt x="209" y="332"/>
                    <a:pt x="209" y="332"/>
                  </a:cubicBezTo>
                  <a:cubicBezTo>
                    <a:pt x="209" y="308"/>
                    <a:pt x="209" y="308"/>
                    <a:pt x="209" y="308"/>
                  </a:cubicBezTo>
                  <a:cubicBezTo>
                    <a:pt x="209" y="301"/>
                    <a:pt x="209" y="301"/>
                    <a:pt x="209" y="301"/>
                  </a:cubicBezTo>
                  <a:cubicBezTo>
                    <a:pt x="209" y="288"/>
                    <a:pt x="209" y="288"/>
                    <a:pt x="209" y="288"/>
                  </a:cubicBezTo>
                  <a:cubicBezTo>
                    <a:pt x="217" y="252"/>
                    <a:pt x="251" y="225"/>
                    <a:pt x="289" y="225"/>
                  </a:cubicBezTo>
                  <a:cubicBezTo>
                    <a:pt x="327" y="225"/>
                    <a:pt x="358" y="252"/>
                    <a:pt x="366" y="288"/>
                  </a:cubicBezTo>
                  <a:cubicBezTo>
                    <a:pt x="402" y="288"/>
                    <a:pt x="402" y="288"/>
                    <a:pt x="402" y="288"/>
                  </a:cubicBezTo>
                  <a:cubicBezTo>
                    <a:pt x="410" y="252"/>
                    <a:pt x="441" y="225"/>
                    <a:pt x="479" y="225"/>
                  </a:cubicBezTo>
                  <a:cubicBezTo>
                    <a:pt x="497" y="225"/>
                    <a:pt x="513" y="231"/>
                    <a:pt x="526" y="241"/>
                  </a:cubicBezTo>
                  <a:close/>
                  <a:moveTo>
                    <a:pt x="337" y="168"/>
                  </a:moveTo>
                  <a:cubicBezTo>
                    <a:pt x="245" y="168"/>
                    <a:pt x="245" y="168"/>
                    <a:pt x="245" y="168"/>
                  </a:cubicBezTo>
                  <a:cubicBezTo>
                    <a:pt x="286" y="35"/>
                    <a:pt x="286" y="35"/>
                    <a:pt x="286" y="35"/>
                  </a:cubicBezTo>
                  <a:cubicBezTo>
                    <a:pt x="337" y="35"/>
                    <a:pt x="337" y="35"/>
                    <a:pt x="337" y="35"/>
                  </a:cubicBezTo>
                  <a:lnTo>
                    <a:pt x="337" y="16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22" name="Freeform 33"/>
            <p:cNvSpPr>
              <a:spLocks noEditPoints="1"/>
            </p:cNvSpPr>
            <p:nvPr/>
          </p:nvSpPr>
          <p:spPr bwMode="auto">
            <a:xfrm>
              <a:off x="12732" y="4216"/>
              <a:ext cx="90" cy="92"/>
            </a:xfrm>
            <a:custGeom>
              <a:avLst/>
              <a:gdLst>
                <a:gd name="T0" fmla="*/ 54 w 107"/>
                <a:gd name="T1" fmla="*/ 0 h 108"/>
                <a:gd name="T2" fmla="*/ 0 w 107"/>
                <a:gd name="T3" fmla="*/ 54 h 108"/>
                <a:gd name="T4" fmla="*/ 54 w 107"/>
                <a:gd name="T5" fmla="*/ 108 h 108"/>
                <a:gd name="T6" fmla="*/ 107 w 107"/>
                <a:gd name="T7" fmla="*/ 54 h 108"/>
                <a:gd name="T8" fmla="*/ 54 w 107"/>
                <a:gd name="T9" fmla="*/ 0 h 108"/>
                <a:gd name="T10" fmla="*/ 54 w 107"/>
                <a:gd name="T11" fmla="*/ 75 h 108"/>
                <a:gd name="T12" fmla="*/ 33 w 107"/>
                <a:gd name="T13" fmla="*/ 54 h 108"/>
                <a:gd name="T14" fmla="*/ 54 w 107"/>
                <a:gd name="T15" fmla="*/ 33 h 108"/>
                <a:gd name="T16" fmla="*/ 75 w 107"/>
                <a:gd name="T17" fmla="*/ 54 h 108"/>
                <a:gd name="T18" fmla="*/ 54 w 107"/>
                <a:gd name="T19" fmla="*/ 7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54" y="0"/>
                  </a:moveTo>
                  <a:cubicBezTo>
                    <a:pt x="24" y="0"/>
                    <a:pt x="0" y="24"/>
                    <a:pt x="0" y="54"/>
                  </a:cubicBezTo>
                  <a:cubicBezTo>
                    <a:pt x="0" y="84"/>
                    <a:pt x="24" y="108"/>
                    <a:pt x="54" y="108"/>
                  </a:cubicBezTo>
                  <a:cubicBezTo>
                    <a:pt x="83" y="108"/>
                    <a:pt x="107" y="84"/>
                    <a:pt x="107" y="54"/>
                  </a:cubicBezTo>
                  <a:cubicBezTo>
                    <a:pt x="107" y="24"/>
                    <a:pt x="83" y="0"/>
                    <a:pt x="54" y="0"/>
                  </a:cubicBezTo>
                  <a:close/>
                  <a:moveTo>
                    <a:pt x="54" y="75"/>
                  </a:moveTo>
                  <a:cubicBezTo>
                    <a:pt x="42" y="75"/>
                    <a:pt x="33" y="66"/>
                    <a:pt x="33" y="54"/>
                  </a:cubicBezTo>
                  <a:cubicBezTo>
                    <a:pt x="33" y="42"/>
                    <a:pt x="42" y="33"/>
                    <a:pt x="54" y="33"/>
                  </a:cubicBezTo>
                  <a:cubicBezTo>
                    <a:pt x="65" y="33"/>
                    <a:pt x="75" y="42"/>
                    <a:pt x="75" y="54"/>
                  </a:cubicBezTo>
                  <a:cubicBezTo>
                    <a:pt x="75" y="66"/>
                    <a:pt x="65" y="75"/>
                    <a:pt x="54" y="7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23" name="Freeform 34"/>
            <p:cNvSpPr>
              <a:spLocks/>
            </p:cNvSpPr>
            <p:nvPr/>
          </p:nvSpPr>
          <p:spPr bwMode="auto">
            <a:xfrm>
              <a:off x="12533" y="4167"/>
              <a:ext cx="123" cy="82"/>
            </a:xfrm>
            <a:custGeom>
              <a:avLst/>
              <a:gdLst>
                <a:gd name="T0" fmla="*/ 123 w 123"/>
                <a:gd name="T1" fmla="*/ 0 h 82"/>
                <a:gd name="T2" fmla="*/ 71 w 123"/>
                <a:gd name="T3" fmla="*/ 0 h 82"/>
                <a:gd name="T4" fmla="*/ 71 w 123"/>
                <a:gd name="T5" fmla="*/ 25 h 82"/>
                <a:gd name="T6" fmla="*/ 51 w 123"/>
                <a:gd name="T7" fmla="*/ 25 h 82"/>
                <a:gd name="T8" fmla="*/ 51 w 123"/>
                <a:gd name="T9" fmla="*/ 0 h 82"/>
                <a:gd name="T10" fmla="*/ 0 w 123"/>
                <a:gd name="T11" fmla="*/ 0 h 82"/>
                <a:gd name="T12" fmla="*/ 0 w 123"/>
                <a:gd name="T13" fmla="*/ 82 h 82"/>
                <a:gd name="T14" fmla="*/ 123 w 123"/>
                <a:gd name="T15" fmla="*/ 82 h 82"/>
                <a:gd name="T16" fmla="*/ 123 w 123"/>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82">
                  <a:moveTo>
                    <a:pt x="123" y="0"/>
                  </a:moveTo>
                  <a:lnTo>
                    <a:pt x="71" y="0"/>
                  </a:lnTo>
                  <a:lnTo>
                    <a:pt x="71" y="25"/>
                  </a:lnTo>
                  <a:lnTo>
                    <a:pt x="51" y="25"/>
                  </a:lnTo>
                  <a:lnTo>
                    <a:pt x="51" y="0"/>
                  </a:lnTo>
                  <a:lnTo>
                    <a:pt x="0" y="0"/>
                  </a:lnTo>
                  <a:lnTo>
                    <a:pt x="0" y="82"/>
                  </a:lnTo>
                  <a:lnTo>
                    <a:pt x="123" y="82"/>
                  </a:lnTo>
                  <a:lnTo>
                    <a:pt x="123"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24" name="Freeform 35"/>
            <p:cNvSpPr>
              <a:spLocks/>
            </p:cNvSpPr>
            <p:nvPr/>
          </p:nvSpPr>
          <p:spPr bwMode="auto">
            <a:xfrm>
              <a:off x="12533" y="4061"/>
              <a:ext cx="123" cy="81"/>
            </a:xfrm>
            <a:custGeom>
              <a:avLst/>
              <a:gdLst>
                <a:gd name="T0" fmla="*/ 123 w 123"/>
                <a:gd name="T1" fmla="*/ 0 h 81"/>
                <a:gd name="T2" fmla="*/ 71 w 123"/>
                <a:gd name="T3" fmla="*/ 0 h 81"/>
                <a:gd name="T4" fmla="*/ 71 w 123"/>
                <a:gd name="T5" fmla="*/ 24 h 81"/>
                <a:gd name="T6" fmla="*/ 51 w 123"/>
                <a:gd name="T7" fmla="*/ 24 h 81"/>
                <a:gd name="T8" fmla="*/ 51 w 123"/>
                <a:gd name="T9" fmla="*/ 0 h 81"/>
                <a:gd name="T10" fmla="*/ 0 w 123"/>
                <a:gd name="T11" fmla="*/ 0 h 81"/>
                <a:gd name="T12" fmla="*/ 0 w 123"/>
                <a:gd name="T13" fmla="*/ 81 h 81"/>
                <a:gd name="T14" fmla="*/ 123 w 123"/>
                <a:gd name="T15" fmla="*/ 81 h 81"/>
                <a:gd name="T16" fmla="*/ 123 w 123"/>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81">
                  <a:moveTo>
                    <a:pt x="123" y="0"/>
                  </a:moveTo>
                  <a:lnTo>
                    <a:pt x="71" y="0"/>
                  </a:lnTo>
                  <a:lnTo>
                    <a:pt x="71" y="24"/>
                  </a:lnTo>
                  <a:lnTo>
                    <a:pt x="51" y="24"/>
                  </a:lnTo>
                  <a:lnTo>
                    <a:pt x="51" y="0"/>
                  </a:lnTo>
                  <a:lnTo>
                    <a:pt x="0" y="0"/>
                  </a:lnTo>
                  <a:lnTo>
                    <a:pt x="0" y="81"/>
                  </a:lnTo>
                  <a:lnTo>
                    <a:pt x="123" y="81"/>
                  </a:lnTo>
                  <a:lnTo>
                    <a:pt x="123"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grpSp>
        <p:nvGrpSpPr>
          <p:cNvPr id="225" name="Group 38"/>
          <p:cNvGrpSpPr>
            <a:grpSpLocks noChangeAspect="1"/>
          </p:cNvGrpSpPr>
          <p:nvPr/>
        </p:nvGrpSpPr>
        <p:grpSpPr bwMode="auto">
          <a:xfrm>
            <a:off x="12883285" y="5714070"/>
            <a:ext cx="256489" cy="253251"/>
            <a:chOff x="12539" y="1999"/>
            <a:chExt cx="396" cy="391"/>
          </a:xfrm>
        </p:grpSpPr>
        <p:sp>
          <p:nvSpPr>
            <p:cNvPr id="226" name="AutoShape 37"/>
            <p:cNvSpPr>
              <a:spLocks noChangeAspect="1" noChangeArrowheads="1" noTextEdit="1"/>
            </p:cNvSpPr>
            <p:nvPr/>
          </p:nvSpPr>
          <p:spPr bwMode="auto">
            <a:xfrm>
              <a:off x="12539" y="1999"/>
              <a:ext cx="396" cy="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27" name="Freeform 39"/>
            <p:cNvSpPr>
              <a:spLocks noEditPoints="1"/>
            </p:cNvSpPr>
            <p:nvPr/>
          </p:nvSpPr>
          <p:spPr bwMode="auto">
            <a:xfrm>
              <a:off x="12539" y="1997"/>
              <a:ext cx="394" cy="395"/>
            </a:xfrm>
            <a:custGeom>
              <a:avLst/>
              <a:gdLst>
                <a:gd name="T0" fmla="*/ 226 w 239"/>
                <a:gd name="T1" fmla="*/ 9 h 239"/>
                <a:gd name="T2" fmla="*/ 216 w 239"/>
                <a:gd name="T3" fmla="*/ 0 h 239"/>
                <a:gd name="T4" fmla="*/ 190 w 239"/>
                <a:gd name="T5" fmla="*/ 0 h 239"/>
                <a:gd name="T6" fmla="*/ 181 w 239"/>
                <a:gd name="T7" fmla="*/ 9 h 239"/>
                <a:gd name="T8" fmla="*/ 166 w 239"/>
                <a:gd name="T9" fmla="*/ 177 h 239"/>
                <a:gd name="T10" fmla="*/ 166 w 239"/>
                <a:gd name="T11" fmla="*/ 111 h 239"/>
                <a:gd name="T12" fmla="*/ 148 w 239"/>
                <a:gd name="T13" fmla="*/ 111 h 239"/>
                <a:gd name="T14" fmla="*/ 148 w 239"/>
                <a:gd name="T15" fmla="*/ 83 h 239"/>
                <a:gd name="T16" fmla="*/ 143 w 239"/>
                <a:gd name="T17" fmla="*/ 75 h 239"/>
                <a:gd name="T18" fmla="*/ 133 w 239"/>
                <a:gd name="T19" fmla="*/ 75 h 239"/>
                <a:gd name="T20" fmla="*/ 80 w 239"/>
                <a:gd name="T21" fmla="*/ 111 h 239"/>
                <a:gd name="T22" fmla="*/ 74 w 239"/>
                <a:gd name="T23" fmla="*/ 111 h 239"/>
                <a:gd name="T24" fmla="*/ 74 w 239"/>
                <a:gd name="T25" fmla="*/ 83 h 239"/>
                <a:gd name="T26" fmla="*/ 69 w 239"/>
                <a:gd name="T27" fmla="*/ 75 h 239"/>
                <a:gd name="T28" fmla="*/ 60 w 239"/>
                <a:gd name="T29" fmla="*/ 75 h 239"/>
                <a:gd name="T30" fmla="*/ 4 w 239"/>
                <a:gd name="T31" fmla="*/ 112 h 239"/>
                <a:gd name="T32" fmla="*/ 0 w 239"/>
                <a:gd name="T33" fmla="*/ 120 h 239"/>
                <a:gd name="T34" fmla="*/ 0 w 239"/>
                <a:gd name="T35" fmla="*/ 230 h 239"/>
                <a:gd name="T36" fmla="*/ 10 w 239"/>
                <a:gd name="T37" fmla="*/ 239 h 239"/>
                <a:gd name="T38" fmla="*/ 231 w 239"/>
                <a:gd name="T39" fmla="*/ 239 h 239"/>
                <a:gd name="T40" fmla="*/ 231 w 239"/>
                <a:gd name="T41" fmla="*/ 239 h 239"/>
                <a:gd name="T42" fmla="*/ 239 w 239"/>
                <a:gd name="T43" fmla="*/ 231 h 239"/>
                <a:gd name="T44" fmla="*/ 226 w 239"/>
                <a:gd name="T45" fmla="*/ 9 h 239"/>
                <a:gd name="T46" fmla="*/ 46 w 239"/>
                <a:gd name="T47" fmla="*/ 129 h 239"/>
                <a:gd name="T48" fmla="*/ 46 w 239"/>
                <a:gd name="T49" fmla="*/ 157 h 239"/>
                <a:gd name="T50" fmla="*/ 28 w 239"/>
                <a:gd name="T51" fmla="*/ 157 h 239"/>
                <a:gd name="T52" fmla="*/ 28 w 239"/>
                <a:gd name="T53" fmla="*/ 129 h 239"/>
                <a:gd name="T54" fmla="*/ 46 w 239"/>
                <a:gd name="T55" fmla="*/ 129 h 239"/>
                <a:gd name="T56" fmla="*/ 92 w 239"/>
                <a:gd name="T57" fmla="*/ 129 h 239"/>
                <a:gd name="T58" fmla="*/ 92 w 239"/>
                <a:gd name="T59" fmla="*/ 157 h 239"/>
                <a:gd name="T60" fmla="*/ 74 w 239"/>
                <a:gd name="T61" fmla="*/ 157 h 239"/>
                <a:gd name="T62" fmla="*/ 74 w 239"/>
                <a:gd name="T63" fmla="*/ 129 h 239"/>
                <a:gd name="T64" fmla="*/ 92 w 239"/>
                <a:gd name="T65" fmla="*/ 129 h 239"/>
                <a:gd name="T66" fmla="*/ 138 w 239"/>
                <a:gd name="T67" fmla="*/ 129 h 239"/>
                <a:gd name="T68" fmla="*/ 138 w 239"/>
                <a:gd name="T69" fmla="*/ 157 h 239"/>
                <a:gd name="T70" fmla="*/ 120 w 239"/>
                <a:gd name="T71" fmla="*/ 157 h 239"/>
                <a:gd name="T72" fmla="*/ 120 w 239"/>
                <a:gd name="T73" fmla="*/ 129 h 239"/>
                <a:gd name="T74" fmla="*/ 138 w 239"/>
                <a:gd name="T75" fmla="*/ 129 h 239"/>
                <a:gd name="T76" fmla="*/ 46 w 239"/>
                <a:gd name="T77" fmla="*/ 175 h 239"/>
                <a:gd name="T78" fmla="*/ 46 w 239"/>
                <a:gd name="T79" fmla="*/ 203 h 239"/>
                <a:gd name="T80" fmla="*/ 28 w 239"/>
                <a:gd name="T81" fmla="*/ 203 h 239"/>
                <a:gd name="T82" fmla="*/ 28 w 239"/>
                <a:gd name="T83" fmla="*/ 175 h 239"/>
                <a:gd name="T84" fmla="*/ 46 w 239"/>
                <a:gd name="T85" fmla="*/ 175 h 239"/>
                <a:gd name="T86" fmla="*/ 92 w 239"/>
                <a:gd name="T87" fmla="*/ 175 h 239"/>
                <a:gd name="T88" fmla="*/ 92 w 239"/>
                <a:gd name="T89" fmla="*/ 203 h 239"/>
                <a:gd name="T90" fmla="*/ 74 w 239"/>
                <a:gd name="T91" fmla="*/ 203 h 239"/>
                <a:gd name="T92" fmla="*/ 74 w 239"/>
                <a:gd name="T93" fmla="*/ 175 h 239"/>
                <a:gd name="T94" fmla="*/ 92 w 239"/>
                <a:gd name="T95" fmla="*/ 175 h 239"/>
                <a:gd name="T96" fmla="*/ 138 w 239"/>
                <a:gd name="T97" fmla="*/ 175 h 239"/>
                <a:gd name="T98" fmla="*/ 138 w 239"/>
                <a:gd name="T99" fmla="*/ 203 h 239"/>
                <a:gd name="T100" fmla="*/ 120 w 239"/>
                <a:gd name="T101" fmla="*/ 203 h 239"/>
                <a:gd name="T102" fmla="*/ 120 w 239"/>
                <a:gd name="T103" fmla="*/ 175 h 239"/>
                <a:gd name="T104" fmla="*/ 138 w 239"/>
                <a:gd name="T105" fmla="*/ 17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 h="239">
                  <a:moveTo>
                    <a:pt x="226" y="9"/>
                  </a:moveTo>
                  <a:cubicBezTo>
                    <a:pt x="225" y="4"/>
                    <a:pt x="221" y="0"/>
                    <a:pt x="216" y="0"/>
                  </a:cubicBezTo>
                  <a:cubicBezTo>
                    <a:pt x="190" y="0"/>
                    <a:pt x="190" y="0"/>
                    <a:pt x="190" y="0"/>
                  </a:cubicBezTo>
                  <a:cubicBezTo>
                    <a:pt x="185" y="0"/>
                    <a:pt x="181" y="4"/>
                    <a:pt x="181" y="9"/>
                  </a:cubicBezTo>
                  <a:cubicBezTo>
                    <a:pt x="166" y="177"/>
                    <a:pt x="166" y="177"/>
                    <a:pt x="166" y="177"/>
                  </a:cubicBezTo>
                  <a:cubicBezTo>
                    <a:pt x="166" y="111"/>
                    <a:pt x="166" y="111"/>
                    <a:pt x="166" y="111"/>
                  </a:cubicBezTo>
                  <a:cubicBezTo>
                    <a:pt x="148" y="111"/>
                    <a:pt x="148" y="111"/>
                    <a:pt x="148" y="111"/>
                  </a:cubicBezTo>
                  <a:cubicBezTo>
                    <a:pt x="148" y="83"/>
                    <a:pt x="148" y="83"/>
                    <a:pt x="148" y="83"/>
                  </a:cubicBezTo>
                  <a:cubicBezTo>
                    <a:pt x="148" y="80"/>
                    <a:pt x="146" y="76"/>
                    <a:pt x="143" y="75"/>
                  </a:cubicBezTo>
                  <a:cubicBezTo>
                    <a:pt x="140" y="73"/>
                    <a:pt x="136" y="73"/>
                    <a:pt x="133" y="75"/>
                  </a:cubicBezTo>
                  <a:cubicBezTo>
                    <a:pt x="80" y="111"/>
                    <a:pt x="80" y="111"/>
                    <a:pt x="80" y="111"/>
                  </a:cubicBezTo>
                  <a:cubicBezTo>
                    <a:pt x="74" y="111"/>
                    <a:pt x="74" y="111"/>
                    <a:pt x="74" y="111"/>
                  </a:cubicBezTo>
                  <a:cubicBezTo>
                    <a:pt x="74" y="83"/>
                    <a:pt x="74" y="83"/>
                    <a:pt x="74" y="83"/>
                  </a:cubicBezTo>
                  <a:cubicBezTo>
                    <a:pt x="74" y="80"/>
                    <a:pt x="72" y="76"/>
                    <a:pt x="69" y="75"/>
                  </a:cubicBezTo>
                  <a:cubicBezTo>
                    <a:pt x="66" y="73"/>
                    <a:pt x="63" y="73"/>
                    <a:pt x="60" y="75"/>
                  </a:cubicBezTo>
                  <a:cubicBezTo>
                    <a:pt x="4" y="112"/>
                    <a:pt x="4" y="112"/>
                    <a:pt x="4" y="112"/>
                  </a:cubicBezTo>
                  <a:cubicBezTo>
                    <a:pt x="2" y="114"/>
                    <a:pt x="0" y="117"/>
                    <a:pt x="0" y="120"/>
                  </a:cubicBezTo>
                  <a:cubicBezTo>
                    <a:pt x="0" y="230"/>
                    <a:pt x="0" y="230"/>
                    <a:pt x="0" y="230"/>
                  </a:cubicBezTo>
                  <a:cubicBezTo>
                    <a:pt x="0" y="235"/>
                    <a:pt x="4" y="239"/>
                    <a:pt x="10" y="239"/>
                  </a:cubicBezTo>
                  <a:cubicBezTo>
                    <a:pt x="231" y="239"/>
                    <a:pt x="231" y="239"/>
                    <a:pt x="231" y="239"/>
                  </a:cubicBezTo>
                  <a:cubicBezTo>
                    <a:pt x="231" y="239"/>
                    <a:pt x="231" y="239"/>
                    <a:pt x="231" y="239"/>
                  </a:cubicBezTo>
                  <a:cubicBezTo>
                    <a:pt x="236" y="239"/>
                    <a:pt x="239" y="236"/>
                    <a:pt x="239" y="231"/>
                  </a:cubicBezTo>
                  <a:cubicBezTo>
                    <a:pt x="239" y="230"/>
                    <a:pt x="226" y="9"/>
                    <a:pt x="226" y="9"/>
                  </a:cubicBezTo>
                  <a:close/>
                  <a:moveTo>
                    <a:pt x="46" y="129"/>
                  </a:moveTo>
                  <a:cubicBezTo>
                    <a:pt x="46" y="157"/>
                    <a:pt x="46" y="157"/>
                    <a:pt x="46" y="157"/>
                  </a:cubicBezTo>
                  <a:cubicBezTo>
                    <a:pt x="28" y="157"/>
                    <a:pt x="28" y="157"/>
                    <a:pt x="28" y="157"/>
                  </a:cubicBezTo>
                  <a:cubicBezTo>
                    <a:pt x="28" y="129"/>
                    <a:pt x="28" y="129"/>
                    <a:pt x="28" y="129"/>
                  </a:cubicBezTo>
                  <a:cubicBezTo>
                    <a:pt x="46" y="129"/>
                    <a:pt x="46" y="129"/>
                    <a:pt x="46" y="129"/>
                  </a:cubicBezTo>
                  <a:close/>
                  <a:moveTo>
                    <a:pt x="92" y="129"/>
                  </a:moveTo>
                  <a:cubicBezTo>
                    <a:pt x="92" y="157"/>
                    <a:pt x="92" y="157"/>
                    <a:pt x="92" y="157"/>
                  </a:cubicBezTo>
                  <a:cubicBezTo>
                    <a:pt x="74" y="157"/>
                    <a:pt x="74" y="157"/>
                    <a:pt x="74" y="157"/>
                  </a:cubicBezTo>
                  <a:cubicBezTo>
                    <a:pt x="74" y="129"/>
                    <a:pt x="74" y="129"/>
                    <a:pt x="74" y="129"/>
                  </a:cubicBezTo>
                  <a:cubicBezTo>
                    <a:pt x="92" y="129"/>
                    <a:pt x="92" y="129"/>
                    <a:pt x="92" y="129"/>
                  </a:cubicBezTo>
                  <a:close/>
                  <a:moveTo>
                    <a:pt x="138" y="129"/>
                  </a:moveTo>
                  <a:cubicBezTo>
                    <a:pt x="138" y="157"/>
                    <a:pt x="138" y="157"/>
                    <a:pt x="138" y="157"/>
                  </a:cubicBezTo>
                  <a:cubicBezTo>
                    <a:pt x="120" y="157"/>
                    <a:pt x="120" y="157"/>
                    <a:pt x="120" y="157"/>
                  </a:cubicBezTo>
                  <a:cubicBezTo>
                    <a:pt x="120" y="129"/>
                    <a:pt x="120" y="129"/>
                    <a:pt x="120" y="129"/>
                  </a:cubicBezTo>
                  <a:cubicBezTo>
                    <a:pt x="138" y="129"/>
                    <a:pt x="138" y="129"/>
                    <a:pt x="138" y="129"/>
                  </a:cubicBezTo>
                  <a:close/>
                  <a:moveTo>
                    <a:pt x="46" y="175"/>
                  </a:moveTo>
                  <a:cubicBezTo>
                    <a:pt x="46" y="203"/>
                    <a:pt x="46" y="203"/>
                    <a:pt x="46" y="203"/>
                  </a:cubicBezTo>
                  <a:cubicBezTo>
                    <a:pt x="28" y="203"/>
                    <a:pt x="28" y="203"/>
                    <a:pt x="28" y="203"/>
                  </a:cubicBezTo>
                  <a:cubicBezTo>
                    <a:pt x="28" y="175"/>
                    <a:pt x="28" y="175"/>
                    <a:pt x="28" y="175"/>
                  </a:cubicBezTo>
                  <a:cubicBezTo>
                    <a:pt x="46" y="175"/>
                    <a:pt x="46" y="175"/>
                    <a:pt x="46" y="175"/>
                  </a:cubicBezTo>
                  <a:close/>
                  <a:moveTo>
                    <a:pt x="92" y="175"/>
                  </a:moveTo>
                  <a:cubicBezTo>
                    <a:pt x="92" y="203"/>
                    <a:pt x="92" y="203"/>
                    <a:pt x="92" y="203"/>
                  </a:cubicBezTo>
                  <a:cubicBezTo>
                    <a:pt x="74" y="203"/>
                    <a:pt x="74" y="203"/>
                    <a:pt x="74" y="203"/>
                  </a:cubicBezTo>
                  <a:cubicBezTo>
                    <a:pt x="74" y="175"/>
                    <a:pt x="74" y="175"/>
                    <a:pt x="74" y="175"/>
                  </a:cubicBezTo>
                  <a:cubicBezTo>
                    <a:pt x="92" y="175"/>
                    <a:pt x="92" y="175"/>
                    <a:pt x="92" y="175"/>
                  </a:cubicBezTo>
                  <a:close/>
                  <a:moveTo>
                    <a:pt x="138" y="175"/>
                  </a:moveTo>
                  <a:cubicBezTo>
                    <a:pt x="138" y="203"/>
                    <a:pt x="138" y="203"/>
                    <a:pt x="138" y="203"/>
                  </a:cubicBezTo>
                  <a:cubicBezTo>
                    <a:pt x="120" y="203"/>
                    <a:pt x="120" y="203"/>
                    <a:pt x="120" y="203"/>
                  </a:cubicBezTo>
                  <a:cubicBezTo>
                    <a:pt x="120" y="175"/>
                    <a:pt x="120" y="175"/>
                    <a:pt x="120" y="175"/>
                  </a:cubicBezTo>
                  <a:cubicBezTo>
                    <a:pt x="138" y="175"/>
                    <a:pt x="138" y="175"/>
                    <a:pt x="138" y="17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grpSp>
        <p:nvGrpSpPr>
          <p:cNvPr id="228" name="Group 227"/>
          <p:cNvGrpSpPr>
            <a:grpSpLocks noChangeAspect="1"/>
          </p:cNvGrpSpPr>
          <p:nvPr/>
        </p:nvGrpSpPr>
        <p:grpSpPr bwMode="auto">
          <a:xfrm>
            <a:off x="12856400" y="7674447"/>
            <a:ext cx="267562" cy="223596"/>
            <a:chOff x="1432" y="1723"/>
            <a:chExt cx="353" cy="295"/>
          </a:xfrm>
        </p:grpSpPr>
        <p:sp>
          <p:nvSpPr>
            <p:cNvPr id="229" name="Freeform 5"/>
            <p:cNvSpPr>
              <a:spLocks/>
            </p:cNvSpPr>
            <p:nvPr/>
          </p:nvSpPr>
          <p:spPr bwMode="auto">
            <a:xfrm>
              <a:off x="1433" y="1963"/>
              <a:ext cx="122" cy="52"/>
            </a:xfrm>
            <a:custGeom>
              <a:avLst/>
              <a:gdLst>
                <a:gd name="T0" fmla="*/ 96 w 114"/>
                <a:gd name="T1" fmla="*/ 20 h 48"/>
                <a:gd name="T2" fmla="*/ 73 w 114"/>
                <a:gd name="T3" fmla="*/ 21 h 48"/>
                <a:gd name="T4" fmla="*/ 0 w 114"/>
                <a:gd name="T5" fmla="*/ 0 h 48"/>
                <a:gd name="T6" fmla="*/ 0 w 114"/>
                <a:gd name="T7" fmla="*/ 16 h 48"/>
                <a:gd name="T8" fmla="*/ 73 w 114"/>
                <a:gd name="T9" fmla="*/ 48 h 48"/>
                <a:gd name="T10" fmla="*/ 114 w 114"/>
                <a:gd name="T11" fmla="*/ 42 h 48"/>
                <a:gd name="T12" fmla="*/ 96 w 114"/>
                <a:gd name="T13" fmla="*/ 20 h 48"/>
              </a:gdLst>
              <a:ahLst/>
              <a:cxnLst>
                <a:cxn ang="0">
                  <a:pos x="T0" y="T1"/>
                </a:cxn>
                <a:cxn ang="0">
                  <a:pos x="T2" y="T3"/>
                </a:cxn>
                <a:cxn ang="0">
                  <a:pos x="T4" y="T5"/>
                </a:cxn>
                <a:cxn ang="0">
                  <a:pos x="T6" y="T7"/>
                </a:cxn>
                <a:cxn ang="0">
                  <a:pos x="T8" y="T9"/>
                </a:cxn>
                <a:cxn ang="0">
                  <a:pos x="T10" y="T11"/>
                </a:cxn>
                <a:cxn ang="0">
                  <a:pos x="T12" y="T13"/>
                </a:cxn>
              </a:cxnLst>
              <a:rect l="0" t="0" r="r" b="b"/>
              <a:pathLst>
                <a:path w="114" h="48">
                  <a:moveTo>
                    <a:pt x="96" y="20"/>
                  </a:moveTo>
                  <a:cubicBezTo>
                    <a:pt x="88" y="21"/>
                    <a:pt x="81" y="21"/>
                    <a:pt x="73" y="21"/>
                  </a:cubicBezTo>
                  <a:cubicBezTo>
                    <a:pt x="42" y="21"/>
                    <a:pt x="15" y="13"/>
                    <a:pt x="0" y="0"/>
                  </a:cubicBezTo>
                  <a:cubicBezTo>
                    <a:pt x="0" y="16"/>
                    <a:pt x="0" y="16"/>
                    <a:pt x="0" y="16"/>
                  </a:cubicBezTo>
                  <a:cubicBezTo>
                    <a:pt x="0" y="31"/>
                    <a:pt x="30" y="48"/>
                    <a:pt x="73" y="48"/>
                  </a:cubicBezTo>
                  <a:cubicBezTo>
                    <a:pt x="89" y="48"/>
                    <a:pt x="102" y="46"/>
                    <a:pt x="114" y="42"/>
                  </a:cubicBezTo>
                  <a:cubicBezTo>
                    <a:pt x="107" y="36"/>
                    <a:pt x="100" y="28"/>
                    <a:pt x="96" y="2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30" name="Freeform 6"/>
            <p:cNvSpPr>
              <a:spLocks/>
            </p:cNvSpPr>
            <p:nvPr/>
          </p:nvSpPr>
          <p:spPr bwMode="auto">
            <a:xfrm>
              <a:off x="1433" y="1919"/>
              <a:ext cx="96" cy="52"/>
            </a:xfrm>
            <a:custGeom>
              <a:avLst/>
              <a:gdLst>
                <a:gd name="T0" fmla="*/ 85 w 90"/>
                <a:gd name="T1" fmla="*/ 21 h 48"/>
                <a:gd name="T2" fmla="*/ 73 w 90"/>
                <a:gd name="T3" fmla="*/ 21 h 48"/>
                <a:gd name="T4" fmla="*/ 53 w 90"/>
                <a:gd name="T5" fmla="*/ 20 h 48"/>
                <a:gd name="T6" fmla="*/ 23 w 90"/>
                <a:gd name="T7" fmla="*/ 13 h 48"/>
                <a:gd name="T8" fmla="*/ 5 w 90"/>
                <a:gd name="T9" fmla="*/ 4 h 48"/>
                <a:gd name="T10" fmla="*/ 0 w 90"/>
                <a:gd name="T11" fmla="*/ 0 h 48"/>
                <a:gd name="T12" fmla="*/ 0 w 90"/>
                <a:gd name="T13" fmla="*/ 13 h 48"/>
                <a:gd name="T14" fmla="*/ 0 w 90"/>
                <a:gd name="T15" fmla="*/ 13 h 48"/>
                <a:gd name="T16" fmla="*/ 0 w 90"/>
                <a:gd name="T17" fmla="*/ 16 h 48"/>
                <a:gd name="T18" fmla="*/ 0 w 90"/>
                <a:gd name="T19" fmla="*/ 20 h 48"/>
                <a:gd name="T20" fmla="*/ 1 w 90"/>
                <a:gd name="T21" fmla="*/ 21 h 48"/>
                <a:gd name="T22" fmla="*/ 5 w 90"/>
                <a:gd name="T23" fmla="*/ 27 h 48"/>
                <a:gd name="T24" fmla="*/ 73 w 90"/>
                <a:gd name="T25" fmla="*/ 48 h 48"/>
                <a:gd name="T26" fmla="*/ 90 w 90"/>
                <a:gd name="T27" fmla="*/ 47 h 48"/>
                <a:gd name="T28" fmla="*/ 89 w 90"/>
                <a:gd name="T29" fmla="*/ 46 h 48"/>
                <a:gd name="T30" fmla="*/ 85 w 90"/>
                <a:gd name="T31" fmla="*/ 27 h 48"/>
                <a:gd name="T32" fmla="*/ 85 w 90"/>
                <a:gd name="T33"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48">
                  <a:moveTo>
                    <a:pt x="85" y="21"/>
                  </a:moveTo>
                  <a:cubicBezTo>
                    <a:pt x="81" y="21"/>
                    <a:pt x="77" y="21"/>
                    <a:pt x="73" y="21"/>
                  </a:cubicBezTo>
                  <a:cubicBezTo>
                    <a:pt x="66" y="21"/>
                    <a:pt x="59" y="21"/>
                    <a:pt x="53" y="20"/>
                  </a:cubicBezTo>
                  <a:cubicBezTo>
                    <a:pt x="42" y="19"/>
                    <a:pt x="32" y="16"/>
                    <a:pt x="23" y="13"/>
                  </a:cubicBezTo>
                  <a:cubicBezTo>
                    <a:pt x="16" y="10"/>
                    <a:pt x="10" y="8"/>
                    <a:pt x="5" y="4"/>
                  </a:cubicBezTo>
                  <a:cubicBezTo>
                    <a:pt x="3" y="3"/>
                    <a:pt x="1" y="2"/>
                    <a:pt x="0" y="0"/>
                  </a:cubicBezTo>
                  <a:cubicBezTo>
                    <a:pt x="0" y="13"/>
                    <a:pt x="0" y="13"/>
                    <a:pt x="0" y="13"/>
                  </a:cubicBezTo>
                  <a:cubicBezTo>
                    <a:pt x="0" y="13"/>
                    <a:pt x="0" y="13"/>
                    <a:pt x="0" y="13"/>
                  </a:cubicBezTo>
                  <a:cubicBezTo>
                    <a:pt x="0" y="16"/>
                    <a:pt x="0" y="16"/>
                    <a:pt x="0" y="16"/>
                  </a:cubicBezTo>
                  <a:cubicBezTo>
                    <a:pt x="0" y="17"/>
                    <a:pt x="0" y="19"/>
                    <a:pt x="0" y="20"/>
                  </a:cubicBezTo>
                  <a:cubicBezTo>
                    <a:pt x="1" y="20"/>
                    <a:pt x="1" y="21"/>
                    <a:pt x="1" y="21"/>
                  </a:cubicBezTo>
                  <a:cubicBezTo>
                    <a:pt x="2" y="23"/>
                    <a:pt x="3" y="25"/>
                    <a:pt x="5" y="27"/>
                  </a:cubicBezTo>
                  <a:cubicBezTo>
                    <a:pt x="15" y="38"/>
                    <a:pt x="40" y="48"/>
                    <a:pt x="73" y="48"/>
                  </a:cubicBezTo>
                  <a:cubicBezTo>
                    <a:pt x="79" y="48"/>
                    <a:pt x="84" y="48"/>
                    <a:pt x="90" y="47"/>
                  </a:cubicBezTo>
                  <a:cubicBezTo>
                    <a:pt x="90" y="47"/>
                    <a:pt x="89" y="46"/>
                    <a:pt x="89" y="46"/>
                  </a:cubicBezTo>
                  <a:cubicBezTo>
                    <a:pt x="87" y="40"/>
                    <a:pt x="86" y="34"/>
                    <a:pt x="85" y="27"/>
                  </a:cubicBezTo>
                  <a:cubicBezTo>
                    <a:pt x="85" y="25"/>
                    <a:pt x="85" y="23"/>
                    <a:pt x="85" y="2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31" name="Freeform 7"/>
            <p:cNvSpPr>
              <a:spLocks/>
            </p:cNvSpPr>
            <p:nvPr/>
          </p:nvSpPr>
          <p:spPr bwMode="auto">
            <a:xfrm>
              <a:off x="1433" y="1876"/>
              <a:ext cx="101" cy="51"/>
            </a:xfrm>
            <a:custGeom>
              <a:avLst/>
              <a:gdLst>
                <a:gd name="T0" fmla="*/ 91 w 94"/>
                <a:gd name="T1" fmla="*/ 25 h 47"/>
                <a:gd name="T2" fmla="*/ 94 w 94"/>
                <a:gd name="T3" fmla="*/ 19 h 47"/>
                <a:gd name="T4" fmla="*/ 94 w 94"/>
                <a:gd name="T5" fmla="*/ 19 h 47"/>
                <a:gd name="T6" fmla="*/ 93 w 94"/>
                <a:gd name="T7" fmla="*/ 19 h 47"/>
                <a:gd name="T8" fmla="*/ 73 w 94"/>
                <a:gd name="T9" fmla="*/ 20 h 47"/>
                <a:gd name="T10" fmla="*/ 53 w 94"/>
                <a:gd name="T11" fmla="*/ 19 h 47"/>
                <a:gd name="T12" fmla="*/ 51 w 94"/>
                <a:gd name="T13" fmla="*/ 19 h 47"/>
                <a:gd name="T14" fmla="*/ 33 w 94"/>
                <a:gd name="T15" fmla="*/ 15 h 47"/>
                <a:gd name="T16" fmla="*/ 23 w 94"/>
                <a:gd name="T17" fmla="*/ 12 h 47"/>
                <a:gd name="T18" fmla="*/ 5 w 94"/>
                <a:gd name="T19" fmla="*/ 3 h 47"/>
                <a:gd name="T20" fmla="*/ 0 w 94"/>
                <a:gd name="T21" fmla="*/ 0 h 47"/>
                <a:gd name="T22" fmla="*/ 0 w 94"/>
                <a:gd name="T23" fmla="*/ 12 h 47"/>
                <a:gd name="T24" fmla="*/ 0 w 94"/>
                <a:gd name="T25" fmla="*/ 12 h 47"/>
                <a:gd name="T26" fmla="*/ 0 w 94"/>
                <a:gd name="T27" fmla="*/ 15 h 47"/>
                <a:gd name="T28" fmla="*/ 0 w 94"/>
                <a:gd name="T29" fmla="*/ 19 h 47"/>
                <a:gd name="T30" fmla="*/ 1 w 94"/>
                <a:gd name="T31" fmla="*/ 21 h 47"/>
                <a:gd name="T32" fmla="*/ 5 w 94"/>
                <a:gd name="T33" fmla="*/ 26 h 47"/>
                <a:gd name="T34" fmla="*/ 5 w 94"/>
                <a:gd name="T35" fmla="*/ 27 h 47"/>
                <a:gd name="T36" fmla="*/ 11 w 94"/>
                <a:gd name="T37" fmla="*/ 31 h 47"/>
                <a:gd name="T38" fmla="*/ 18 w 94"/>
                <a:gd name="T39" fmla="*/ 36 h 47"/>
                <a:gd name="T40" fmla="*/ 73 w 94"/>
                <a:gd name="T41" fmla="*/ 47 h 47"/>
                <a:gd name="T42" fmla="*/ 85 w 94"/>
                <a:gd name="T43" fmla="*/ 47 h 47"/>
                <a:gd name="T44" fmla="*/ 86 w 94"/>
                <a:gd name="T45" fmla="*/ 45 h 47"/>
                <a:gd name="T46" fmla="*/ 91 w 94"/>
                <a:gd name="T47" fmla="*/ 26 h 47"/>
                <a:gd name="T48" fmla="*/ 91 w 94"/>
                <a:gd name="T49"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47">
                  <a:moveTo>
                    <a:pt x="91" y="25"/>
                  </a:moveTo>
                  <a:cubicBezTo>
                    <a:pt x="92" y="23"/>
                    <a:pt x="93" y="21"/>
                    <a:pt x="94" y="19"/>
                  </a:cubicBezTo>
                  <a:cubicBezTo>
                    <a:pt x="94" y="19"/>
                    <a:pt x="94" y="19"/>
                    <a:pt x="94" y="19"/>
                  </a:cubicBezTo>
                  <a:cubicBezTo>
                    <a:pt x="94" y="19"/>
                    <a:pt x="93" y="19"/>
                    <a:pt x="93" y="19"/>
                  </a:cubicBezTo>
                  <a:cubicBezTo>
                    <a:pt x="87" y="20"/>
                    <a:pt x="80" y="20"/>
                    <a:pt x="73" y="20"/>
                  </a:cubicBezTo>
                  <a:cubicBezTo>
                    <a:pt x="66" y="20"/>
                    <a:pt x="59" y="20"/>
                    <a:pt x="53" y="19"/>
                  </a:cubicBezTo>
                  <a:cubicBezTo>
                    <a:pt x="52" y="19"/>
                    <a:pt x="52" y="19"/>
                    <a:pt x="51" y="19"/>
                  </a:cubicBezTo>
                  <a:cubicBezTo>
                    <a:pt x="45" y="18"/>
                    <a:pt x="39" y="17"/>
                    <a:pt x="33" y="15"/>
                  </a:cubicBezTo>
                  <a:cubicBezTo>
                    <a:pt x="29" y="14"/>
                    <a:pt x="26" y="13"/>
                    <a:pt x="23" y="12"/>
                  </a:cubicBezTo>
                  <a:cubicBezTo>
                    <a:pt x="16" y="10"/>
                    <a:pt x="10" y="7"/>
                    <a:pt x="5" y="3"/>
                  </a:cubicBezTo>
                  <a:cubicBezTo>
                    <a:pt x="3" y="2"/>
                    <a:pt x="1" y="1"/>
                    <a:pt x="0" y="0"/>
                  </a:cubicBezTo>
                  <a:cubicBezTo>
                    <a:pt x="0" y="12"/>
                    <a:pt x="0" y="12"/>
                    <a:pt x="0" y="12"/>
                  </a:cubicBezTo>
                  <a:cubicBezTo>
                    <a:pt x="0" y="12"/>
                    <a:pt x="0" y="12"/>
                    <a:pt x="0" y="12"/>
                  </a:cubicBezTo>
                  <a:cubicBezTo>
                    <a:pt x="0" y="15"/>
                    <a:pt x="0" y="15"/>
                    <a:pt x="0" y="15"/>
                  </a:cubicBezTo>
                  <a:cubicBezTo>
                    <a:pt x="0" y="16"/>
                    <a:pt x="0" y="18"/>
                    <a:pt x="0" y="19"/>
                  </a:cubicBezTo>
                  <a:cubicBezTo>
                    <a:pt x="1" y="19"/>
                    <a:pt x="1" y="20"/>
                    <a:pt x="1" y="21"/>
                  </a:cubicBezTo>
                  <a:cubicBezTo>
                    <a:pt x="2" y="22"/>
                    <a:pt x="3" y="24"/>
                    <a:pt x="5" y="26"/>
                  </a:cubicBezTo>
                  <a:cubicBezTo>
                    <a:pt x="5" y="26"/>
                    <a:pt x="5" y="26"/>
                    <a:pt x="5" y="27"/>
                  </a:cubicBezTo>
                  <a:cubicBezTo>
                    <a:pt x="7" y="28"/>
                    <a:pt x="9" y="30"/>
                    <a:pt x="11" y="31"/>
                  </a:cubicBezTo>
                  <a:cubicBezTo>
                    <a:pt x="13" y="33"/>
                    <a:pt x="15" y="34"/>
                    <a:pt x="18" y="36"/>
                  </a:cubicBezTo>
                  <a:cubicBezTo>
                    <a:pt x="31" y="42"/>
                    <a:pt x="50" y="47"/>
                    <a:pt x="73" y="47"/>
                  </a:cubicBezTo>
                  <a:cubicBezTo>
                    <a:pt x="77" y="47"/>
                    <a:pt x="81" y="47"/>
                    <a:pt x="85" y="47"/>
                  </a:cubicBezTo>
                  <a:cubicBezTo>
                    <a:pt x="85" y="46"/>
                    <a:pt x="86" y="46"/>
                    <a:pt x="86" y="45"/>
                  </a:cubicBezTo>
                  <a:cubicBezTo>
                    <a:pt x="87" y="39"/>
                    <a:pt x="88" y="32"/>
                    <a:pt x="91" y="26"/>
                  </a:cubicBezTo>
                  <a:cubicBezTo>
                    <a:pt x="91" y="26"/>
                    <a:pt x="91" y="26"/>
                    <a:pt x="91" y="2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32" name="Freeform 8"/>
            <p:cNvSpPr>
              <a:spLocks/>
            </p:cNvSpPr>
            <p:nvPr/>
          </p:nvSpPr>
          <p:spPr bwMode="auto">
            <a:xfrm>
              <a:off x="1433" y="1831"/>
              <a:ext cx="156" cy="52"/>
            </a:xfrm>
            <a:custGeom>
              <a:avLst/>
              <a:gdLst>
                <a:gd name="T0" fmla="*/ 105 w 146"/>
                <a:gd name="T1" fmla="*/ 44 h 48"/>
                <a:gd name="T2" fmla="*/ 117 w 146"/>
                <a:gd name="T3" fmla="*/ 32 h 48"/>
                <a:gd name="T4" fmla="*/ 124 w 146"/>
                <a:gd name="T5" fmla="*/ 27 h 48"/>
                <a:gd name="T6" fmla="*/ 124 w 146"/>
                <a:gd name="T7" fmla="*/ 27 h 48"/>
                <a:gd name="T8" fmla="*/ 131 w 146"/>
                <a:gd name="T9" fmla="*/ 23 h 48"/>
                <a:gd name="T10" fmla="*/ 136 w 146"/>
                <a:gd name="T11" fmla="*/ 20 h 48"/>
                <a:gd name="T12" fmla="*/ 146 w 146"/>
                <a:gd name="T13" fmla="*/ 16 h 48"/>
                <a:gd name="T14" fmla="*/ 146 w 146"/>
                <a:gd name="T15" fmla="*/ 13 h 48"/>
                <a:gd name="T16" fmla="*/ 146 w 146"/>
                <a:gd name="T17" fmla="*/ 13 h 48"/>
                <a:gd name="T18" fmla="*/ 146 w 146"/>
                <a:gd name="T19" fmla="*/ 0 h 48"/>
                <a:gd name="T20" fmla="*/ 141 w 146"/>
                <a:gd name="T21" fmla="*/ 4 h 48"/>
                <a:gd name="T22" fmla="*/ 121 w 146"/>
                <a:gd name="T23" fmla="*/ 13 h 48"/>
                <a:gd name="T24" fmla="*/ 111 w 146"/>
                <a:gd name="T25" fmla="*/ 16 h 48"/>
                <a:gd name="T26" fmla="*/ 90 w 146"/>
                <a:gd name="T27" fmla="*/ 19 h 48"/>
                <a:gd name="T28" fmla="*/ 78 w 146"/>
                <a:gd name="T29" fmla="*/ 20 h 48"/>
                <a:gd name="T30" fmla="*/ 73 w 146"/>
                <a:gd name="T31" fmla="*/ 20 h 48"/>
                <a:gd name="T32" fmla="*/ 69 w 146"/>
                <a:gd name="T33" fmla="*/ 20 h 48"/>
                <a:gd name="T34" fmla="*/ 56 w 146"/>
                <a:gd name="T35" fmla="*/ 19 h 48"/>
                <a:gd name="T36" fmla="*/ 35 w 146"/>
                <a:gd name="T37" fmla="*/ 16 h 48"/>
                <a:gd name="T38" fmla="*/ 25 w 146"/>
                <a:gd name="T39" fmla="*/ 13 h 48"/>
                <a:gd name="T40" fmla="*/ 6 w 146"/>
                <a:gd name="T41" fmla="*/ 4 h 48"/>
                <a:gd name="T42" fmla="*/ 0 w 146"/>
                <a:gd name="T43" fmla="*/ 0 h 48"/>
                <a:gd name="T44" fmla="*/ 0 w 146"/>
                <a:gd name="T45" fmla="*/ 13 h 48"/>
                <a:gd name="T46" fmla="*/ 0 w 146"/>
                <a:gd name="T47" fmla="*/ 13 h 48"/>
                <a:gd name="T48" fmla="*/ 0 w 146"/>
                <a:gd name="T49" fmla="*/ 16 h 48"/>
                <a:gd name="T50" fmla="*/ 0 w 146"/>
                <a:gd name="T51" fmla="*/ 20 h 48"/>
                <a:gd name="T52" fmla="*/ 1 w 146"/>
                <a:gd name="T53" fmla="*/ 22 h 48"/>
                <a:gd name="T54" fmla="*/ 5 w 146"/>
                <a:gd name="T55" fmla="*/ 27 h 48"/>
                <a:gd name="T56" fmla="*/ 5 w 146"/>
                <a:gd name="T57" fmla="*/ 28 h 48"/>
                <a:gd name="T58" fmla="*/ 11 w 146"/>
                <a:gd name="T59" fmla="*/ 32 h 48"/>
                <a:gd name="T60" fmla="*/ 18 w 146"/>
                <a:gd name="T61" fmla="*/ 37 h 48"/>
                <a:gd name="T62" fmla="*/ 73 w 146"/>
                <a:gd name="T63" fmla="*/ 48 h 48"/>
                <a:gd name="T64" fmla="*/ 104 w 146"/>
                <a:gd name="T65" fmla="*/ 45 h 48"/>
                <a:gd name="T66" fmla="*/ 105 w 146"/>
                <a:gd name="T6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48">
                  <a:moveTo>
                    <a:pt x="105" y="44"/>
                  </a:moveTo>
                  <a:cubicBezTo>
                    <a:pt x="109" y="39"/>
                    <a:pt x="113" y="35"/>
                    <a:pt x="117" y="32"/>
                  </a:cubicBezTo>
                  <a:cubicBezTo>
                    <a:pt x="119" y="30"/>
                    <a:pt x="121" y="29"/>
                    <a:pt x="124" y="27"/>
                  </a:cubicBezTo>
                  <a:cubicBezTo>
                    <a:pt x="124" y="27"/>
                    <a:pt x="124" y="27"/>
                    <a:pt x="124" y="27"/>
                  </a:cubicBezTo>
                  <a:cubicBezTo>
                    <a:pt x="126" y="25"/>
                    <a:pt x="129" y="24"/>
                    <a:pt x="131" y="23"/>
                  </a:cubicBezTo>
                  <a:cubicBezTo>
                    <a:pt x="133" y="22"/>
                    <a:pt x="134" y="21"/>
                    <a:pt x="136" y="20"/>
                  </a:cubicBezTo>
                  <a:cubicBezTo>
                    <a:pt x="139" y="19"/>
                    <a:pt x="143" y="17"/>
                    <a:pt x="146" y="16"/>
                  </a:cubicBezTo>
                  <a:cubicBezTo>
                    <a:pt x="146" y="13"/>
                    <a:pt x="146" y="13"/>
                    <a:pt x="146" y="13"/>
                  </a:cubicBezTo>
                  <a:cubicBezTo>
                    <a:pt x="146" y="13"/>
                    <a:pt x="146" y="13"/>
                    <a:pt x="146" y="13"/>
                  </a:cubicBezTo>
                  <a:cubicBezTo>
                    <a:pt x="146" y="0"/>
                    <a:pt x="146" y="0"/>
                    <a:pt x="146" y="0"/>
                  </a:cubicBezTo>
                  <a:cubicBezTo>
                    <a:pt x="145" y="1"/>
                    <a:pt x="143" y="3"/>
                    <a:pt x="141" y="4"/>
                  </a:cubicBezTo>
                  <a:cubicBezTo>
                    <a:pt x="135" y="8"/>
                    <a:pt x="128" y="11"/>
                    <a:pt x="121" y="13"/>
                  </a:cubicBezTo>
                  <a:cubicBezTo>
                    <a:pt x="118" y="14"/>
                    <a:pt x="114" y="15"/>
                    <a:pt x="111" y="16"/>
                  </a:cubicBezTo>
                  <a:cubicBezTo>
                    <a:pt x="105" y="17"/>
                    <a:pt x="98" y="19"/>
                    <a:pt x="90" y="19"/>
                  </a:cubicBezTo>
                  <a:cubicBezTo>
                    <a:pt x="86" y="20"/>
                    <a:pt x="82" y="20"/>
                    <a:pt x="78" y="20"/>
                  </a:cubicBezTo>
                  <a:cubicBezTo>
                    <a:pt x="76" y="20"/>
                    <a:pt x="75" y="20"/>
                    <a:pt x="73" y="20"/>
                  </a:cubicBezTo>
                  <a:cubicBezTo>
                    <a:pt x="72" y="20"/>
                    <a:pt x="70" y="20"/>
                    <a:pt x="69" y="20"/>
                  </a:cubicBezTo>
                  <a:cubicBezTo>
                    <a:pt x="64" y="20"/>
                    <a:pt x="60" y="20"/>
                    <a:pt x="56" y="19"/>
                  </a:cubicBezTo>
                  <a:cubicBezTo>
                    <a:pt x="49" y="19"/>
                    <a:pt x="42" y="17"/>
                    <a:pt x="35" y="16"/>
                  </a:cubicBezTo>
                  <a:cubicBezTo>
                    <a:pt x="32" y="15"/>
                    <a:pt x="29" y="14"/>
                    <a:pt x="25" y="13"/>
                  </a:cubicBezTo>
                  <a:cubicBezTo>
                    <a:pt x="18" y="11"/>
                    <a:pt x="11" y="8"/>
                    <a:pt x="6" y="4"/>
                  </a:cubicBezTo>
                  <a:cubicBezTo>
                    <a:pt x="3" y="3"/>
                    <a:pt x="1" y="1"/>
                    <a:pt x="0" y="0"/>
                  </a:cubicBezTo>
                  <a:cubicBezTo>
                    <a:pt x="0" y="13"/>
                    <a:pt x="0" y="13"/>
                    <a:pt x="0" y="13"/>
                  </a:cubicBezTo>
                  <a:cubicBezTo>
                    <a:pt x="0" y="13"/>
                    <a:pt x="0" y="13"/>
                    <a:pt x="0" y="13"/>
                  </a:cubicBezTo>
                  <a:cubicBezTo>
                    <a:pt x="0" y="16"/>
                    <a:pt x="0" y="16"/>
                    <a:pt x="0" y="16"/>
                  </a:cubicBezTo>
                  <a:cubicBezTo>
                    <a:pt x="0" y="18"/>
                    <a:pt x="0" y="19"/>
                    <a:pt x="0" y="20"/>
                  </a:cubicBezTo>
                  <a:cubicBezTo>
                    <a:pt x="1" y="21"/>
                    <a:pt x="1" y="21"/>
                    <a:pt x="1" y="22"/>
                  </a:cubicBezTo>
                  <a:cubicBezTo>
                    <a:pt x="2" y="23"/>
                    <a:pt x="3" y="25"/>
                    <a:pt x="5" y="27"/>
                  </a:cubicBezTo>
                  <a:cubicBezTo>
                    <a:pt x="5" y="27"/>
                    <a:pt x="5" y="28"/>
                    <a:pt x="5" y="28"/>
                  </a:cubicBezTo>
                  <a:cubicBezTo>
                    <a:pt x="7" y="29"/>
                    <a:pt x="9" y="31"/>
                    <a:pt x="11" y="32"/>
                  </a:cubicBezTo>
                  <a:cubicBezTo>
                    <a:pt x="13" y="34"/>
                    <a:pt x="15" y="35"/>
                    <a:pt x="18" y="37"/>
                  </a:cubicBezTo>
                  <a:cubicBezTo>
                    <a:pt x="31" y="43"/>
                    <a:pt x="50" y="48"/>
                    <a:pt x="73" y="48"/>
                  </a:cubicBezTo>
                  <a:cubicBezTo>
                    <a:pt x="84" y="48"/>
                    <a:pt x="95" y="47"/>
                    <a:pt x="104" y="45"/>
                  </a:cubicBezTo>
                  <a:cubicBezTo>
                    <a:pt x="104" y="45"/>
                    <a:pt x="105" y="44"/>
                    <a:pt x="105" y="44"/>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33" name="Freeform 9"/>
            <p:cNvSpPr>
              <a:spLocks/>
            </p:cNvSpPr>
            <p:nvPr/>
          </p:nvSpPr>
          <p:spPr bwMode="auto">
            <a:xfrm>
              <a:off x="1677" y="1963"/>
              <a:ext cx="108" cy="52"/>
            </a:xfrm>
            <a:custGeom>
              <a:avLst/>
              <a:gdLst>
                <a:gd name="T0" fmla="*/ 21 w 101"/>
                <a:gd name="T1" fmla="*/ 21 h 48"/>
                <a:gd name="T2" fmla="*/ 0 w 101"/>
                <a:gd name="T3" fmla="*/ 45 h 48"/>
                <a:gd name="T4" fmla="*/ 28 w 101"/>
                <a:gd name="T5" fmla="*/ 48 h 48"/>
                <a:gd name="T6" fmla="*/ 101 w 101"/>
                <a:gd name="T7" fmla="*/ 16 h 48"/>
                <a:gd name="T8" fmla="*/ 101 w 101"/>
                <a:gd name="T9" fmla="*/ 0 h 48"/>
                <a:gd name="T10" fmla="*/ 28 w 101"/>
                <a:gd name="T11" fmla="*/ 21 h 48"/>
                <a:gd name="T12" fmla="*/ 21 w 101"/>
                <a:gd name="T13" fmla="*/ 21 h 48"/>
              </a:gdLst>
              <a:ahLst/>
              <a:cxnLst>
                <a:cxn ang="0">
                  <a:pos x="T0" y="T1"/>
                </a:cxn>
                <a:cxn ang="0">
                  <a:pos x="T2" y="T3"/>
                </a:cxn>
                <a:cxn ang="0">
                  <a:pos x="T4" y="T5"/>
                </a:cxn>
                <a:cxn ang="0">
                  <a:pos x="T6" y="T7"/>
                </a:cxn>
                <a:cxn ang="0">
                  <a:pos x="T8" y="T9"/>
                </a:cxn>
                <a:cxn ang="0">
                  <a:pos x="T10" y="T11"/>
                </a:cxn>
                <a:cxn ang="0">
                  <a:pos x="T12" y="T13"/>
                </a:cxn>
              </a:cxnLst>
              <a:rect l="0" t="0" r="r" b="b"/>
              <a:pathLst>
                <a:path w="101" h="48">
                  <a:moveTo>
                    <a:pt x="21" y="21"/>
                  </a:moveTo>
                  <a:cubicBezTo>
                    <a:pt x="15" y="30"/>
                    <a:pt x="8" y="39"/>
                    <a:pt x="0" y="45"/>
                  </a:cubicBezTo>
                  <a:cubicBezTo>
                    <a:pt x="8" y="47"/>
                    <a:pt x="17" y="48"/>
                    <a:pt x="28" y="48"/>
                  </a:cubicBezTo>
                  <a:cubicBezTo>
                    <a:pt x="71" y="48"/>
                    <a:pt x="101" y="31"/>
                    <a:pt x="101" y="16"/>
                  </a:cubicBezTo>
                  <a:cubicBezTo>
                    <a:pt x="101" y="0"/>
                    <a:pt x="101" y="0"/>
                    <a:pt x="101" y="0"/>
                  </a:cubicBezTo>
                  <a:cubicBezTo>
                    <a:pt x="85" y="13"/>
                    <a:pt x="59" y="21"/>
                    <a:pt x="28" y="21"/>
                  </a:cubicBezTo>
                  <a:cubicBezTo>
                    <a:pt x="25" y="21"/>
                    <a:pt x="23" y="21"/>
                    <a:pt x="21" y="2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34" name="Freeform 10"/>
            <p:cNvSpPr>
              <a:spLocks/>
            </p:cNvSpPr>
            <p:nvPr/>
          </p:nvSpPr>
          <p:spPr bwMode="auto">
            <a:xfrm>
              <a:off x="1706" y="1919"/>
              <a:ext cx="79" cy="52"/>
            </a:xfrm>
            <a:custGeom>
              <a:avLst/>
              <a:gdLst>
                <a:gd name="T0" fmla="*/ 51 w 74"/>
                <a:gd name="T1" fmla="*/ 13 h 48"/>
                <a:gd name="T2" fmla="*/ 21 w 74"/>
                <a:gd name="T3" fmla="*/ 20 h 48"/>
                <a:gd name="T4" fmla="*/ 5 w 74"/>
                <a:gd name="T5" fmla="*/ 21 h 48"/>
                <a:gd name="T6" fmla="*/ 5 w 74"/>
                <a:gd name="T7" fmla="*/ 27 h 48"/>
                <a:gd name="T8" fmla="*/ 1 w 74"/>
                <a:gd name="T9" fmla="*/ 47 h 48"/>
                <a:gd name="T10" fmla="*/ 0 w 74"/>
                <a:gd name="T11" fmla="*/ 48 h 48"/>
                <a:gd name="T12" fmla="*/ 1 w 74"/>
                <a:gd name="T13" fmla="*/ 48 h 48"/>
                <a:gd name="T14" fmla="*/ 69 w 74"/>
                <a:gd name="T15" fmla="*/ 27 h 48"/>
                <a:gd name="T16" fmla="*/ 73 w 74"/>
                <a:gd name="T17" fmla="*/ 21 h 48"/>
                <a:gd name="T18" fmla="*/ 73 w 74"/>
                <a:gd name="T19" fmla="*/ 20 h 48"/>
                <a:gd name="T20" fmla="*/ 74 w 74"/>
                <a:gd name="T21" fmla="*/ 16 h 48"/>
                <a:gd name="T22" fmla="*/ 74 w 74"/>
                <a:gd name="T23" fmla="*/ 13 h 48"/>
                <a:gd name="T24" fmla="*/ 74 w 74"/>
                <a:gd name="T25" fmla="*/ 13 h 48"/>
                <a:gd name="T26" fmla="*/ 74 w 74"/>
                <a:gd name="T27" fmla="*/ 0 h 48"/>
                <a:gd name="T28" fmla="*/ 69 w 74"/>
                <a:gd name="T29" fmla="*/ 4 h 48"/>
                <a:gd name="T30" fmla="*/ 51 w 74"/>
                <a:gd name="T31"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48">
                  <a:moveTo>
                    <a:pt x="51" y="13"/>
                  </a:moveTo>
                  <a:cubicBezTo>
                    <a:pt x="42" y="16"/>
                    <a:pt x="32" y="19"/>
                    <a:pt x="21" y="20"/>
                  </a:cubicBezTo>
                  <a:cubicBezTo>
                    <a:pt x="16" y="21"/>
                    <a:pt x="11" y="21"/>
                    <a:pt x="5" y="21"/>
                  </a:cubicBezTo>
                  <a:cubicBezTo>
                    <a:pt x="5" y="23"/>
                    <a:pt x="5" y="25"/>
                    <a:pt x="5" y="27"/>
                  </a:cubicBezTo>
                  <a:cubicBezTo>
                    <a:pt x="4" y="34"/>
                    <a:pt x="3" y="41"/>
                    <a:pt x="1" y="47"/>
                  </a:cubicBezTo>
                  <a:cubicBezTo>
                    <a:pt x="0" y="47"/>
                    <a:pt x="0" y="48"/>
                    <a:pt x="0" y="48"/>
                  </a:cubicBezTo>
                  <a:cubicBezTo>
                    <a:pt x="0" y="48"/>
                    <a:pt x="0" y="48"/>
                    <a:pt x="1" y="48"/>
                  </a:cubicBezTo>
                  <a:cubicBezTo>
                    <a:pt x="33" y="48"/>
                    <a:pt x="59" y="38"/>
                    <a:pt x="69" y="27"/>
                  </a:cubicBezTo>
                  <a:cubicBezTo>
                    <a:pt x="71" y="25"/>
                    <a:pt x="72" y="23"/>
                    <a:pt x="73" y="21"/>
                  </a:cubicBezTo>
                  <a:cubicBezTo>
                    <a:pt x="73" y="21"/>
                    <a:pt x="73" y="20"/>
                    <a:pt x="73" y="20"/>
                  </a:cubicBezTo>
                  <a:cubicBezTo>
                    <a:pt x="74" y="19"/>
                    <a:pt x="74" y="17"/>
                    <a:pt x="74" y="16"/>
                  </a:cubicBezTo>
                  <a:cubicBezTo>
                    <a:pt x="74" y="13"/>
                    <a:pt x="74" y="13"/>
                    <a:pt x="74" y="13"/>
                  </a:cubicBezTo>
                  <a:cubicBezTo>
                    <a:pt x="74" y="13"/>
                    <a:pt x="74" y="13"/>
                    <a:pt x="74" y="13"/>
                  </a:cubicBezTo>
                  <a:cubicBezTo>
                    <a:pt x="74" y="0"/>
                    <a:pt x="74" y="0"/>
                    <a:pt x="74" y="0"/>
                  </a:cubicBezTo>
                  <a:cubicBezTo>
                    <a:pt x="72" y="2"/>
                    <a:pt x="70" y="3"/>
                    <a:pt x="69" y="4"/>
                  </a:cubicBezTo>
                  <a:cubicBezTo>
                    <a:pt x="64" y="8"/>
                    <a:pt x="58" y="10"/>
                    <a:pt x="51" y="1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35" name="Freeform 11"/>
            <p:cNvSpPr>
              <a:spLocks/>
            </p:cNvSpPr>
            <p:nvPr/>
          </p:nvSpPr>
          <p:spPr bwMode="auto">
            <a:xfrm>
              <a:off x="1702" y="1875"/>
              <a:ext cx="83" cy="52"/>
            </a:xfrm>
            <a:custGeom>
              <a:avLst/>
              <a:gdLst>
                <a:gd name="T0" fmla="*/ 52 w 78"/>
                <a:gd name="T1" fmla="*/ 13 h 48"/>
                <a:gd name="T2" fmla="*/ 43 w 78"/>
                <a:gd name="T3" fmla="*/ 16 h 48"/>
                <a:gd name="T4" fmla="*/ 22 w 78"/>
                <a:gd name="T5" fmla="*/ 19 h 48"/>
                <a:gd name="T6" fmla="*/ 9 w 78"/>
                <a:gd name="T7" fmla="*/ 20 h 48"/>
                <a:gd name="T8" fmla="*/ 5 w 78"/>
                <a:gd name="T9" fmla="*/ 20 h 48"/>
                <a:gd name="T10" fmla="*/ 0 w 78"/>
                <a:gd name="T11" fmla="*/ 20 h 48"/>
                <a:gd name="T12" fmla="*/ 3 w 78"/>
                <a:gd name="T13" fmla="*/ 25 h 48"/>
                <a:gd name="T14" fmla="*/ 3 w 78"/>
                <a:gd name="T15" fmla="*/ 27 h 48"/>
                <a:gd name="T16" fmla="*/ 9 w 78"/>
                <a:gd name="T17" fmla="*/ 47 h 48"/>
                <a:gd name="T18" fmla="*/ 9 w 78"/>
                <a:gd name="T19" fmla="*/ 48 h 48"/>
                <a:gd name="T20" fmla="*/ 60 w 78"/>
                <a:gd name="T21" fmla="*/ 37 h 48"/>
                <a:gd name="T22" fmla="*/ 67 w 78"/>
                <a:gd name="T23" fmla="*/ 32 h 48"/>
                <a:gd name="T24" fmla="*/ 72 w 78"/>
                <a:gd name="T25" fmla="*/ 28 h 48"/>
                <a:gd name="T26" fmla="*/ 73 w 78"/>
                <a:gd name="T27" fmla="*/ 27 h 48"/>
                <a:gd name="T28" fmla="*/ 77 w 78"/>
                <a:gd name="T29" fmla="*/ 22 h 48"/>
                <a:gd name="T30" fmla="*/ 77 w 78"/>
                <a:gd name="T31" fmla="*/ 20 h 48"/>
                <a:gd name="T32" fmla="*/ 78 w 78"/>
                <a:gd name="T33" fmla="*/ 16 h 48"/>
                <a:gd name="T34" fmla="*/ 78 w 78"/>
                <a:gd name="T35" fmla="*/ 13 h 48"/>
                <a:gd name="T36" fmla="*/ 78 w 78"/>
                <a:gd name="T37" fmla="*/ 13 h 48"/>
                <a:gd name="T38" fmla="*/ 78 w 78"/>
                <a:gd name="T39" fmla="*/ 0 h 48"/>
                <a:gd name="T40" fmla="*/ 72 w 78"/>
                <a:gd name="T41" fmla="*/ 4 h 48"/>
                <a:gd name="T42" fmla="*/ 52 w 78"/>
                <a:gd name="T43"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48">
                  <a:moveTo>
                    <a:pt x="52" y="13"/>
                  </a:moveTo>
                  <a:cubicBezTo>
                    <a:pt x="49" y="14"/>
                    <a:pt x="46" y="15"/>
                    <a:pt x="43" y="16"/>
                  </a:cubicBezTo>
                  <a:cubicBezTo>
                    <a:pt x="36" y="17"/>
                    <a:pt x="29" y="18"/>
                    <a:pt x="22" y="19"/>
                  </a:cubicBezTo>
                  <a:cubicBezTo>
                    <a:pt x="17" y="20"/>
                    <a:pt x="13" y="20"/>
                    <a:pt x="9" y="20"/>
                  </a:cubicBezTo>
                  <a:cubicBezTo>
                    <a:pt x="7" y="20"/>
                    <a:pt x="6" y="20"/>
                    <a:pt x="5" y="20"/>
                  </a:cubicBezTo>
                  <a:cubicBezTo>
                    <a:pt x="3" y="20"/>
                    <a:pt x="2" y="20"/>
                    <a:pt x="0" y="20"/>
                  </a:cubicBezTo>
                  <a:cubicBezTo>
                    <a:pt x="1" y="22"/>
                    <a:pt x="2" y="24"/>
                    <a:pt x="3" y="25"/>
                  </a:cubicBezTo>
                  <a:cubicBezTo>
                    <a:pt x="3" y="26"/>
                    <a:pt x="3" y="26"/>
                    <a:pt x="3" y="27"/>
                  </a:cubicBezTo>
                  <a:cubicBezTo>
                    <a:pt x="6" y="33"/>
                    <a:pt x="8" y="40"/>
                    <a:pt x="9" y="47"/>
                  </a:cubicBezTo>
                  <a:cubicBezTo>
                    <a:pt x="9" y="47"/>
                    <a:pt x="9" y="48"/>
                    <a:pt x="9" y="48"/>
                  </a:cubicBezTo>
                  <a:cubicBezTo>
                    <a:pt x="30" y="47"/>
                    <a:pt x="48" y="43"/>
                    <a:pt x="60" y="37"/>
                  </a:cubicBezTo>
                  <a:cubicBezTo>
                    <a:pt x="62" y="35"/>
                    <a:pt x="65" y="34"/>
                    <a:pt x="67" y="32"/>
                  </a:cubicBezTo>
                  <a:cubicBezTo>
                    <a:pt x="69" y="31"/>
                    <a:pt x="71" y="29"/>
                    <a:pt x="72" y="28"/>
                  </a:cubicBezTo>
                  <a:cubicBezTo>
                    <a:pt x="73" y="27"/>
                    <a:pt x="73" y="27"/>
                    <a:pt x="73" y="27"/>
                  </a:cubicBezTo>
                  <a:cubicBezTo>
                    <a:pt x="75" y="25"/>
                    <a:pt x="76" y="23"/>
                    <a:pt x="77" y="22"/>
                  </a:cubicBezTo>
                  <a:cubicBezTo>
                    <a:pt x="77" y="21"/>
                    <a:pt x="77" y="21"/>
                    <a:pt x="77" y="20"/>
                  </a:cubicBezTo>
                  <a:cubicBezTo>
                    <a:pt x="78" y="19"/>
                    <a:pt x="78" y="17"/>
                    <a:pt x="78" y="16"/>
                  </a:cubicBezTo>
                  <a:cubicBezTo>
                    <a:pt x="78" y="13"/>
                    <a:pt x="78" y="13"/>
                    <a:pt x="78" y="13"/>
                  </a:cubicBezTo>
                  <a:cubicBezTo>
                    <a:pt x="78" y="13"/>
                    <a:pt x="78" y="13"/>
                    <a:pt x="78" y="13"/>
                  </a:cubicBezTo>
                  <a:cubicBezTo>
                    <a:pt x="78" y="0"/>
                    <a:pt x="78" y="0"/>
                    <a:pt x="78" y="0"/>
                  </a:cubicBezTo>
                  <a:cubicBezTo>
                    <a:pt x="76" y="1"/>
                    <a:pt x="74" y="3"/>
                    <a:pt x="72" y="4"/>
                  </a:cubicBezTo>
                  <a:cubicBezTo>
                    <a:pt x="66" y="7"/>
                    <a:pt x="60" y="11"/>
                    <a:pt x="52" y="1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36" name="Freeform 12"/>
            <p:cNvSpPr>
              <a:spLocks/>
            </p:cNvSpPr>
            <p:nvPr/>
          </p:nvSpPr>
          <p:spPr bwMode="auto">
            <a:xfrm>
              <a:off x="1628" y="1814"/>
              <a:ext cx="157" cy="68"/>
            </a:xfrm>
            <a:custGeom>
              <a:avLst/>
              <a:gdLst>
                <a:gd name="T0" fmla="*/ 25 w 147"/>
                <a:gd name="T1" fmla="*/ 35 h 63"/>
                <a:gd name="T2" fmla="*/ 27 w 147"/>
                <a:gd name="T3" fmla="*/ 36 h 63"/>
                <a:gd name="T4" fmla="*/ 34 w 147"/>
                <a:gd name="T5" fmla="*/ 39 h 63"/>
                <a:gd name="T6" fmla="*/ 40 w 147"/>
                <a:gd name="T7" fmla="*/ 43 h 63"/>
                <a:gd name="T8" fmla="*/ 42 w 147"/>
                <a:gd name="T9" fmla="*/ 45 h 63"/>
                <a:gd name="T10" fmla="*/ 60 w 147"/>
                <a:gd name="T11" fmla="*/ 62 h 63"/>
                <a:gd name="T12" fmla="*/ 74 w 147"/>
                <a:gd name="T13" fmla="*/ 63 h 63"/>
                <a:gd name="T14" fmla="*/ 128 w 147"/>
                <a:gd name="T15" fmla="*/ 52 h 63"/>
                <a:gd name="T16" fmla="*/ 135 w 147"/>
                <a:gd name="T17" fmla="*/ 48 h 63"/>
                <a:gd name="T18" fmla="*/ 141 w 147"/>
                <a:gd name="T19" fmla="*/ 44 h 63"/>
                <a:gd name="T20" fmla="*/ 142 w 147"/>
                <a:gd name="T21" fmla="*/ 43 h 63"/>
                <a:gd name="T22" fmla="*/ 146 w 147"/>
                <a:gd name="T23" fmla="*/ 36 h 63"/>
                <a:gd name="T24" fmla="*/ 147 w 147"/>
                <a:gd name="T25" fmla="*/ 32 h 63"/>
                <a:gd name="T26" fmla="*/ 147 w 147"/>
                <a:gd name="T27" fmla="*/ 29 h 63"/>
                <a:gd name="T28" fmla="*/ 74 w 147"/>
                <a:gd name="T29" fmla="*/ 0 h 63"/>
                <a:gd name="T30" fmla="*/ 0 w 147"/>
                <a:gd name="T31" fmla="*/ 29 h 63"/>
                <a:gd name="T32" fmla="*/ 4 w 147"/>
                <a:gd name="T33" fmla="*/ 29 h 63"/>
                <a:gd name="T34" fmla="*/ 25 w 147"/>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63">
                  <a:moveTo>
                    <a:pt x="25" y="35"/>
                  </a:moveTo>
                  <a:cubicBezTo>
                    <a:pt x="25" y="35"/>
                    <a:pt x="26" y="36"/>
                    <a:pt x="27" y="36"/>
                  </a:cubicBezTo>
                  <a:cubicBezTo>
                    <a:pt x="29" y="37"/>
                    <a:pt x="32" y="38"/>
                    <a:pt x="34" y="39"/>
                  </a:cubicBezTo>
                  <a:cubicBezTo>
                    <a:pt x="36" y="41"/>
                    <a:pt x="38" y="42"/>
                    <a:pt x="40" y="43"/>
                  </a:cubicBezTo>
                  <a:cubicBezTo>
                    <a:pt x="40" y="44"/>
                    <a:pt x="41" y="44"/>
                    <a:pt x="42" y="45"/>
                  </a:cubicBezTo>
                  <a:cubicBezTo>
                    <a:pt x="49" y="50"/>
                    <a:pt x="55" y="56"/>
                    <a:pt x="60" y="62"/>
                  </a:cubicBezTo>
                  <a:cubicBezTo>
                    <a:pt x="65" y="63"/>
                    <a:pt x="69" y="63"/>
                    <a:pt x="74" y="63"/>
                  </a:cubicBezTo>
                  <a:cubicBezTo>
                    <a:pt x="96" y="63"/>
                    <a:pt x="115" y="59"/>
                    <a:pt x="128" y="52"/>
                  </a:cubicBezTo>
                  <a:cubicBezTo>
                    <a:pt x="131" y="51"/>
                    <a:pt x="133" y="50"/>
                    <a:pt x="135" y="48"/>
                  </a:cubicBezTo>
                  <a:cubicBezTo>
                    <a:pt x="138" y="47"/>
                    <a:pt x="139" y="45"/>
                    <a:pt x="141" y="44"/>
                  </a:cubicBezTo>
                  <a:cubicBezTo>
                    <a:pt x="141" y="43"/>
                    <a:pt x="141" y="43"/>
                    <a:pt x="142" y="43"/>
                  </a:cubicBezTo>
                  <a:cubicBezTo>
                    <a:pt x="144" y="41"/>
                    <a:pt x="145" y="38"/>
                    <a:pt x="146" y="36"/>
                  </a:cubicBezTo>
                  <a:cubicBezTo>
                    <a:pt x="147" y="35"/>
                    <a:pt x="147" y="33"/>
                    <a:pt x="147" y="32"/>
                  </a:cubicBezTo>
                  <a:cubicBezTo>
                    <a:pt x="147" y="31"/>
                    <a:pt x="147" y="30"/>
                    <a:pt x="147" y="29"/>
                  </a:cubicBezTo>
                  <a:cubicBezTo>
                    <a:pt x="143" y="15"/>
                    <a:pt x="114" y="0"/>
                    <a:pt x="74" y="0"/>
                  </a:cubicBezTo>
                  <a:cubicBezTo>
                    <a:pt x="33" y="0"/>
                    <a:pt x="4" y="15"/>
                    <a:pt x="0" y="29"/>
                  </a:cubicBezTo>
                  <a:cubicBezTo>
                    <a:pt x="1" y="29"/>
                    <a:pt x="3" y="29"/>
                    <a:pt x="4" y="29"/>
                  </a:cubicBezTo>
                  <a:cubicBezTo>
                    <a:pt x="11" y="30"/>
                    <a:pt x="18" y="32"/>
                    <a:pt x="25" y="3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37" name="Freeform 13"/>
            <p:cNvSpPr>
              <a:spLocks/>
            </p:cNvSpPr>
            <p:nvPr/>
          </p:nvSpPr>
          <p:spPr bwMode="auto">
            <a:xfrm>
              <a:off x="1433" y="1783"/>
              <a:ext cx="156" cy="53"/>
            </a:xfrm>
            <a:custGeom>
              <a:avLst/>
              <a:gdLst>
                <a:gd name="T0" fmla="*/ 146 w 146"/>
                <a:gd name="T1" fmla="*/ 4 h 49"/>
                <a:gd name="T2" fmla="*/ 146 w 146"/>
                <a:gd name="T3" fmla="*/ 0 h 49"/>
                <a:gd name="T4" fmla="*/ 144 w 146"/>
                <a:gd name="T5" fmla="*/ 2 h 49"/>
                <a:gd name="T6" fmla="*/ 138 w 146"/>
                <a:gd name="T7" fmla="*/ 6 h 49"/>
                <a:gd name="T8" fmla="*/ 107 w 146"/>
                <a:gd name="T9" fmla="*/ 17 h 49"/>
                <a:gd name="T10" fmla="*/ 102 w 146"/>
                <a:gd name="T11" fmla="*/ 18 h 49"/>
                <a:gd name="T12" fmla="*/ 73 w 146"/>
                <a:gd name="T13" fmla="*/ 21 h 49"/>
                <a:gd name="T14" fmla="*/ 44 w 146"/>
                <a:gd name="T15" fmla="*/ 18 h 49"/>
                <a:gd name="T16" fmla="*/ 39 w 146"/>
                <a:gd name="T17" fmla="*/ 17 h 49"/>
                <a:gd name="T18" fmla="*/ 8 w 146"/>
                <a:gd name="T19" fmla="*/ 6 h 49"/>
                <a:gd name="T20" fmla="*/ 2 w 146"/>
                <a:gd name="T21" fmla="*/ 2 h 49"/>
                <a:gd name="T22" fmla="*/ 0 w 146"/>
                <a:gd name="T23" fmla="*/ 0 h 49"/>
                <a:gd name="T24" fmla="*/ 0 w 146"/>
                <a:gd name="T25" fmla="*/ 4 h 49"/>
                <a:gd name="T26" fmla="*/ 0 w 146"/>
                <a:gd name="T27" fmla="*/ 17 h 49"/>
                <a:gd name="T28" fmla="*/ 0 w 146"/>
                <a:gd name="T29" fmla="*/ 17 h 49"/>
                <a:gd name="T30" fmla="*/ 0 w 146"/>
                <a:gd name="T31" fmla="*/ 17 h 49"/>
                <a:gd name="T32" fmla="*/ 2 w 146"/>
                <a:gd name="T33" fmla="*/ 24 h 49"/>
                <a:gd name="T34" fmla="*/ 8 w 146"/>
                <a:gd name="T35" fmla="*/ 30 h 49"/>
                <a:gd name="T36" fmla="*/ 9 w 146"/>
                <a:gd name="T37" fmla="*/ 31 h 49"/>
                <a:gd name="T38" fmla="*/ 14 w 146"/>
                <a:gd name="T39" fmla="*/ 35 h 49"/>
                <a:gd name="T40" fmla="*/ 22 w 146"/>
                <a:gd name="T41" fmla="*/ 39 h 49"/>
                <a:gd name="T42" fmla="*/ 73 w 146"/>
                <a:gd name="T43" fmla="*/ 49 h 49"/>
                <a:gd name="T44" fmla="*/ 125 w 146"/>
                <a:gd name="T45" fmla="*/ 39 h 49"/>
                <a:gd name="T46" fmla="*/ 132 w 146"/>
                <a:gd name="T47" fmla="*/ 35 h 49"/>
                <a:gd name="T48" fmla="*/ 138 w 146"/>
                <a:gd name="T49" fmla="*/ 31 h 49"/>
                <a:gd name="T50" fmla="*/ 139 w 146"/>
                <a:gd name="T51" fmla="*/ 30 h 49"/>
                <a:gd name="T52" fmla="*/ 144 w 146"/>
                <a:gd name="T53" fmla="*/ 24 h 49"/>
                <a:gd name="T54" fmla="*/ 146 w 146"/>
                <a:gd name="T55" fmla="*/ 17 h 49"/>
                <a:gd name="T56" fmla="*/ 146 w 146"/>
                <a:gd name="T57" fmla="*/ 17 h 49"/>
                <a:gd name="T58" fmla="*/ 146 w 146"/>
                <a:gd name="T59" fmla="*/ 17 h 49"/>
                <a:gd name="T60" fmla="*/ 146 w 146"/>
                <a:gd name="T61"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 h="49">
                  <a:moveTo>
                    <a:pt x="146" y="4"/>
                  </a:moveTo>
                  <a:cubicBezTo>
                    <a:pt x="146" y="0"/>
                    <a:pt x="146" y="0"/>
                    <a:pt x="146" y="0"/>
                  </a:cubicBezTo>
                  <a:cubicBezTo>
                    <a:pt x="146" y="1"/>
                    <a:pt x="145" y="1"/>
                    <a:pt x="144" y="2"/>
                  </a:cubicBezTo>
                  <a:cubicBezTo>
                    <a:pt x="142" y="3"/>
                    <a:pt x="140" y="5"/>
                    <a:pt x="138" y="6"/>
                  </a:cubicBezTo>
                  <a:cubicBezTo>
                    <a:pt x="130" y="11"/>
                    <a:pt x="119" y="15"/>
                    <a:pt x="107" y="17"/>
                  </a:cubicBezTo>
                  <a:cubicBezTo>
                    <a:pt x="105" y="17"/>
                    <a:pt x="104" y="18"/>
                    <a:pt x="102" y="18"/>
                  </a:cubicBezTo>
                  <a:cubicBezTo>
                    <a:pt x="93" y="20"/>
                    <a:pt x="83" y="21"/>
                    <a:pt x="73" y="21"/>
                  </a:cubicBezTo>
                  <a:cubicBezTo>
                    <a:pt x="63" y="21"/>
                    <a:pt x="53" y="20"/>
                    <a:pt x="44" y="18"/>
                  </a:cubicBezTo>
                  <a:cubicBezTo>
                    <a:pt x="42" y="18"/>
                    <a:pt x="41" y="17"/>
                    <a:pt x="39" y="17"/>
                  </a:cubicBezTo>
                  <a:cubicBezTo>
                    <a:pt x="27" y="15"/>
                    <a:pt x="17" y="11"/>
                    <a:pt x="8" y="6"/>
                  </a:cubicBezTo>
                  <a:cubicBezTo>
                    <a:pt x="6" y="5"/>
                    <a:pt x="4" y="3"/>
                    <a:pt x="2" y="2"/>
                  </a:cubicBezTo>
                  <a:cubicBezTo>
                    <a:pt x="1" y="1"/>
                    <a:pt x="0" y="1"/>
                    <a:pt x="0" y="0"/>
                  </a:cubicBezTo>
                  <a:cubicBezTo>
                    <a:pt x="0" y="4"/>
                    <a:pt x="0" y="4"/>
                    <a:pt x="0" y="4"/>
                  </a:cubicBezTo>
                  <a:cubicBezTo>
                    <a:pt x="0" y="17"/>
                    <a:pt x="0" y="17"/>
                    <a:pt x="0" y="17"/>
                  </a:cubicBezTo>
                  <a:cubicBezTo>
                    <a:pt x="0" y="17"/>
                    <a:pt x="0" y="17"/>
                    <a:pt x="0" y="17"/>
                  </a:cubicBezTo>
                  <a:cubicBezTo>
                    <a:pt x="0" y="17"/>
                    <a:pt x="0" y="17"/>
                    <a:pt x="0" y="17"/>
                  </a:cubicBezTo>
                  <a:cubicBezTo>
                    <a:pt x="0" y="19"/>
                    <a:pt x="1" y="22"/>
                    <a:pt x="2" y="24"/>
                  </a:cubicBezTo>
                  <a:cubicBezTo>
                    <a:pt x="3" y="26"/>
                    <a:pt x="5" y="28"/>
                    <a:pt x="8" y="30"/>
                  </a:cubicBezTo>
                  <a:cubicBezTo>
                    <a:pt x="8" y="31"/>
                    <a:pt x="8" y="31"/>
                    <a:pt x="9" y="31"/>
                  </a:cubicBezTo>
                  <a:cubicBezTo>
                    <a:pt x="10" y="32"/>
                    <a:pt x="12" y="34"/>
                    <a:pt x="14" y="35"/>
                  </a:cubicBezTo>
                  <a:cubicBezTo>
                    <a:pt x="16" y="36"/>
                    <a:pt x="19" y="38"/>
                    <a:pt x="22" y="39"/>
                  </a:cubicBezTo>
                  <a:cubicBezTo>
                    <a:pt x="34" y="45"/>
                    <a:pt x="52" y="49"/>
                    <a:pt x="73" y="49"/>
                  </a:cubicBezTo>
                  <a:cubicBezTo>
                    <a:pt x="94" y="49"/>
                    <a:pt x="112" y="45"/>
                    <a:pt x="125" y="39"/>
                  </a:cubicBezTo>
                  <a:cubicBezTo>
                    <a:pt x="127" y="38"/>
                    <a:pt x="130" y="36"/>
                    <a:pt x="132" y="35"/>
                  </a:cubicBezTo>
                  <a:cubicBezTo>
                    <a:pt x="134" y="34"/>
                    <a:pt x="136" y="32"/>
                    <a:pt x="138" y="31"/>
                  </a:cubicBezTo>
                  <a:cubicBezTo>
                    <a:pt x="138" y="31"/>
                    <a:pt x="138" y="31"/>
                    <a:pt x="139" y="30"/>
                  </a:cubicBezTo>
                  <a:cubicBezTo>
                    <a:pt x="141" y="28"/>
                    <a:pt x="143" y="26"/>
                    <a:pt x="144" y="24"/>
                  </a:cubicBezTo>
                  <a:cubicBezTo>
                    <a:pt x="145" y="22"/>
                    <a:pt x="146" y="19"/>
                    <a:pt x="146" y="17"/>
                  </a:cubicBezTo>
                  <a:cubicBezTo>
                    <a:pt x="146" y="17"/>
                    <a:pt x="146" y="17"/>
                    <a:pt x="146" y="17"/>
                  </a:cubicBezTo>
                  <a:cubicBezTo>
                    <a:pt x="146" y="17"/>
                    <a:pt x="146" y="17"/>
                    <a:pt x="146" y="17"/>
                  </a:cubicBezTo>
                  <a:lnTo>
                    <a:pt x="146" y="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38" name="Freeform 14"/>
            <p:cNvSpPr>
              <a:spLocks/>
            </p:cNvSpPr>
            <p:nvPr/>
          </p:nvSpPr>
          <p:spPr bwMode="auto">
            <a:xfrm>
              <a:off x="1432" y="1723"/>
              <a:ext cx="158" cy="67"/>
            </a:xfrm>
            <a:custGeom>
              <a:avLst/>
              <a:gdLst>
                <a:gd name="T0" fmla="*/ 6 w 148"/>
                <a:gd name="T1" fmla="*/ 43 h 63"/>
                <a:gd name="T2" fmla="*/ 9 w 148"/>
                <a:gd name="T3" fmla="*/ 45 h 63"/>
                <a:gd name="T4" fmla="*/ 15 w 148"/>
                <a:gd name="T5" fmla="*/ 50 h 63"/>
                <a:gd name="T6" fmla="*/ 24 w 148"/>
                <a:gd name="T7" fmla="*/ 54 h 63"/>
                <a:gd name="T8" fmla="*/ 74 w 148"/>
                <a:gd name="T9" fmla="*/ 63 h 63"/>
                <a:gd name="T10" fmla="*/ 125 w 148"/>
                <a:gd name="T11" fmla="*/ 54 h 63"/>
                <a:gd name="T12" fmla="*/ 133 w 148"/>
                <a:gd name="T13" fmla="*/ 50 h 63"/>
                <a:gd name="T14" fmla="*/ 139 w 148"/>
                <a:gd name="T15" fmla="*/ 45 h 63"/>
                <a:gd name="T16" fmla="*/ 142 w 148"/>
                <a:gd name="T17" fmla="*/ 43 h 63"/>
                <a:gd name="T18" fmla="*/ 147 w 148"/>
                <a:gd name="T19" fmla="*/ 36 h 63"/>
                <a:gd name="T20" fmla="*/ 148 w 148"/>
                <a:gd name="T21" fmla="*/ 31 h 63"/>
                <a:gd name="T22" fmla="*/ 147 w 148"/>
                <a:gd name="T23" fmla="*/ 29 h 63"/>
                <a:gd name="T24" fmla="*/ 74 w 148"/>
                <a:gd name="T25" fmla="*/ 0 h 63"/>
                <a:gd name="T26" fmla="*/ 1 w 148"/>
                <a:gd name="T27" fmla="*/ 29 h 63"/>
                <a:gd name="T28" fmla="*/ 0 w 148"/>
                <a:gd name="T29" fmla="*/ 31 h 63"/>
                <a:gd name="T30" fmla="*/ 1 w 148"/>
                <a:gd name="T31" fmla="*/ 36 h 63"/>
                <a:gd name="T32" fmla="*/ 6 w 148"/>
                <a:gd name="T3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63">
                  <a:moveTo>
                    <a:pt x="6" y="43"/>
                  </a:moveTo>
                  <a:cubicBezTo>
                    <a:pt x="7" y="43"/>
                    <a:pt x="8" y="44"/>
                    <a:pt x="9" y="45"/>
                  </a:cubicBezTo>
                  <a:cubicBezTo>
                    <a:pt x="11" y="47"/>
                    <a:pt x="13" y="48"/>
                    <a:pt x="15" y="50"/>
                  </a:cubicBezTo>
                  <a:cubicBezTo>
                    <a:pt x="18" y="51"/>
                    <a:pt x="21" y="52"/>
                    <a:pt x="24" y="54"/>
                  </a:cubicBezTo>
                  <a:cubicBezTo>
                    <a:pt x="36" y="59"/>
                    <a:pt x="54" y="63"/>
                    <a:pt x="74" y="63"/>
                  </a:cubicBezTo>
                  <a:cubicBezTo>
                    <a:pt x="94" y="63"/>
                    <a:pt x="112" y="59"/>
                    <a:pt x="125" y="54"/>
                  </a:cubicBezTo>
                  <a:cubicBezTo>
                    <a:pt x="127" y="52"/>
                    <a:pt x="130" y="51"/>
                    <a:pt x="133" y="50"/>
                  </a:cubicBezTo>
                  <a:cubicBezTo>
                    <a:pt x="135" y="48"/>
                    <a:pt x="137" y="47"/>
                    <a:pt x="139" y="45"/>
                  </a:cubicBezTo>
                  <a:cubicBezTo>
                    <a:pt x="140" y="44"/>
                    <a:pt x="141" y="43"/>
                    <a:pt x="142" y="43"/>
                  </a:cubicBezTo>
                  <a:cubicBezTo>
                    <a:pt x="144" y="40"/>
                    <a:pt x="146" y="38"/>
                    <a:pt x="147" y="36"/>
                  </a:cubicBezTo>
                  <a:cubicBezTo>
                    <a:pt x="147" y="34"/>
                    <a:pt x="148" y="33"/>
                    <a:pt x="148" y="31"/>
                  </a:cubicBezTo>
                  <a:cubicBezTo>
                    <a:pt x="148" y="30"/>
                    <a:pt x="148" y="29"/>
                    <a:pt x="147" y="29"/>
                  </a:cubicBezTo>
                  <a:cubicBezTo>
                    <a:pt x="144" y="15"/>
                    <a:pt x="115" y="0"/>
                    <a:pt x="74" y="0"/>
                  </a:cubicBezTo>
                  <a:cubicBezTo>
                    <a:pt x="33" y="0"/>
                    <a:pt x="4" y="15"/>
                    <a:pt x="1" y="29"/>
                  </a:cubicBezTo>
                  <a:cubicBezTo>
                    <a:pt x="1" y="29"/>
                    <a:pt x="0" y="30"/>
                    <a:pt x="0" y="31"/>
                  </a:cubicBezTo>
                  <a:cubicBezTo>
                    <a:pt x="0" y="33"/>
                    <a:pt x="1" y="34"/>
                    <a:pt x="1" y="36"/>
                  </a:cubicBezTo>
                  <a:cubicBezTo>
                    <a:pt x="2" y="38"/>
                    <a:pt x="4" y="40"/>
                    <a:pt x="6" y="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39" name="Freeform 15"/>
            <p:cNvSpPr>
              <a:spLocks noEditPoints="1"/>
            </p:cNvSpPr>
            <p:nvPr/>
          </p:nvSpPr>
          <p:spPr bwMode="auto">
            <a:xfrm>
              <a:off x="1539" y="1859"/>
              <a:ext cx="157" cy="159"/>
            </a:xfrm>
            <a:custGeom>
              <a:avLst/>
              <a:gdLst>
                <a:gd name="T0" fmla="*/ 139 w 147"/>
                <a:gd name="T1" fmla="*/ 109 h 148"/>
                <a:gd name="T2" fmla="*/ 147 w 147"/>
                <a:gd name="T3" fmla="*/ 83 h 148"/>
                <a:gd name="T4" fmla="*/ 147 w 147"/>
                <a:gd name="T5" fmla="*/ 76 h 148"/>
                <a:gd name="T6" fmla="*/ 147 w 147"/>
                <a:gd name="T7" fmla="*/ 69 h 148"/>
                <a:gd name="T8" fmla="*/ 146 w 147"/>
                <a:gd name="T9" fmla="*/ 62 h 148"/>
                <a:gd name="T10" fmla="*/ 136 w 147"/>
                <a:gd name="T11" fmla="*/ 35 h 148"/>
                <a:gd name="T12" fmla="*/ 131 w 147"/>
                <a:gd name="T13" fmla="*/ 28 h 148"/>
                <a:gd name="T14" fmla="*/ 120 w 147"/>
                <a:gd name="T15" fmla="*/ 17 h 148"/>
                <a:gd name="T16" fmla="*/ 89 w 147"/>
                <a:gd name="T17" fmla="*/ 2 h 148"/>
                <a:gd name="T18" fmla="*/ 79 w 147"/>
                <a:gd name="T19" fmla="*/ 0 h 148"/>
                <a:gd name="T20" fmla="*/ 71 w 147"/>
                <a:gd name="T21" fmla="*/ 0 h 148"/>
                <a:gd name="T22" fmla="*/ 59 w 147"/>
                <a:gd name="T23" fmla="*/ 2 h 148"/>
                <a:gd name="T24" fmla="*/ 49 w 147"/>
                <a:gd name="T25" fmla="*/ 4 h 148"/>
                <a:gd name="T26" fmla="*/ 47 w 147"/>
                <a:gd name="T27" fmla="*/ 5 h 148"/>
                <a:gd name="T28" fmla="*/ 23 w 147"/>
                <a:gd name="T29" fmla="*/ 20 h 148"/>
                <a:gd name="T30" fmla="*/ 14 w 147"/>
                <a:gd name="T31" fmla="*/ 30 h 148"/>
                <a:gd name="T32" fmla="*/ 11 w 147"/>
                <a:gd name="T33" fmla="*/ 35 h 148"/>
                <a:gd name="T34" fmla="*/ 6 w 147"/>
                <a:gd name="T35" fmla="*/ 44 h 148"/>
                <a:gd name="T36" fmla="*/ 0 w 147"/>
                <a:gd name="T37" fmla="*/ 67 h 148"/>
                <a:gd name="T38" fmla="*/ 0 w 147"/>
                <a:gd name="T39" fmla="*/ 74 h 148"/>
                <a:gd name="T40" fmla="*/ 0 w 147"/>
                <a:gd name="T41" fmla="*/ 76 h 148"/>
                <a:gd name="T42" fmla="*/ 5 w 147"/>
                <a:gd name="T43" fmla="*/ 101 h 148"/>
                <a:gd name="T44" fmla="*/ 11 w 147"/>
                <a:gd name="T45" fmla="*/ 113 h 148"/>
                <a:gd name="T46" fmla="*/ 36 w 147"/>
                <a:gd name="T47" fmla="*/ 138 h 148"/>
                <a:gd name="T48" fmla="*/ 93 w 147"/>
                <a:gd name="T49" fmla="*/ 145 h 148"/>
                <a:gd name="T50" fmla="*/ 134 w 147"/>
                <a:gd name="T51" fmla="*/ 117 h 148"/>
                <a:gd name="T52" fmla="*/ 102 w 147"/>
                <a:gd name="T53" fmla="*/ 101 h 148"/>
                <a:gd name="T54" fmla="*/ 99 w 147"/>
                <a:gd name="T55" fmla="*/ 107 h 148"/>
                <a:gd name="T56" fmla="*/ 83 w 147"/>
                <a:gd name="T57" fmla="*/ 117 h 148"/>
                <a:gd name="T58" fmla="*/ 76 w 147"/>
                <a:gd name="T59" fmla="*/ 131 h 148"/>
                <a:gd name="T60" fmla="*/ 69 w 147"/>
                <a:gd name="T61" fmla="*/ 118 h 148"/>
                <a:gd name="T62" fmla="*/ 47 w 147"/>
                <a:gd name="T63" fmla="*/ 111 h 148"/>
                <a:gd name="T64" fmla="*/ 47 w 147"/>
                <a:gd name="T65" fmla="*/ 99 h 148"/>
                <a:gd name="T66" fmla="*/ 61 w 147"/>
                <a:gd name="T67" fmla="*/ 102 h 148"/>
                <a:gd name="T68" fmla="*/ 62 w 147"/>
                <a:gd name="T69" fmla="*/ 75 h 148"/>
                <a:gd name="T70" fmla="*/ 55 w 147"/>
                <a:gd name="T71" fmla="*/ 70 h 148"/>
                <a:gd name="T72" fmla="*/ 47 w 147"/>
                <a:gd name="T73" fmla="*/ 58 h 148"/>
                <a:gd name="T74" fmla="*/ 47 w 147"/>
                <a:gd name="T75" fmla="*/ 55 h 148"/>
                <a:gd name="T76" fmla="*/ 47 w 147"/>
                <a:gd name="T77" fmla="*/ 47 h 148"/>
                <a:gd name="T78" fmla="*/ 53 w 147"/>
                <a:gd name="T79" fmla="*/ 35 h 148"/>
                <a:gd name="T80" fmla="*/ 61 w 147"/>
                <a:gd name="T81" fmla="*/ 29 h 148"/>
                <a:gd name="T82" fmla="*/ 69 w 147"/>
                <a:gd name="T83" fmla="*/ 26 h 148"/>
                <a:gd name="T84" fmla="*/ 74 w 147"/>
                <a:gd name="T85" fmla="*/ 15 h 148"/>
                <a:gd name="T86" fmla="*/ 81 w 147"/>
                <a:gd name="T87" fmla="*/ 17 h 148"/>
                <a:gd name="T88" fmla="*/ 83 w 147"/>
                <a:gd name="T89" fmla="*/ 26 h 148"/>
                <a:gd name="T90" fmla="*/ 100 w 147"/>
                <a:gd name="T91" fmla="*/ 33 h 148"/>
                <a:gd name="T92" fmla="*/ 102 w 147"/>
                <a:gd name="T93" fmla="*/ 42 h 148"/>
                <a:gd name="T94" fmla="*/ 99 w 147"/>
                <a:gd name="T95" fmla="*/ 45 h 148"/>
                <a:gd name="T96" fmla="*/ 89 w 147"/>
                <a:gd name="T97" fmla="*/ 43 h 148"/>
                <a:gd name="T98" fmla="*/ 83 w 147"/>
                <a:gd name="T99" fmla="*/ 40 h 148"/>
                <a:gd name="T100" fmla="*/ 83 w 147"/>
                <a:gd name="T101" fmla="*/ 47 h 148"/>
                <a:gd name="T102" fmla="*/ 83 w 147"/>
                <a:gd name="T103" fmla="*/ 56 h 148"/>
                <a:gd name="T104" fmla="*/ 83 w 147"/>
                <a:gd name="T105" fmla="*/ 69 h 148"/>
                <a:gd name="T106" fmla="*/ 100 w 147"/>
                <a:gd name="T107" fmla="*/ 83 h 148"/>
                <a:gd name="T108" fmla="*/ 104 w 147"/>
                <a:gd name="T109" fmla="*/ 9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 h="148">
                  <a:moveTo>
                    <a:pt x="135" y="116"/>
                  </a:moveTo>
                  <a:cubicBezTo>
                    <a:pt x="136" y="114"/>
                    <a:pt x="137" y="112"/>
                    <a:pt x="138" y="110"/>
                  </a:cubicBezTo>
                  <a:cubicBezTo>
                    <a:pt x="138" y="110"/>
                    <a:pt x="138" y="109"/>
                    <a:pt x="139" y="109"/>
                  </a:cubicBezTo>
                  <a:cubicBezTo>
                    <a:pt x="140" y="107"/>
                    <a:pt x="141" y="105"/>
                    <a:pt x="141" y="103"/>
                  </a:cubicBezTo>
                  <a:cubicBezTo>
                    <a:pt x="142" y="103"/>
                    <a:pt x="142" y="103"/>
                    <a:pt x="142" y="102"/>
                  </a:cubicBezTo>
                  <a:cubicBezTo>
                    <a:pt x="144" y="96"/>
                    <a:pt x="146" y="90"/>
                    <a:pt x="147" y="83"/>
                  </a:cubicBezTo>
                  <a:cubicBezTo>
                    <a:pt x="147" y="81"/>
                    <a:pt x="147" y="79"/>
                    <a:pt x="147" y="77"/>
                  </a:cubicBezTo>
                  <a:cubicBezTo>
                    <a:pt x="147" y="77"/>
                    <a:pt x="147" y="76"/>
                    <a:pt x="147" y="76"/>
                  </a:cubicBezTo>
                  <a:cubicBezTo>
                    <a:pt x="147" y="76"/>
                    <a:pt x="147" y="76"/>
                    <a:pt x="147" y="76"/>
                  </a:cubicBezTo>
                  <a:cubicBezTo>
                    <a:pt x="147" y="75"/>
                    <a:pt x="147" y="75"/>
                    <a:pt x="147" y="74"/>
                  </a:cubicBezTo>
                  <a:cubicBezTo>
                    <a:pt x="147" y="73"/>
                    <a:pt x="147" y="71"/>
                    <a:pt x="147" y="70"/>
                  </a:cubicBezTo>
                  <a:cubicBezTo>
                    <a:pt x="147" y="70"/>
                    <a:pt x="147" y="69"/>
                    <a:pt x="147" y="69"/>
                  </a:cubicBezTo>
                  <a:cubicBezTo>
                    <a:pt x="147" y="69"/>
                    <a:pt x="147" y="69"/>
                    <a:pt x="147" y="69"/>
                  </a:cubicBezTo>
                  <a:cubicBezTo>
                    <a:pt x="147" y="67"/>
                    <a:pt x="147" y="65"/>
                    <a:pt x="147" y="63"/>
                  </a:cubicBezTo>
                  <a:cubicBezTo>
                    <a:pt x="146" y="62"/>
                    <a:pt x="146" y="62"/>
                    <a:pt x="146" y="62"/>
                  </a:cubicBezTo>
                  <a:cubicBezTo>
                    <a:pt x="145" y="55"/>
                    <a:pt x="143" y="48"/>
                    <a:pt x="140" y="42"/>
                  </a:cubicBezTo>
                  <a:cubicBezTo>
                    <a:pt x="140" y="42"/>
                    <a:pt x="140" y="41"/>
                    <a:pt x="140" y="41"/>
                  </a:cubicBezTo>
                  <a:cubicBezTo>
                    <a:pt x="139" y="39"/>
                    <a:pt x="137" y="37"/>
                    <a:pt x="136" y="35"/>
                  </a:cubicBezTo>
                  <a:cubicBezTo>
                    <a:pt x="136" y="35"/>
                    <a:pt x="136" y="35"/>
                    <a:pt x="136" y="35"/>
                  </a:cubicBezTo>
                  <a:cubicBezTo>
                    <a:pt x="136" y="34"/>
                    <a:pt x="136" y="34"/>
                    <a:pt x="135" y="34"/>
                  </a:cubicBezTo>
                  <a:cubicBezTo>
                    <a:pt x="134" y="32"/>
                    <a:pt x="133" y="30"/>
                    <a:pt x="131" y="28"/>
                  </a:cubicBezTo>
                  <a:cubicBezTo>
                    <a:pt x="131" y="28"/>
                    <a:pt x="131" y="28"/>
                    <a:pt x="131" y="28"/>
                  </a:cubicBezTo>
                  <a:cubicBezTo>
                    <a:pt x="131" y="27"/>
                    <a:pt x="130" y="27"/>
                    <a:pt x="130" y="26"/>
                  </a:cubicBezTo>
                  <a:cubicBezTo>
                    <a:pt x="127" y="23"/>
                    <a:pt x="124" y="20"/>
                    <a:pt x="120" y="17"/>
                  </a:cubicBezTo>
                  <a:cubicBezTo>
                    <a:pt x="116" y="13"/>
                    <a:pt x="112" y="11"/>
                    <a:pt x="107" y="8"/>
                  </a:cubicBezTo>
                  <a:cubicBezTo>
                    <a:pt x="104" y="7"/>
                    <a:pt x="101" y="5"/>
                    <a:pt x="98" y="4"/>
                  </a:cubicBezTo>
                  <a:cubicBezTo>
                    <a:pt x="95" y="3"/>
                    <a:pt x="92" y="2"/>
                    <a:pt x="89" y="2"/>
                  </a:cubicBezTo>
                  <a:cubicBezTo>
                    <a:pt x="89" y="2"/>
                    <a:pt x="89" y="2"/>
                    <a:pt x="89" y="2"/>
                  </a:cubicBezTo>
                  <a:cubicBezTo>
                    <a:pt x="87" y="1"/>
                    <a:pt x="86" y="1"/>
                    <a:pt x="85" y="1"/>
                  </a:cubicBezTo>
                  <a:cubicBezTo>
                    <a:pt x="83" y="1"/>
                    <a:pt x="81" y="1"/>
                    <a:pt x="79" y="0"/>
                  </a:cubicBezTo>
                  <a:cubicBezTo>
                    <a:pt x="78" y="0"/>
                    <a:pt x="77" y="0"/>
                    <a:pt x="76" y="0"/>
                  </a:cubicBezTo>
                  <a:cubicBezTo>
                    <a:pt x="75" y="0"/>
                    <a:pt x="74" y="0"/>
                    <a:pt x="74" y="0"/>
                  </a:cubicBezTo>
                  <a:cubicBezTo>
                    <a:pt x="73" y="0"/>
                    <a:pt x="72" y="0"/>
                    <a:pt x="71" y="0"/>
                  </a:cubicBezTo>
                  <a:cubicBezTo>
                    <a:pt x="70" y="0"/>
                    <a:pt x="70" y="0"/>
                    <a:pt x="69" y="0"/>
                  </a:cubicBezTo>
                  <a:cubicBezTo>
                    <a:pt x="67" y="0"/>
                    <a:pt x="64" y="1"/>
                    <a:pt x="61" y="1"/>
                  </a:cubicBezTo>
                  <a:cubicBezTo>
                    <a:pt x="61" y="1"/>
                    <a:pt x="60" y="1"/>
                    <a:pt x="59" y="2"/>
                  </a:cubicBezTo>
                  <a:cubicBezTo>
                    <a:pt x="59" y="2"/>
                    <a:pt x="59" y="2"/>
                    <a:pt x="59" y="2"/>
                  </a:cubicBezTo>
                  <a:cubicBezTo>
                    <a:pt x="57" y="2"/>
                    <a:pt x="56" y="2"/>
                    <a:pt x="54" y="3"/>
                  </a:cubicBezTo>
                  <a:cubicBezTo>
                    <a:pt x="53" y="3"/>
                    <a:pt x="51" y="4"/>
                    <a:pt x="49" y="4"/>
                  </a:cubicBezTo>
                  <a:cubicBezTo>
                    <a:pt x="49" y="4"/>
                    <a:pt x="49" y="5"/>
                    <a:pt x="48" y="5"/>
                  </a:cubicBezTo>
                  <a:cubicBezTo>
                    <a:pt x="48" y="5"/>
                    <a:pt x="48" y="5"/>
                    <a:pt x="47" y="5"/>
                  </a:cubicBezTo>
                  <a:cubicBezTo>
                    <a:pt x="47" y="5"/>
                    <a:pt x="47" y="5"/>
                    <a:pt x="47" y="5"/>
                  </a:cubicBezTo>
                  <a:cubicBezTo>
                    <a:pt x="44" y="6"/>
                    <a:pt x="42" y="7"/>
                    <a:pt x="40" y="8"/>
                  </a:cubicBezTo>
                  <a:cubicBezTo>
                    <a:pt x="37" y="10"/>
                    <a:pt x="35" y="11"/>
                    <a:pt x="33" y="12"/>
                  </a:cubicBezTo>
                  <a:cubicBezTo>
                    <a:pt x="29" y="15"/>
                    <a:pt x="26" y="17"/>
                    <a:pt x="23" y="20"/>
                  </a:cubicBezTo>
                  <a:cubicBezTo>
                    <a:pt x="23" y="21"/>
                    <a:pt x="22" y="21"/>
                    <a:pt x="21" y="22"/>
                  </a:cubicBezTo>
                  <a:cubicBezTo>
                    <a:pt x="19" y="24"/>
                    <a:pt x="18" y="26"/>
                    <a:pt x="16" y="28"/>
                  </a:cubicBezTo>
                  <a:cubicBezTo>
                    <a:pt x="15" y="29"/>
                    <a:pt x="15" y="29"/>
                    <a:pt x="14" y="30"/>
                  </a:cubicBezTo>
                  <a:cubicBezTo>
                    <a:pt x="14" y="30"/>
                    <a:pt x="14" y="31"/>
                    <a:pt x="14" y="31"/>
                  </a:cubicBezTo>
                  <a:cubicBezTo>
                    <a:pt x="13" y="31"/>
                    <a:pt x="13" y="31"/>
                    <a:pt x="13" y="31"/>
                  </a:cubicBezTo>
                  <a:cubicBezTo>
                    <a:pt x="12" y="33"/>
                    <a:pt x="12" y="34"/>
                    <a:pt x="11" y="35"/>
                  </a:cubicBezTo>
                  <a:cubicBezTo>
                    <a:pt x="10" y="36"/>
                    <a:pt x="10" y="36"/>
                    <a:pt x="10" y="37"/>
                  </a:cubicBezTo>
                  <a:cubicBezTo>
                    <a:pt x="9" y="39"/>
                    <a:pt x="8" y="40"/>
                    <a:pt x="7" y="42"/>
                  </a:cubicBezTo>
                  <a:cubicBezTo>
                    <a:pt x="7" y="43"/>
                    <a:pt x="6" y="43"/>
                    <a:pt x="6" y="44"/>
                  </a:cubicBezTo>
                  <a:cubicBezTo>
                    <a:pt x="4" y="49"/>
                    <a:pt x="2" y="54"/>
                    <a:pt x="1" y="60"/>
                  </a:cubicBezTo>
                  <a:cubicBezTo>
                    <a:pt x="1" y="60"/>
                    <a:pt x="1" y="60"/>
                    <a:pt x="1" y="61"/>
                  </a:cubicBezTo>
                  <a:cubicBezTo>
                    <a:pt x="1" y="63"/>
                    <a:pt x="0" y="65"/>
                    <a:pt x="0" y="67"/>
                  </a:cubicBezTo>
                  <a:cubicBezTo>
                    <a:pt x="0" y="67"/>
                    <a:pt x="0" y="68"/>
                    <a:pt x="0" y="68"/>
                  </a:cubicBezTo>
                  <a:cubicBezTo>
                    <a:pt x="0" y="68"/>
                    <a:pt x="0" y="69"/>
                    <a:pt x="0" y="69"/>
                  </a:cubicBezTo>
                  <a:cubicBezTo>
                    <a:pt x="0" y="71"/>
                    <a:pt x="0" y="72"/>
                    <a:pt x="0" y="74"/>
                  </a:cubicBezTo>
                  <a:cubicBezTo>
                    <a:pt x="0" y="74"/>
                    <a:pt x="0" y="74"/>
                    <a:pt x="0" y="74"/>
                  </a:cubicBezTo>
                  <a:cubicBezTo>
                    <a:pt x="0" y="74"/>
                    <a:pt x="0" y="75"/>
                    <a:pt x="0" y="75"/>
                  </a:cubicBezTo>
                  <a:cubicBezTo>
                    <a:pt x="0" y="75"/>
                    <a:pt x="0" y="76"/>
                    <a:pt x="0" y="76"/>
                  </a:cubicBezTo>
                  <a:cubicBezTo>
                    <a:pt x="0" y="78"/>
                    <a:pt x="0" y="81"/>
                    <a:pt x="0" y="83"/>
                  </a:cubicBezTo>
                  <a:cubicBezTo>
                    <a:pt x="1" y="89"/>
                    <a:pt x="2" y="95"/>
                    <a:pt x="4" y="100"/>
                  </a:cubicBezTo>
                  <a:cubicBezTo>
                    <a:pt x="5" y="100"/>
                    <a:pt x="5" y="101"/>
                    <a:pt x="5" y="101"/>
                  </a:cubicBezTo>
                  <a:cubicBezTo>
                    <a:pt x="6" y="103"/>
                    <a:pt x="6" y="105"/>
                    <a:pt x="7" y="106"/>
                  </a:cubicBezTo>
                  <a:cubicBezTo>
                    <a:pt x="7" y="107"/>
                    <a:pt x="8" y="107"/>
                    <a:pt x="8" y="107"/>
                  </a:cubicBezTo>
                  <a:cubicBezTo>
                    <a:pt x="9" y="109"/>
                    <a:pt x="10" y="111"/>
                    <a:pt x="11" y="113"/>
                  </a:cubicBezTo>
                  <a:cubicBezTo>
                    <a:pt x="11" y="113"/>
                    <a:pt x="11" y="113"/>
                    <a:pt x="11" y="114"/>
                  </a:cubicBezTo>
                  <a:cubicBezTo>
                    <a:pt x="16" y="121"/>
                    <a:pt x="22" y="128"/>
                    <a:pt x="30" y="133"/>
                  </a:cubicBezTo>
                  <a:cubicBezTo>
                    <a:pt x="32" y="135"/>
                    <a:pt x="34" y="136"/>
                    <a:pt x="36" y="138"/>
                  </a:cubicBezTo>
                  <a:cubicBezTo>
                    <a:pt x="39" y="139"/>
                    <a:pt x="41" y="140"/>
                    <a:pt x="43" y="141"/>
                  </a:cubicBezTo>
                  <a:cubicBezTo>
                    <a:pt x="53" y="146"/>
                    <a:pt x="63" y="148"/>
                    <a:pt x="74" y="148"/>
                  </a:cubicBezTo>
                  <a:cubicBezTo>
                    <a:pt x="80" y="148"/>
                    <a:pt x="87" y="147"/>
                    <a:pt x="93" y="145"/>
                  </a:cubicBezTo>
                  <a:cubicBezTo>
                    <a:pt x="97" y="144"/>
                    <a:pt x="100" y="143"/>
                    <a:pt x="103" y="142"/>
                  </a:cubicBezTo>
                  <a:cubicBezTo>
                    <a:pt x="106" y="141"/>
                    <a:pt x="108" y="139"/>
                    <a:pt x="111" y="138"/>
                  </a:cubicBezTo>
                  <a:cubicBezTo>
                    <a:pt x="120" y="132"/>
                    <a:pt x="128" y="125"/>
                    <a:pt x="134" y="117"/>
                  </a:cubicBezTo>
                  <a:cubicBezTo>
                    <a:pt x="134" y="116"/>
                    <a:pt x="134" y="116"/>
                    <a:pt x="135" y="116"/>
                  </a:cubicBezTo>
                  <a:close/>
                  <a:moveTo>
                    <a:pt x="103" y="100"/>
                  </a:moveTo>
                  <a:cubicBezTo>
                    <a:pt x="103" y="100"/>
                    <a:pt x="102" y="101"/>
                    <a:pt x="102" y="101"/>
                  </a:cubicBezTo>
                  <a:cubicBezTo>
                    <a:pt x="102" y="101"/>
                    <a:pt x="102" y="101"/>
                    <a:pt x="102" y="102"/>
                  </a:cubicBezTo>
                  <a:cubicBezTo>
                    <a:pt x="101" y="103"/>
                    <a:pt x="101" y="105"/>
                    <a:pt x="100" y="106"/>
                  </a:cubicBezTo>
                  <a:cubicBezTo>
                    <a:pt x="99" y="106"/>
                    <a:pt x="99" y="107"/>
                    <a:pt x="99" y="107"/>
                  </a:cubicBezTo>
                  <a:cubicBezTo>
                    <a:pt x="96" y="111"/>
                    <a:pt x="91" y="115"/>
                    <a:pt x="84" y="117"/>
                  </a:cubicBezTo>
                  <a:cubicBezTo>
                    <a:pt x="84" y="117"/>
                    <a:pt x="84" y="117"/>
                    <a:pt x="84" y="117"/>
                  </a:cubicBezTo>
                  <a:cubicBezTo>
                    <a:pt x="84" y="117"/>
                    <a:pt x="83" y="117"/>
                    <a:pt x="83" y="117"/>
                  </a:cubicBezTo>
                  <a:cubicBezTo>
                    <a:pt x="83" y="124"/>
                    <a:pt x="83" y="124"/>
                    <a:pt x="83" y="124"/>
                  </a:cubicBezTo>
                  <a:cubicBezTo>
                    <a:pt x="83" y="125"/>
                    <a:pt x="83" y="127"/>
                    <a:pt x="82" y="128"/>
                  </a:cubicBezTo>
                  <a:cubicBezTo>
                    <a:pt x="81" y="130"/>
                    <a:pt x="79" y="131"/>
                    <a:pt x="76" y="131"/>
                  </a:cubicBezTo>
                  <a:cubicBezTo>
                    <a:pt x="76" y="131"/>
                    <a:pt x="76" y="131"/>
                    <a:pt x="76" y="131"/>
                  </a:cubicBezTo>
                  <a:cubicBezTo>
                    <a:pt x="72" y="131"/>
                    <a:pt x="69" y="128"/>
                    <a:pt x="69" y="124"/>
                  </a:cubicBezTo>
                  <a:cubicBezTo>
                    <a:pt x="69" y="118"/>
                    <a:pt x="69" y="118"/>
                    <a:pt x="69" y="118"/>
                  </a:cubicBezTo>
                  <a:cubicBezTo>
                    <a:pt x="66" y="118"/>
                    <a:pt x="64" y="118"/>
                    <a:pt x="61" y="117"/>
                  </a:cubicBezTo>
                  <a:cubicBezTo>
                    <a:pt x="59" y="116"/>
                    <a:pt x="57" y="116"/>
                    <a:pt x="54" y="115"/>
                  </a:cubicBezTo>
                  <a:cubicBezTo>
                    <a:pt x="52" y="114"/>
                    <a:pt x="50" y="113"/>
                    <a:pt x="47" y="111"/>
                  </a:cubicBezTo>
                  <a:cubicBezTo>
                    <a:pt x="47" y="111"/>
                    <a:pt x="47" y="111"/>
                    <a:pt x="47" y="111"/>
                  </a:cubicBezTo>
                  <a:cubicBezTo>
                    <a:pt x="43" y="109"/>
                    <a:pt x="43" y="104"/>
                    <a:pt x="45" y="101"/>
                  </a:cubicBezTo>
                  <a:cubicBezTo>
                    <a:pt x="45" y="100"/>
                    <a:pt x="46" y="99"/>
                    <a:pt x="47" y="99"/>
                  </a:cubicBezTo>
                  <a:cubicBezTo>
                    <a:pt x="50" y="98"/>
                    <a:pt x="52" y="98"/>
                    <a:pt x="54" y="99"/>
                  </a:cubicBezTo>
                  <a:cubicBezTo>
                    <a:pt x="54" y="99"/>
                    <a:pt x="55" y="99"/>
                    <a:pt x="55" y="99"/>
                  </a:cubicBezTo>
                  <a:cubicBezTo>
                    <a:pt x="57" y="101"/>
                    <a:pt x="59" y="102"/>
                    <a:pt x="61" y="102"/>
                  </a:cubicBezTo>
                  <a:cubicBezTo>
                    <a:pt x="64" y="103"/>
                    <a:pt x="66" y="104"/>
                    <a:pt x="69" y="104"/>
                  </a:cubicBezTo>
                  <a:cubicBezTo>
                    <a:pt x="69" y="78"/>
                    <a:pt x="69" y="78"/>
                    <a:pt x="69" y="78"/>
                  </a:cubicBezTo>
                  <a:cubicBezTo>
                    <a:pt x="66" y="77"/>
                    <a:pt x="64" y="76"/>
                    <a:pt x="62" y="75"/>
                  </a:cubicBezTo>
                  <a:cubicBezTo>
                    <a:pt x="61" y="75"/>
                    <a:pt x="61" y="75"/>
                    <a:pt x="61" y="75"/>
                  </a:cubicBezTo>
                  <a:cubicBezTo>
                    <a:pt x="61" y="75"/>
                    <a:pt x="61" y="75"/>
                    <a:pt x="61" y="75"/>
                  </a:cubicBezTo>
                  <a:cubicBezTo>
                    <a:pt x="59" y="73"/>
                    <a:pt x="57" y="72"/>
                    <a:pt x="55" y="70"/>
                  </a:cubicBezTo>
                  <a:cubicBezTo>
                    <a:pt x="55" y="70"/>
                    <a:pt x="55" y="70"/>
                    <a:pt x="54" y="70"/>
                  </a:cubicBezTo>
                  <a:cubicBezTo>
                    <a:pt x="54" y="69"/>
                    <a:pt x="54" y="69"/>
                    <a:pt x="54" y="69"/>
                  </a:cubicBezTo>
                  <a:cubicBezTo>
                    <a:pt x="51" y="66"/>
                    <a:pt x="48" y="62"/>
                    <a:pt x="47" y="58"/>
                  </a:cubicBezTo>
                  <a:cubicBezTo>
                    <a:pt x="47" y="58"/>
                    <a:pt x="47" y="57"/>
                    <a:pt x="47" y="57"/>
                  </a:cubicBezTo>
                  <a:cubicBezTo>
                    <a:pt x="47" y="56"/>
                    <a:pt x="47" y="56"/>
                    <a:pt x="47" y="56"/>
                  </a:cubicBezTo>
                  <a:cubicBezTo>
                    <a:pt x="47" y="56"/>
                    <a:pt x="47" y="56"/>
                    <a:pt x="47" y="55"/>
                  </a:cubicBezTo>
                  <a:cubicBezTo>
                    <a:pt x="47" y="53"/>
                    <a:pt x="47" y="50"/>
                    <a:pt x="47" y="47"/>
                  </a:cubicBezTo>
                  <a:cubicBezTo>
                    <a:pt x="47" y="47"/>
                    <a:pt x="47" y="47"/>
                    <a:pt x="47" y="47"/>
                  </a:cubicBezTo>
                  <a:cubicBezTo>
                    <a:pt x="47" y="47"/>
                    <a:pt x="47" y="47"/>
                    <a:pt x="47" y="47"/>
                  </a:cubicBezTo>
                  <a:cubicBezTo>
                    <a:pt x="47" y="47"/>
                    <a:pt x="47" y="46"/>
                    <a:pt x="47" y="46"/>
                  </a:cubicBezTo>
                  <a:cubicBezTo>
                    <a:pt x="48" y="45"/>
                    <a:pt x="48" y="44"/>
                    <a:pt x="48" y="43"/>
                  </a:cubicBezTo>
                  <a:cubicBezTo>
                    <a:pt x="49" y="40"/>
                    <a:pt x="51" y="37"/>
                    <a:pt x="53" y="35"/>
                  </a:cubicBezTo>
                  <a:cubicBezTo>
                    <a:pt x="53" y="35"/>
                    <a:pt x="54" y="34"/>
                    <a:pt x="54" y="34"/>
                  </a:cubicBezTo>
                  <a:cubicBezTo>
                    <a:pt x="54" y="34"/>
                    <a:pt x="54" y="34"/>
                    <a:pt x="55" y="33"/>
                  </a:cubicBezTo>
                  <a:cubicBezTo>
                    <a:pt x="56" y="32"/>
                    <a:pt x="59" y="30"/>
                    <a:pt x="61" y="29"/>
                  </a:cubicBezTo>
                  <a:cubicBezTo>
                    <a:pt x="62" y="29"/>
                    <a:pt x="62" y="29"/>
                    <a:pt x="62" y="29"/>
                  </a:cubicBezTo>
                  <a:cubicBezTo>
                    <a:pt x="62" y="28"/>
                    <a:pt x="63" y="28"/>
                    <a:pt x="64" y="28"/>
                  </a:cubicBezTo>
                  <a:cubicBezTo>
                    <a:pt x="65" y="27"/>
                    <a:pt x="67" y="27"/>
                    <a:pt x="69" y="26"/>
                  </a:cubicBezTo>
                  <a:cubicBezTo>
                    <a:pt x="69" y="22"/>
                    <a:pt x="69" y="22"/>
                    <a:pt x="69" y="22"/>
                  </a:cubicBezTo>
                  <a:cubicBezTo>
                    <a:pt x="69" y="21"/>
                    <a:pt x="69" y="21"/>
                    <a:pt x="69" y="20"/>
                  </a:cubicBezTo>
                  <a:cubicBezTo>
                    <a:pt x="70" y="18"/>
                    <a:pt x="72" y="16"/>
                    <a:pt x="74" y="15"/>
                  </a:cubicBezTo>
                  <a:cubicBezTo>
                    <a:pt x="75" y="15"/>
                    <a:pt x="75" y="15"/>
                    <a:pt x="76" y="15"/>
                  </a:cubicBezTo>
                  <a:cubicBezTo>
                    <a:pt x="76" y="15"/>
                    <a:pt x="76" y="15"/>
                    <a:pt x="76" y="15"/>
                  </a:cubicBezTo>
                  <a:cubicBezTo>
                    <a:pt x="78" y="15"/>
                    <a:pt x="80" y="16"/>
                    <a:pt x="81" y="17"/>
                  </a:cubicBezTo>
                  <a:cubicBezTo>
                    <a:pt x="82" y="18"/>
                    <a:pt x="83" y="20"/>
                    <a:pt x="83" y="22"/>
                  </a:cubicBezTo>
                  <a:cubicBezTo>
                    <a:pt x="83" y="26"/>
                    <a:pt x="83" y="26"/>
                    <a:pt x="83" y="26"/>
                  </a:cubicBezTo>
                  <a:cubicBezTo>
                    <a:pt x="83" y="26"/>
                    <a:pt x="83" y="26"/>
                    <a:pt x="83" y="26"/>
                  </a:cubicBezTo>
                  <a:cubicBezTo>
                    <a:pt x="83" y="26"/>
                    <a:pt x="84" y="26"/>
                    <a:pt x="84" y="26"/>
                  </a:cubicBezTo>
                  <a:cubicBezTo>
                    <a:pt x="86" y="27"/>
                    <a:pt x="88" y="27"/>
                    <a:pt x="90" y="28"/>
                  </a:cubicBezTo>
                  <a:cubicBezTo>
                    <a:pt x="94" y="29"/>
                    <a:pt x="97" y="31"/>
                    <a:pt x="100" y="33"/>
                  </a:cubicBezTo>
                  <a:cubicBezTo>
                    <a:pt x="101" y="33"/>
                    <a:pt x="102" y="34"/>
                    <a:pt x="102" y="35"/>
                  </a:cubicBezTo>
                  <a:cubicBezTo>
                    <a:pt x="102" y="35"/>
                    <a:pt x="102" y="35"/>
                    <a:pt x="103" y="36"/>
                  </a:cubicBezTo>
                  <a:cubicBezTo>
                    <a:pt x="103" y="38"/>
                    <a:pt x="103" y="40"/>
                    <a:pt x="102" y="42"/>
                  </a:cubicBezTo>
                  <a:cubicBezTo>
                    <a:pt x="102" y="42"/>
                    <a:pt x="102" y="42"/>
                    <a:pt x="102" y="42"/>
                  </a:cubicBezTo>
                  <a:cubicBezTo>
                    <a:pt x="101" y="43"/>
                    <a:pt x="100" y="44"/>
                    <a:pt x="100" y="45"/>
                  </a:cubicBezTo>
                  <a:cubicBezTo>
                    <a:pt x="99" y="45"/>
                    <a:pt x="99" y="45"/>
                    <a:pt x="99" y="45"/>
                  </a:cubicBezTo>
                  <a:cubicBezTo>
                    <a:pt x="97" y="46"/>
                    <a:pt x="94" y="46"/>
                    <a:pt x="92" y="44"/>
                  </a:cubicBezTo>
                  <a:cubicBezTo>
                    <a:pt x="91" y="44"/>
                    <a:pt x="90" y="43"/>
                    <a:pt x="89" y="43"/>
                  </a:cubicBezTo>
                  <a:cubicBezTo>
                    <a:pt x="89" y="43"/>
                    <a:pt x="89" y="43"/>
                    <a:pt x="89" y="43"/>
                  </a:cubicBezTo>
                  <a:cubicBezTo>
                    <a:pt x="89" y="42"/>
                    <a:pt x="88" y="42"/>
                    <a:pt x="88" y="42"/>
                  </a:cubicBezTo>
                  <a:cubicBezTo>
                    <a:pt x="88" y="42"/>
                    <a:pt x="88" y="42"/>
                    <a:pt x="88" y="42"/>
                  </a:cubicBezTo>
                  <a:cubicBezTo>
                    <a:pt x="86" y="41"/>
                    <a:pt x="84" y="41"/>
                    <a:pt x="83" y="40"/>
                  </a:cubicBezTo>
                  <a:cubicBezTo>
                    <a:pt x="83" y="46"/>
                    <a:pt x="83" y="46"/>
                    <a:pt x="83" y="46"/>
                  </a:cubicBezTo>
                  <a:cubicBezTo>
                    <a:pt x="83" y="47"/>
                    <a:pt x="83" y="47"/>
                    <a:pt x="83" y="47"/>
                  </a:cubicBezTo>
                  <a:cubicBezTo>
                    <a:pt x="83" y="47"/>
                    <a:pt x="83" y="47"/>
                    <a:pt x="83" y="47"/>
                  </a:cubicBezTo>
                  <a:cubicBezTo>
                    <a:pt x="83" y="56"/>
                    <a:pt x="83" y="56"/>
                    <a:pt x="83" y="56"/>
                  </a:cubicBezTo>
                  <a:cubicBezTo>
                    <a:pt x="83" y="56"/>
                    <a:pt x="83" y="56"/>
                    <a:pt x="83" y="56"/>
                  </a:cubicBezTo>
                  <a:cubicBezTo>
                    <a:pt x="83" y="56"/>
                    <a:pt x="83" y="56"/>
                    <a:pt x="83" y="56"/>
                  </a:cubicBezTo>
                  <a:cubicBezTo>
                    <a:pt x="83" y="69"/>
                    <a:pt x="83" y="69"/>
                    <a:pt x="83" y="69"/>
                  </a:cubicBezTo>
                  <a:cubicBezTo>
                    <a:pt x="83" y="69"/>
                    <a:pt x="83" y="69"/>
                    <a:pt x="83" y="69"/>
                  </a:cubicBezTo>
                  <a:cubicBezTo>
                    <a:pt x="83" y="69"/>
                    <a:pt x="83" y="69"/>
                    <a:pt x="83" y="69"/>
                  </a:cubicBezTo>
                  <a:cubicBezTo>
                    <a:pt x="83" y="69"/>
                    <a:pt x="83" y="69"/>
                    <a:pt x="83" y="69"/>
                  </a:cubicBezTo>
                  <a:cubicBezTo>
                    <a:pt x="87" y="71"/>
                    <a:pt x="91" y="73"/>
                    <a:pt x="94" y="76"/>
                  </a:cubicBezTo>
                  <a:cubicBezTo>
                    <a:pt x="97" y="78"/>
                    <a:pt x="99" y="80"/>
                    <a:pt x="100" y="83"/>
                  </a:cubicBezTo>
                  <a:cubicBezTo>
                    <a:pt x="101" y="84"/>
                    <a:pt x="101" y="85"/>
                    <a:pt x="102" y="86"/>
                  </a:cubicBezTo>
                  <a:cubicBezTo>
                    <a:pt x="103" y="88"/>
                    <a:pt x="103" y="90"/>
                    <a:pt x="103" y="93"/>
                  </a:cubicBezTo>
                  <a:cubicBezTo>
                    <a:pt x="103" y="93"/>
                    <a:pt x="104" y="93"/>
                    <a:pt x="104" y="94"/>
                  </a:cubicBezTo>
                  <a:cubicBezTo>
                    <a:pt x="104" y="96"/>
                    <a:pt x="103" y="98"/>
                    <a:pt x="103" y="10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40" name="Freeform 16"/>
            <p:cNvSpPr>
              <a:spLocks/>
            </p:cNvSpPr>
            <p:nvPr/>
          </p:nvSpPr>
          <p:spPr bwMode="auto">
            <a:xfrm>
              <a:off x="1603" y="1903"/>
              <a:ext cx="10" cy="24"/>
            </a:xfrm>
            <a:custGeom>
              <a:avLst/>
              <a:gdLst>
                <a:gd name="T0" fmla="*/ 2 w 9"/>
                <a:gd name="T1" fmla="*/ 6 h 22"/>
                <a:gd name="T2" fmla="*/ 1 w 9"/>
                <a:gd name="T3" fmla="*/ 7 h 22"/>
                <a:gd name="T4" fmla="*/ 1 w 9"/>
                <a:gd name="T5" fmla="*/ 15 h 22"/>
                <a:gd name="T6" fmla="*/ 9 w 9"/>
                <a:gd name="T7" fmla="*/ 22 h 22"/>
                <a:gd name="T8" fmla="*/ 9 w 9"/>
                <a:gd name="T9" fmla="*/ 0 h 22"/>
                <a:gd name="T10" fmla="*/ 9 w 9"/>
                <a:gd name="T11" fmla="*/ 0 h 22"/>
                <a:gd name="T12" fmla="*/ 2 w 9"/>
                <a:gd name="T13" fmla="*/ 6 h 22"/>
              </a:gdLst>
              <a:ahLst/>
              <a:cxnLst>
                <a:cxn ang="0">
                  <a:pos x="T0" y="T1"/>
                </a:cxn>
                <a:cxn ang="0">
                  <a:pos x="T2" y="T3"/>
                </a:cxn>
                <a:cxn ang="0">
                  <a:pos x="T4" y="T5"/>
                </a:cxn>
                <a:cxn ang="0">
                  <a:pos x="T6" y="T7"/>
                </a:cxn>
                <a:cxn ang="0">
                  <a:pos x="T8" y="T9"/>
                </a:cxn>
                <a:cxn ang="0">
                  <a:pos x="T10" y="T11"/>
                </a:cxn>
                <a:cxn ang="0">
                  <a:pos x="T12" y="T13"/>
                </a:cxn>
              </a:cxnLst>
              <a:rect l="0" t="0" r="r" b="b"/>
              <a:pathLst>
                <a:path w="9" h="22">
                  <a:moveTo>
                    <a:pt x="2" y="6"/>
                  </a:moveTo>
                  <a:cubicBezTo>
                    <a:pt x="2" y="6"/>
                    <a:pt x="2" y="7"/>
                    <a:pt x="1" y="7"/>
                  </a:cubicBezTo>
                  <a:cubicBezTo>
                    <a:pt x="1" y="9"/>
                    <a:pt x="0" y="12"/>
                    <a:pt x="1" y="15"/>
                  </a:cubicBezTo>
                  <a:cubicBezTo>
                    <a:pt x="2" y="17"/>
                    <a:pt x="5" y="20"/>
                    <a:pt x="9" y="22"/>
                  </a:cubicBezTo>
                  <a:cubicBezTo>
                    <a:pt x="9" y="0"/>
                    <a:pt x="9" y="0"/>
                    <a:pt x="9" y="0"/>
                  </a:cubicBezTo>
                  <a:cubicBezTo>
                    <a:pt x="9" y="0"/>
                    <a:pt x="9" y="0"/>
                    <a:pt x="9" y="0"/>
                  </a:cubicBezTo>
                  <a:cubicBezTo>
                    <a:pt x="5" y="2"/>
                    <a:pt x="2" y="4"/>
                    <a:pt x="2"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41" name="Freeform 17"/>
            <p:cNvSpPr>
              <a:spLocks/>
            </p:cNvSpPr>
            <p:nvPr/>
          </p:nvSpPr>
          <p:spPr bwMode="auto">
            <a:xfrm>
              <a:off x="1628" y="1950"/>
              <a:ext cx="7" cy="19"/>
            </a:xfrm>
            <a:custGeom>
              <a:avLst/>
              <a:gdLst>
                <a:gd name="T0" fmla="*/ 6 w 7"/>
                <a:gd name="T1" fmla="*/ 6 h 17"/>
                <a:gd name="T2" fmla="*/ 0 w 7"/>
                <a:gd name="T3" fmla="*/ 0 h 17"/>
                <a:gd name="T4" fmla="*/ 0 w 7"/>
                <a:gd name="T5" fmla="*/ 0 h 17"/>
                <a:gd name="T6" fmla="*/ 0 w 7"/>
                <a:gd name="T7" fmla="*/ 2 h 17"/>
                <a:gd name="T8" fmla="*/ 0 w 7"/>
                <a:gd name="T9" fmla="*/ 3 h 17"/>
                <a:gd name="T10" fmla="*/ 0 w 7"/>
                <a:gd name="T11" fmla="*/ 12 h 17"/>
                <a:gd name="T12" fmla="*/ 0 w 7"/>
                <a:gd name="T13" fmla="*/ 12 h 17"/>
                <a:gd name="T14" fmla="*/ 0 w 7"/>
                <a:gd name="T15" fmla="*/ 17 h 17"/>
                <a:gd name="T16" fmla="*/ 0 w 7"/>
                <a:gd name="T17" fmla="*/ 17 h 17"/>
                <a:gd name="T18" fmla="*/ 4 w 7"/>
                <a:gd name="T19" fmla="*/ 15 h 17"/>
                <a:gd name="T20" fmla="*/ 4 w 7"/>
                <a:gd name="T21" fmla="*/ 14 h 17"/>
                <a:gd name="T22" fmla="*/ 6 w 7"/>
                <a:gd name="T23" fmla="*/ 11 h 17"/>
                <a:gd name="T24" fmla="*/ 6 w 7"/>
                <a:gd name="T25" fmla="*/ 9 h 17"/>
                <a:gd name="T26" fmla="*/ 6 w 7"/>
                <a:gd name="T27" fmla="*/ 8 h 17"/>
                <a:gd name="T28" fmla="*/ 6 w 7"/>
                <a:gd name="T2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7">
                  <a:moveTo>
                    <a:pt x="6" y="6"/>
                  </a:moveTo>
                  <a:cubicBezTo>
                    <a:pt x="5" y="4"/>
                    <a:pt x="3" y="2"/>
                    <a:pt x="0" y="0"/>
                  </a:cubicBezTo>
                  <a:cubicBezTo>
                    <a:pt x="0" y="0"/>
                    <a:pt x="0" y="0"/>
                    <a:pt x="0" y="0"/>
                  </a:cubicBezTo>
                  <a:cubicBezTo>
                    <a:pt x="0" y="2"/>
                    <a:pt x="0" y="2"/>
                    <a:pt x="0" y="2"/>
                  </a:cubicBezTo>
                  <a:cubicBezTo>
                    <a:pt x="0" y="3"/>
                    <a:pt x="0" y="3"/>
                    <a:pt x="0" y="3"/>
                  </a:cubicBezTo>
                  <a:cubicBezTo>
                    <a:pt x="0" y="12"/>
                    <a:pt x="0" y="12"/>
                    <a:pt x="0" y="12"/>
                  </a:cubicBezTo>
                  <a:cubicBezTo>
                    <a:pt x="0" y="12"/>
                    <a:pt x="0" y="12"/>
                    <a:pt x="0" y="12"/>
                  </a:cubicBezTo>
                  <a:cubicBezTo>
                    <a:pt x="0" y="17"/>
                    <a:pt x="0" y="17"/>
                    <a:pt x="0" y="17"/>
                  </a:cubicBezTo>
                  <a:cubicBezTo>
                    <a:pt x="0" y="17"/>
                    <a:pt x="0" y="17"/>
                    <a:pt x="0" y="17"/>
                  </a:cubicBezTo>
                  <a:cubicBezTo>
                    <a:pt x="1" y="17"/>
                    <a:pt x="2" y="16"/>
                    <a:pt x="4" y="15"/>
                  </a:cubicBezTo>
                  <a:cubicBezTo>
                    <a:pt x="4" y="15"/>
                    <a:pt x="4" y="15"/>
                    <a:pt x="4" y="14"/>
                  </a:cubicBezTo>
                  <a:cubicBezTo>
                    <a:pt x="5" y="14"/>
                    <a:pt x="6" y="13"/>
                    <a:pt x="6" y="11"/>
                  </a:cubicBezTo>
                  <a:cubicBezTo>
                    <a:pt x="6" y="10"/>
                    <a:pt x="7" y="10"/>
                    <a:pt x="6" y="9"/>
                  </a:cubicBezTo>
                  <a:cubicBezTo>
                    <a:pt x="6" y="8"/>
                    <a:pt x="6" y="8"/>
                    <a:pt x="6" y="8"/>
                  </a:cubicBezTo>
                  <a:cubicBezTo>
                    <a:pt x="6" y="7"/>
                    <a:pt x="6" y="7"/>
                    <a:pt x="6"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grpSp>
        <p:nvGrpSpPr>
          <p:cNvPr id="242" name="Group 241"/>
          <p:cNvGrpSpPr/>
          <p:nvPr/>
        </p:nvGrpSpPr>
        <p:grpSpPr>
          <a:xfrm>
            <a:off x="12873165" y="6295676"/>
            <a:ext cx="297476" cy="276614"/>
            <a:chOff x="19819816" y="4715712"/>
            <a:chExt cx="930274" cy="839787"/>
          </a:xfrm>
        </p:grpSpPr>
        <p:sp>
          <p:nvSpPr>
            <p:cNvPr id="243" name="Freeform 5"/>
            <p:cNvSpPr>
              <a:spLocks/>
            </p:cNvSpPr>
            <p:nvPr/>
          </p:nvSpPr>
          <p:spPr bwMode="auto">
            <a:xfrm>
              <a:off x="19819816" y="4980824"/>
              <a:ext cx="184150" cy="209550"/>
            </a:xfrm>
            <a:custGeom>
              <a:avLst/>
              <a:gdLst>
                <a:gd name="T0" fmla="*/ 23 w 184"/>
                <a:gd name="T1" fmla="*/ 0 h 209"/>
                <a:gd name="T2" fmla="*/ 0 w 184"/>
                <a:gd name="T3" fmla="*/ 23 h 209"/>
                <a:gd name="T4" fmla="*/ 0 w 184"/>
                <a:gd name="T5" fmla="*/ 186 h 209"/>
                <a:gd name="T6" fmla="*/ 23 w 184"/>
                <a:gd name="T7" fmla="*/ 209 h 209"/>
                <a:gd name="T8" fmla="*/ 46 w 184"/>
                <a:gd name="T9" fmla="*/ 209 h 209"/>
                <a:gd name="T10" fmla="*/ 184 w 184"/>
                <a:gd name="T11" fmla="*/ 0 h 209"/>
                <a:gd name="T12" fmla="*/ 23 w 184"/>
                <a:gd name="T13" fmla="*/ 0 h 209"/>
              </a:gdLst>
              <a:ahLst/>
              <a:cxnLst>
                <a:cxn ang="0">
                  <a:pos x="T0" y="T1"/>
                </a:cxn>
                <a:cxn ang="0">
                  <a:pos x="T2" y="T3"/>
                </a:cxn>
                <a:cxn ang="0">
                  <a:pos x="T4" y="T5"/>
                </a:cxn>
                <a:cxn ang="0">
                  <a:pos x="T6" y="T7"/>
                </a:cxn>
                <a:cxn ang="0">
                  <a:pos x="T8" y="T9"/>
                </a:cxn>
                <a:cxn ang="0">
                  <a:pos x="T10" y="T11"/>
                </a:cxn>
                <a:cxn ang="0">
                  <a:pos x="T12" y="T13"/>
                </a:cxn>
              </a:cxnLst>
              <a:rect l="0" t="0" r="r" b="b"/>
              <a:pathLst>
                <a:path w="184" h="209">
                  <a:moveTo>
                    <a:pt x="23" y="0"/>
                  </a:moveTo>
                  <a:cubicBezTo>
                    <a:pt x="10" y="0"/>
                    <a:pt x="0" y="11"/>
                    <a:pt x="0" y="23"/>
                  </a:cubicBezTo>
                  <a:cubicBezTo>
                    <a:pt x="0" y="186"/>
                    <a:pt x="0" y="186"/>
                    <a:pt x="0" y="186"/>
                  </a:cubicBezTo>
                  <a:cubicBezTo>
                    <a:pt x="0" y="199"/>
                    <a:pt x="10" y="209"/>
                    <a:pt x="23" y="209"/>
                  </a:cubicBezTo>
                  <a:cubicBezTo>
                    <a:pt x="46" y="209"/>
                    <a:pt x="46" y="209"/>
                    <a:pt x="46" y="209"/>
                  </a:cubicBezTo>
                  <a:cubicBezTo>
                    <a:pt x="184" y="0"/>
                    <a:pt x="184" y="0"/>
                    <a:pt x="184" y="0"/>
                  </a:cubicBezTo>
                  <a:lnTo>
                    <a:pt x="23" y="0"/>
                  </a:lnTo>
                  <a:close/>
                </a:path>
              </a:pathLst>
            </a:custGeom>
            <a:solidFill>
              <a:schemeClr val="bg1"/>
            </a:solidFill>
            <a:ln>
              <a:noFill/>
            </a:ln>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44" name="Freeform 6"/>
            <p:cNvSpPr>
              <a:spLocks/>
            </p:cNvSpPr>
            <p:nvPr/>
          </p:nvSpPr>
          <p:spPr bwMode="auto">
            <a:xfrm>
              <a:off x="20281778" y="4980824"/>
              <a:ext cx="293687" cy="209550"/>
            </a:xfrm>
            <a:custGeom>
              <a:avLst/>
              <a:gdLst>
                <a:gd name="T0" fmla="*/ 98 w 185"/>
                <a:gd name="T1" fmla="*/ 132 h 132"/>
                <a:gd name="T2" fmla="*/ 185 w 185"/>
                <a:gd name="T3" fmla="*/ 0 h 132"/>
                <a:gd name="T4" fmla="*/ 87 w 185"/>
                <a:gd name="T5" fmla="*/ 0 h 132"/>
                <a:gd name="T6" fmla="*/ 0 w 185"/>
                <a:gd name="T7" fmla="*/ 132 h 132"/>
                <a:gd name="T8" fmla="*/ 98 w 185"/>
                <a:gd name="T9" fmla="*/ 132 h 132"/>
              </a:gdLst>
              <a:ahLst/>
              <a:cxnLst>
                <a:cxn ang="0">
                  <a:pos x="T0" y="T1"/>
                </a:cxn>
                <a:cxn ang="0">
                  <a:pos x="T2" y="T3"/>
                </a:cxn>
                <a:cxn ang="0">
                  <a:pos x="T4" y="T5"/>
                </a:cxn>
                <a:cxn ang="0">
                  <a:pos x="T6" y="T7"/>
                </a:cxn>
                <a:cxn ang="0">
                  <a:pos x="T8" y="T9"/>
                </a:cxn>
              </a:cxnLst>
              <a:rect l="0" t="0" r="r" b="b"/>
              <a:pathLst>
                <a:path w="185" h="132">
                  <a:moveTo>
                    <a:pt x="98" y="132"/>
                  </a:moveTo>
                  <a:lnTo>
                    <a:pt x="185" y="0"/>
                  </a:lnTo>
                  <a:lnTo>
                    <a:pt x="87" y="0"/>
                  </a:lnTo>
                  <a:lnTo>
                    <a:pt x="0" y="132"/>
                  </a:lnTo>
                  <a:lnTo>
                    <a:pt x="98" y="132"/>
                  </a:lnTo>
                  <a:close/>
                </a:path>
              </a:pathLst>
            </a:custGeom>
            <a:solidFill>
              <a:schemeClr val="bg1"/>
            </a:solidFill>
            <a:ln>
              <a:noFill/>
            </a:ln>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45" name="Freeform 7"/>
            <p:cNvSpPr>
              <a:spLocks/>
            </p:cNvSpPr>
            <p:nvPr/>
          </p:nvSpPr>
          <p:spPr bwMode="auto">
            <a:xfrm>
              <a:off x="19996028" y="4980824"/>
              <a:ext cx="293687" cy="209550"/>
            </a:xfrm>
            <a:custGeom>
              <a:avLst/>
              <a:gdLst>
                <a:gd name="T0" fmla="*/ 98 w 185"/>
                <a:gd name="T1" fmla="*/ 132 h 132"/>
                <a:gd name="T2" fmla="*/ 185 w 185"/>
                <a:gd name="T3" fmla="*/ 0 h 132"/>
                <a:gd name="T4" fmla="*/ 87 w 185"/>
                <a:gd name="T5" fmla="*/ 0 h 132"/>
                <a:gd name="T6" fmla="*/ 0 w 185"/>
                <a:gd name="T7" fmla="*/ 132 h 132"/>
                <a:gd name="T8" fmla="*/ 98 w 185"/>
                <a:gd name="T9" fmla="*/ 132 h 132"/>
              </a:gdLst>
              <a:ahLst/>
              <a:cxnLst>
                <a:cxn ang="0">
                  <a:pos x="T0" y="T1"/>
                </a:cxn>
                <a:cxn ang="0">
                  <a:pos x="T2" y="T3"/>
                </a:cxn>
                <a:cxn ang="0">
                  <a:pos x="T4" y="T5"/>
                </a:cxn>
                <a:cxn ang="0">
                  <a:pos x="T6" y="T7"/>
                </a:cxn>
                <a:cxn ang="0">
                  <a:pos x="T8" y="T9"/>
                </a:cxn>
              </a:cxnLst>
              <a:rect l="0" t="0" r="r" b="b"/>
              <a:pathLst>
                <a:path w="185" h="132">
                  <a:moveTo>
                    <a:pt x="98" y="132"/>
                  </a:moveTo>
                  <a:lnTo>
                    <a:pt x="185" y="0"/>
                  </a:lnTo>
                  <a:lnTo>
                    <a:pt x="87" y="0"/>
                  </a:lnTo>
                  <a:lnTo>
                    <a:pt x="0" y="132"/>
                  </a:lnTo>
                  <a:lnTo>
                    <a:pt x="98" y="132"/>
                  </a:lnTo>
                  <a:close/>
                </a:path>
              </a:pathLst>
            </a:custGeom>
            <a:solidFill>
              <a:schemeClr val="bg1"/>
            </a:solidFill>
            <a:ln>
              <a:noFill/>
            </a:ln>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46" name="Freeform 8"/>
            <p:cNvSpPr>
              <a:spLocks/>
            </p:cNvSpPr>
            <p:nvPr/>
          </p:nvSpPr>
          <p:spPr bwMode="auto">
            <a:xfrm>
              <a:off x="20567528" y="4980824"/>
              <a:ext cx="182562" cy="209550"/>
            </a:xfrm>
            <a:custGeom>
              <a:avLst/>
              <a:gdLst>
                <a:gd name="T0" fmla="*/ 158 w 181"/>
                <a:gd name="T1" fmla="*/ 0 h 209"/>
                <a:gd name="T2" fmla="*/ 137 w 181"/>
                <a:gd name="T3" fmla="*/ 0 h 209"/>
                <a:gd name="T4" fmla="*/ 0 w 181"/>
                <a:gd name="T5" fmla="*/ 209 h 209"/>
                <a:gd name="T6" fmla="*/ 158 w 181"/>
                <a:gd name="T7" fmla="*/ 209 h 209"/>
                <a:gd name="T8" fmla="*/ 181 w 181"/>
                <a:gd name="T9" fmla="*/ 186 h 209"/>
                <a:gd name="T10" fmla="*/ 181 w 181"/>
                <a:gd name="T11" fmla="*/ 23 h 209"/>
                <a:gd name="T12" fmla="*/ 158 w 181"/>
                <a:gd name="T13" fmla="*/ 0 h 209"/>
              </a:gdLst>
              <a:ahLst/>
              <a:cxnLst>
                <a:cxn ang="0">
                  <a:pos x="T0" y="T1"/>
                </a:cxn>
                <a:cxn ang="0">
                  <a:pos x="T2" y="T3"/>
                </a:cxn>
                <a:cxn ang="0">
                  <a:pos x="T4" y="T5"/>
                </a:cxn>
                <a:cxn ang="0">
                  <a:pos x="T6" y="T7"/>
                </a:cxn>
                <a:cxn ang="0">
                  <a:pos x="T8" y="T9"/>
                </a:cxn>
                <a:cxn ang="0">
                  <a:pos x="T10" y="T11"/>
                </a:cxn>
                <a:cxn ang="0">
                  <a:pos x="T12" y="T13"/>
                </a:cxn>
              </a:cxnLst>
              <a:rect l="0" t="0" r="r" b="b"/>
              <a:pathLst>
                <a:path w="181" h="209">
                  <a:moveTo>
                    <a:pt x="158" y="0"/>
                  </a:moveTo>
                  <a:cubicBezTo>
                    <a:pt x="137" y="0"/>
                    <a:pt x="137" y="0"/>
                    <a:pt x="137" y="0"/>
                  </a:cubicBezTo>
                  <a:cubicBezTo>
                    <a:pt x="0" y="209"/>
                    <a:pt x="0" y="209"/>
                    <a:pt x="0" y="209"/>
                  </a:cubicBezTo>
                  <a:cubicBezTo>
                    <a:pt x="158" y="209"/>
                    <a:pt x="158" y="209"/>
                    <a:pt x="158" y="209"/>
                  </a:cubicBezTo>
                  <a:cubicBezTo>
                    <a:pt x="171" y="209"/>
                    <a:pt x="181" y="199"/>
                    <a:pt x="181" y="186"/>
                  </a:cubicBezTo>
                  <a:cubicBezTo>
                    <a:pt x="181" y="23"/>
                    <a:pt x="181" y="23"/>
                    <a:pt x="181" y="23"/>
                  </a:cubicBezTo>
                  <a:cubicBezTo>
                    <a:pt x="181" y="11"/>
                    <a:pt x="171" y="0"/>
                    <a:pt x="158" y="0"/>
                  </a:cubicBezTo>
                  <a:close/>
                </a:path>
              </a:pathLst>
            </a:custGeom>
            <a:solidFill>
              <a:schemeClr val="bg1"/>
            </a:solidFill>
            <a:ln>
              <a:noFill/>
            </a:ln>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47" name="Freeform 9"/>
            <p:cNvSpPr>
              <a:spLocks/>
            </p:cNvSpPr>
            <p:nvPr/>
          </p:nvSpPr>
          <p:spPr bwMode="auto">
            <a:xfrm>
              <a:off x="19932528" y="5237999"/>
              <a:ext cx="704850" cy="317500"/>
            </a:xfrm>
            <a:custGeom>
              <a:avLst/>
              <a:gdLst>
                <a:gd name="T0" fmla="*/ 370 w 444"/>
                <a:gd name="T1" fmla="*/ 83 h 200"/>
                <a:gd name="T2" fmla="*/ 74 w 444"/>
                <a:gd name="T3" fmla="*/ 83 h 200"/>
                <a:gd name="T4" fmla="*/ 74 w 444"/>
                <a:gd name="T5" fmla="*/ 0 h 200"/>
                <a:gd name="T6" fmla="*/ 0 w 444"/>
                <a:gd name="T7" fmla="*/ 0 h 200"/>
                <a:gd name="T8" fmla="*/ 0 w 444"/>
                <a:gd name="T9" fmla="*/ 200 h 200"/>
                <a:gd name="T10" fmla="*/ 74 w 444"/>
                <a:gd name="T11" fmla="*/ 200 h 200"/>
                <a:gd name="T12" fmla="*/ 74 w 444"/>
                <a:gd name="T13" fmla="*/ 157 h 200"/>
                <a:gd name="T14" fmla="*/ 370 w 444"/>
                <a:gd name="T15" fmla="*/ 157 h 200"/>
                <a:gd name="T16" fmla="*/ 370 w 444"/>
                <a:gd name="T17" fmla="*/ 200 h 200"/>
                <a:gd name="T18" fmla="*/ 444 w 444"/>
                <a:gd name="T19" fmla="*/ 200 h 200"/>
                <a:gd name="T20" fmla="*/ 444 w 444"/>
                <a:gd name="T21" fmla="*/ 0 h 200"/>
                <a:gd name="T22" fmla="*/ 370 w 444"/>
                <a:gd name="T23" fmla="*/ 0 h 200"/>
                <a:gd name="T24" fmla="*/ 370 w 444"/>
                <a:gd name="T25" fmla="*/ 8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200">
                  <a:moveTo>
                    <a:pt x="370" y="83"/>
                  </a:moveTo>
                  <a:lnTo>
                    <a:pt x="74" y="83"/>
                  </a:lnTo>
                  <a:lnTo>
                    <a:pt x="74" y="0"/>
                  </a:lnTo>
                  <a:lnTo>
                    <a:pt x="0" y="0"/>
                  </a:lnTo>
                  <a:lnTo>
                    <a:pt x="0" y="200"/>
                  </a:lnTo>
                  <a:lnTo>
                    <a:pt x="74" y="200"/>
                  </a:lnTo>
                  <a:lnTo>
                    <a:pt x="74" y="157"/>
                  </a:lnTo>
                  <a:lnTo>
                    <a:pt x="370" y="157"/>
                  </a:lnTo>
                  <a:lnTo>
                    <a:pt x="370" y="200"/>
                  </a:lnTo>
                  <a:lnTo>
                    <a:pt x="444" y="200"/>
                  </a:lnTo>
                  <a:lnTo>
                    <a:pt x="444" y="0"/>
                  </a:lnTo>
                  <a:lnTo>
                    <a:pt x="370" y="0"/>
                  </a:lnTo>
                  <a:lnTo>
                    <a:pt x="370" y="83"/>
                  </a:lnTo>
                  <a:close/>
                </a:path>
              </a:pathLst>
            </a:custGeom>
            <a:solidFill>
              <a:schemeClr val="bg1"/>
            </a:solidFill>
            <a:ln>
              <a:noFill/>
            </a:ln>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48" name="Freeform 10"/>
            <p:cNvSpPr>
              <a:spLocks noEditPoints="1"/>
            </p:cNvSpPr>
            <p:nvPr/>
          </p:nvSpPr>
          <p:spPr bwMode="auto">
            <a:xfrm>
              <a:off x="20465928" y="4715712"/>
              <a:ext cx="223837" cy="225425"/>
            </a:xfrm>
            <a:custGeom>
              <a:avLst/>
              <a:gdLst>
                <a:gd name="T0" fmla="*/ 112 w 223"/>
                <a:gd name="T1" fmla="*/ 223 h 223"/>
                <a:gd name="T2" fmla="*/ 223 w 223"/>
                <a:gd name="T3" fmla="*/ 112 h 223"/>
                <a:gd name="T4" fmla="*/ 112 w 223"/>
                <a:gd name="T5" fmla="*/ 0 h 223"/>
                <a:gd name="T6" fmla="*/ 0 w 223"/>
                <a:gd name="T7" fmla="*/ 112 h 223"/>
                <a:gd name="T8" fmla="*/ 112 w 223"/>
                <a:gd name="T9" fmla="*/ 223 h 223"/>
                <a:gd name="T10" fmla="*/ 112 w 223"/>
                <a:gd name="T11" fmla="*/ 69 h 223"/>
                <a:gd name="T12" fmla="*/ 154 w 223"/>
                <a:gd name="T13" fmla="*/ 112 h 223"/>
                <a:gd name="T14" fmla="*/ 112 w 223"/>
                <a:gd name="T15" fmla="*/ 154 h 223"/>
                <a:gd name="T16" fmla="*/ 69 w 223"/>
                <a:gd name="T17" fmla="*/ 112 h 223"/>
                <a:gd name="T18" fmla="*/ 112 w 223"/>
                <a:gd name="T19"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23">
                  <a:moveTo>
                    <a:pt x="112" y="223"/>
                  </a:moveTo>
                  <a:cubicBezTo>
                    <a:pt x="173" y="223"/>
                    <a:pt x="223" y="173"/>
                    <a:pt x="223" y="112"/>
                  </a:cubicBezTo>
                  <a:cubicBezTo>
                    <a:pt x="223" y="50"/>
                    <a:pt x="173" y="0"/>
                    <a:pt x="112" y="0"/>
                  </a:cubicBezTo>
                  <a:cubicBezTo>
                    <a:pt x="50" y="0"/>
                    <a:pt x="0" y="50"/>
                    <a:pt x="0" y="112"/>
                  </a:cubicBezTo>
                  <a:cubicBezTo>
                    <a:pt x="0" y="173"/>
                    <a:pt x="50" y="223"/>
                    <a:pt x="112" y="223"/>
                  </a:cubicBezTo>
                  <a:close/>
                  <a:moveTo>
                    <a:pt x="112" y="69"/>
                  </a:moveTo>
                  <a:cubicBezTo>
                    <a:pt x="135" y="69"/>
                    <a:pt x="154" y="88"/>
                    <a:pt x="154" y="112"/>
                  </a:cubicBezTo>
                  <a:cubicBezTo>
                    <a:pt x="154" y="135"/>
                    <a:pt x="135" y="154"/>
                    <a:pt x="112" y="154"/>
                  </a:cubicBezTo>
                  <a:cubicBezTo>
                    <a:pt x="88" y="154"/>
                    <a:pt x="69" y="135"/>
                    <a:pt x="69" y="112"/>
                  </a:cubicBezTo>
                  <a:cubicBezTo>
                    <a:pt x="69" y="88"/>
                    <a:pt x="88" y="69"/>
                    <a:pt x="112" y="69"/>
                  </a:cubicBezTo>
                  <a:close/>
                </a:path>
              </a:pathLst>
            </a:custGeom>
            <a:solidFill>
              <a:schemeClr val="bg1"/>
            </a:solidFill>
            <a:ln>
              <a:noFill/>
            </a:ln>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49" name="Freeform 11"/>
            <p:cNvSpPr>
              <a:spLocks noEditPoints="1"/>
            </p:cNvSpPr>
            <p:nvPr/>
          </p:nvSpPr>
          <p:spPr bwMode="auto">
            <a:xfrm>
              <a:off x="19878553" y="4715712"/>
              <a:ext cx="223837" cy="225425"/>
            </a:xfrm>
            <a:custGeom>
              <a:avLst/>
              <a:gdLst>
                <a:gd name="T0" fmla="*/ 112 w 223"/>
                <a:gd name="T1" fmla="*/ 223 h 223"/>
                <a:gd name="T2" fmla="*/ 223 w 223"/>
                <a:gd name="T3" fmla="*/ 112 h 223"/>
                <a:gd name="T4" fmla="*/ 112 w 223"/>
                <a:gd name="T5" fmla="*/ 0 h 223"/>
                <a:gd name="T6" fmla="*/ 0 w 223"/>
                <a:gd name="T7" fmla="*/ 112 h 223"/>
                <a:gd name="T8" fmla="*/ 112 w 223"/>
                <a:gd name="T9" fmla="*/ 223 h 223"/>
                <a:gd name="T10" fmla="*/ 112 w 223"/>
                <a:gd name="T11" fmla="*/ 69 h 223"/>
                <a:gd name="T12" fmla="*/ 154 w 223"/>
                <a:gd name="T13" fmla="*/ 112 h 223"/>
                <a:gd name="T14" fmla="*/ 112 w 223"/>
                <a:gd name="T15" fmla="*/ 154 h 223"/>
                <a:gd name="T16" fmla="*/ 69 w 223"/>
                <a:gd name="T17" fmla="*/ 112 h 223"/>
                <a:gd name="T18" fmla="*/ 112 w 223"/>
                <a:gd name="T19"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23">
                  <a:moveTo>
                    <a:pt x="112" y="223"/>
                  </a:moveTo>
                  <a:cubicBezTo>
                    <a:pt x="173" y="223"/>
                    <a:pt x="223" y="173"/>
                    <a:pt x="223" y="112"/>
                  </a:cubicBezTo>
                  <a:cubicBezTo>
                    <a:pt x="223" y="50"/>
                    <a:pt x="173" y="0"/>
                    <a:pt x="112" y="0"/>
                  </a:cubicBezTo>
                  <a:cubicBezTo>
                    <a:pt x="50" y="0"/>
                    <a:pt x="0" y="50"/>
                    <a:pt x="0" y="112"/>
                  </a:cubicBezTo>
                  <a:cubicBezTo>
                    <a:pt x="0" y="173"/>
                    <a:pt x="50" y="223"/>
                    <a:pt x="112" y="223"/>
                  </a:cubicBezTo>
                  <a:close/>
                  <a:moveTo>
                    <a:pt x="112" y="69"/>
                  </a:moveTo>
                  <a:cubicBezTo>
                    <a:pt x="135" y="69"/>
                    <a:pt x="154" y="88"/>
                    <a:pt x="154" y="112"/>
                  </a:cubicBezTo>
                  <a:cubicBezTo>
                    <a:pt x="154" y="135"/>
                    <a:pt x="135" y="154"/>
                    <a:pt x="112" y="154"/>
                  </a:cubicBezTo>
                  <a:cubicBezTo>
                    <a:pt x="88" y="154"/>
                    <a:pt x="69" y="135"/>
                    <a:pt x="69" y="112"/>
                  </a:cubicBezTo>
                  <a:cubicBezTo>
                    <a:pt x="69" y="88"/>
                    <a:pt x="88" y="69"/>
                    <a:pt x="112" y="69"/>
                  </a:cubicBezTo>
                  <a:close/>
                </a:path>
              </a:pathLst>
            </a:custGeom>
            <a:solidFill>
              <a:schemeClr val="bg1"/>
            </a:solidFill>
            <a:ln>
              <a:noFill/>
            </a:ln>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sp>
        <p:nvSpPr>
          <p:cNvPr id="250" name="CuadroTexto 22"/>
          <p:cNvSpPr txBox="1"/>
          <p:nvPr/>
        </p:nvSpPr>
        <p:spPr>
          <a:xfrm>
            <a:off x="343310" y="8463610"/>
            <a:ext cx="968492" cy="261531"/>
          </a:xfrm>
          <a:prstGeom prst="rect">
            <a:avLst/>
          </a:prstGeom>
          <a:noFill/>
        </p:spPr>
        <p:txBody>
          <a:bodyPr wrap="none" lIns="91363" tIns="45681" rIns="91363" bIns="45681" rtlCol="0">
            <a:spAutoFit/>
          </a:bodyPr>
          <a:lstStyle/>
          <a:p>
            <a:r>
              <a:rPr lang="es-AR" sz="1100" dirty="0">
                <a:solidFill>
                  <a:prstClr val="black"/>
                </a:solidFill>
                <a:latin typeface="Arial" panose="020B0604020202020204" pitchFamily="34" charset="0"/>
                <a:cs typeface="Arial" panose="020B0604020202020204" pitchFamily="34" charset="0"/>
              </a:rPr>
              <a:t>% empresas</a:t>
            </a:r>
            <a:endParaRPr lang="en-US"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516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a:xfrm>
            <a:off x="281383" y="2899863"/>
            <a:ext cx="13485392" cy="60469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2000">
              <a:solidFill>
                <a:prstClr val="white"/>
              </a:solidFill>
            </a:endParaRPr>
          </a:p>
        </p:txBody>
      </p:sp>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11</a:t>
            </a:fld>
            <a:endParaRPr lang="en-US" dirty="0">
              <a:solidFill>
                <a:prstClr val="black">
                  <a:tint val="75000"/>
                </a:prstClr>
              </a:solidFill>
            </a:endParaRPr>
          </a:p>
        </p:txBody>
      </p:sp>
      <p:sp>
        <p:nvSpPr>
          <p:cNvPr id="33" name="Footer Placeholder 2"/>
          <p:cNvSpPr txBox="1">
            <a:spLocks/>
          </p:cNvSpPr>
          <p:nvPr/>
        </p:nvSpPr>
        <p:spPr>
          <a:xfrm>
            <a:off x="423885" y="9912412"/>
            <a:ext cx="8128444" cy="94795"/>
          </a:xfrm>
          <a:prstGeom prst="rect">
            <a:avLst/>
          </a:prstGeom>
        </p:spPr>
        <p:txBody>
          <a:bodyPr vert="horz" wrap="square" lIns="0" tIns="0" rIns="0" bIns="0" rtlCol="0" anchor="t" anchorCtr="0">
            <a:spAutoFit/>
          </a:bodyPr>
          <a:lstStyle>
            <a:defPPr>
              <a:defRPr lang="en-US"/>
            </a:defPPr>
            <a:lvl1pPr marL="0" algn="l" defTabSz="1559235" rtl="0" eaLnBrk="1" latinLnBrk="0" hangingPunct="1">
              <a:defRPr sz="616" kern="1200">
                <a:solidFill>
                  <a:schemeClr val="tx1"/>
                </a:solidFill>
                <a:latin typeface="+mn-lt"/>
                <a:ea typeface="+mn-ea"/>
                <a:cs typeface="+mn-cs"/>
              </a:defRPr>
            </a:lvl1pPr>
            <a:lvl2pPr marL="779617" algn="l" defTabSz="1559235" rtl="0" eaLnBrk="1" latinLnBrk="0" hangingPunct="1">
              <a:defRPr sz="3069" kern="1200">
                <a:solidFill>
                  <a:schemeClr val="tx1"/>
                </a:solidFill>
                <a:latin typeface="+mn-lt"/>
                <a:ea typeface="+mn-ea"/>
                <a:cs typeface="+mn-cs"/>
              </a:defRPr>
            </a:lvl2pPr>
            <a:lvl3pPr marL="1559235" algn="l" defTabSz="1559235" rtl="0" eaLnBrk="1" latinLnBrk="0" hangingPunct="1">
              <a:defRPr sz="3069" kern="1200">
                <a:solidFill>
                  <a:schemeClr val="tx1"/>
                </a:solidFill>
                <a:latin typeface="+mn-lt"/>
                <a:ea typeface="+mn-ea"/>
                <a:cs typeface="+mn-cs"/>
              </a:defRPr>
            </a:lvl3pPr>
            <a:lvl4pPr marL="2338852" algn="l" defTabSz="1559235" rtl="0" eaLnBrk="1" latinLnBrk="0" hangingPunct="1">
              <a:defRPr sz="3069" kern="1200">
                <a:solidFill>
                  <a:schemeClr val="tx1"/>
                </a:solidFill>
                <a:latin typeface="+mn-lt"/>
                <a:ea typeface="+mn-ea"/>
                <a:cs typeface="+mn-cs"/>
              </a:defRPr>
            </a:lvl4pPr>
            <a:lvl5pPr marL="3118470" algn="l" defTabSz="1559235" rtl="0" eaLnBrk="1" latinLnBrk="0" hangingPunct="1">
              <a:defRPr sz="3069" kern="1200">
                <a:solidFill>
                  <a:schemeClr val="tx1"/>
                </a:solidFill>
                <a:latin typeface="+mn-lt"/>
                <a:ea typeface="+mn-ea"/>
                <a:cs typeface="+mn-cs"/>
              </a:defRPr>
            </a:lvl5pPr>
            <a:lvl6pPr marL="3898087" algn="l" defTabSz="1559235" rtl="0" eaLnBrk="1" latinLnBrk="0" hangingPunct="1">
              <a:defRPr sz="3069" kern="1200">
                <a:solidFill>
                  <a:schemeClr val="tx1"/>
                </a:solidFill>
                <a:latin typeface="+mn-lt"/>
                <a:ea typeface="+mn-ea"/>
                <a:cs typeface="+mn-cs"/>
              </a:defRPr>
            </a:lvl6pPr>
            <a:lvl7pPr marL="4677705" algn="l" defTabSz="1559235" rtl="0" eaLnBrk="1" latinLnBrk="0" hangingPunct="1">
              <a:defRPr sz="3069" kern="1200">
                <a:solidFill>
                  <a:schemeClr val="tx1"/>
                </a:solidFill>
                <a:latin typeface="+mn-lt"/>
                <a:ea typeface="+mn-ea"/>
                <a:cs typeface="+mn-cs"/>
              </a:defRPr>
            </a:lvl7pPr>
            <a:lvl8pPr marL="5457322" algn="l" defTabSz="1559235" rtl="0" eaLnBrk="1" latinLnBrk="0" hangingPunct="1">
              <a:defRPr sz="3069" kern="1200">
                <a:solidFill>
                  <a:schemeClr val="tx1"/>
                </a:solidFill>
                <a:latin typeface="+mn-lt"/>
                <a:ea typeface="+mn-ea"/>
                <a:cs typeface="+mn-cs"/>
              </a:defRPr>
            </a:lvl8pPr>
            <a:lvl9pPr marL="6236940" algn="l" defTabSz="1559235" rtl="0" eaLnBrk="1" latinLnBrk="0" hangingPunct="1">
              <a:defRPr sz="3069"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
        <p:nvSpPr>
          <p:cNvPr id="34" name="Rectángulo 7"/>
          <p:cNvSpPr/>
          <p:nvPr/>
        </p:nvSpPr>
        <p:spPr>
          <a:xfrm>
            <a:off x="569857" y="709125"/>
            <a:ext cx="2613248" cy="56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ES" sz="2600" b="1" dirty="0">
                <a:solidFill>
                  <a:srgbClr val="702082"/>
                </a:solidFill>
                <a:cs typeface="Arial" panose="020B0604020202020204" pitchFamily="34" charset="0"/>
              </a:rPr>
              <a:t>Argentina 2018</a:t>
            </a:r>
          </a:p>
        </p:txBody>
      </p:sp>
      <p:grpSp>
        <p:nvGrpSpPr>
          <p:cNvPr id="35" name="Group 34"/>
          <p:cNvGrpSpPr/>
          <p:nvPr/>
        </p:nvGrpSpPr>
        <p:grpSpPr>
          <a:xfrm>
            <a:off x="10345126" y="5014861"/>
            <a:ext cx="2166565" cy="2166566"/>
            <a:chOff x="12355797" y="3743047"/>
            <a:chExt cx="2835712" cy="2835712"/>
          </a:xfrm>
        </p:grpSpPr>
        <p:sp>
          <p:nvSpPr>
            <p:cNvPr id="36" name="Oval 8"/>
            <p:cNvSpPr>
              <a:spLocks noChangeArrowheads="1"/>
            </p:cNvSpPr>
            <p:nvPr/>
          </p:nvSpPr>
          <p:spPr bwMode="gray">
            <a:xfrm>
              <a:off x="12355797" y="3743047"/>
              <a:ext cx="2835712" cy="2835712"/>
            </a:xfrm>
            <a:prstGeom prst="ellipse">
              <a:avLst/>
            </a:prstGeom>
            <a:solidFill>
              <a:srgbClr val="C110A0"/>
            </a:solidFill>
            <a:ln w="6350">
              <a:noFill/>
              <a:round/>
              <a:headEnd/>
              <a:tailEnd/>
            </a:ln>
          </p:spPr>
          <p:txBody>
            <a:bodyPr vert="horz" wrap="none" lIns="0" tIns="815724" rIns="0" bIns="60939" numCol="1" anchor="ctr" anchorCtr="0" compatLnSpc="1">
              <a:prstTxWarp prst="textNoShape">
                <a:avLst/>
              </a:prstTxWarp>
            </a:bodyPr>
            <a:lstStyle/>
            <a:p>
              <a:pPr algn="ctr">
                <a:lnSpc>
                  <a:spcPct val="90000"/>
                </a:lnSpc>
                <a:spcBef>
                  <a:spcPts val="666"/>
                </a:spcBef>
              </a:pPr>
              <a:r>
                <a:rPr lang="es-AR" sz="1800" dirty="0">
                  <a:solidFill>
                    <a:prstClr val="white"/>
                  </a:solidFill>
                  <a:cs typeface="Arial" panose="020B0604020202020204" pitchFamily="34" charset="0"/>
                </a:rPr>
                <a:t>Créditos </a:t>
              </a:r>
              <a:br>
                <a:rPr lang="es-AR" sz="1800" dirty="0">
                  <a:solidFill>
                    <a:prstClr val="white"/>
                  </a:solidFill>
                  <a:cs typeface="Arial" panose="020B0604020202020204" pitchFamily="34" charset="0"/>
                </a:rPr>
              </a:br>
              <a:r>
                <a:rPr lang="es-AR" sz="1800" dirty="0">
                  <a:solidFill>
                    <a:prstClr val="white"/>
                  </a:solidFill>
                  <a:cs typeface="Arial" panose="020B0604020202020204" pitchFamily="34" charset="0"/>
                </a:rPr>
                <a:t>Hipotecarios UVA </a:t>
              </a:r>
              <a:endParaRPr lang="es-AR" sz="2600" dirty="0">
                <a:solidFill>
                  <a:prstClr val="white"/>
                </a:solidFill>
                <a:cs typeface="Arial" panose="020B0604020202020204" pitchFamily="34" charset="0"/>
              </a:endParaRPr>
            </a:p>
            <a:p>
              <a:pPr algn="ctr">
                <a:lnSpc>
                  <a:spcPts val="2399"/>
                </a:lnSpc>
                <a:spcBef>
                  <a:spcPts val="666"/>
                </a:spcBef>
              </a:pPr>
              <a:r>
                <a:rPr lang="es-AR" sz="3500" kern="700" dirty="0">
                  <a:solidFill>
                    <a:prstClr val="white"/>
                  </a:solidFill>
                  <a:cs typeface="Arial" panose="020B0604020202020204" pitchFamily="34" charset="0"/>
                </a:rPr>
                <a:t>Sí</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70197" y="4021902"/>
              <a:ext cx="1006912" cy="1006912"/>
            </a:xfrm>
            <a:prstGeom prst="rect">
              <a:avLst/>
            </a:prstGeom>
          </p:spPr>
        </p:pic>
      </p:grpSp>
      <p:sp>
        <p:nvSpPr>
          <p:cNvPr id="38" name="Oval 8"/>
          <p:cNvSpPr>
            <a:spLocks noChangeArrowheads="1"/>
          </p:cNvSpPr>
          <p:nvPr/>
        </p:nvSpPr>
        <p:spPr bwMode="gray">
          <a:xfrm>
            <a:off x="4395059" y="6037375"/>
            <a:ext cx="1889837" cy="1889836"/>
          </a:xfrm>
          <a:prstGeom prst="ellipse">
            <a:avLst/>
          </a:prstGeom>
          <a:solidFill>
            <a:schemeClr val="accent2"/>
          </a:solidFill>
          <a:ln w="6350">
            <a:noFill/>
            <a:round/>
            <a:headEnd/>
            <a:tailEnd/>
          </a:ln>
        </p:spPr>
        <p:txBody>
          <a:bodyPr vert="horz" wrap="none" lIns="0" tIns="0" rIns="0" bIns="0" numCol="1" anchor="ctr" anchorCtr="0" compatLnSpc="1">
            <a:prstTxWarp prst="textNoShape">
              <a:avLst/>
            </a:prstTxWarp>
          </a:bodyPr>
          <a:lstStyle/>
          <a:p>
            <a:pPr algn="ctr">
              <a:lnSpc>
                <a:spcPts val="1397"/>
              </a:lnSpc>
              <a:spcBef>
                <a:spcPts val="666"/>
              </a:spcBef>
            </a:pPr>
            <a:r>
              <a:rPr lang="es-AR" sz="1500" b="1" dirty="0">
                <a:solidFill>
                  <a:srgbClr val="702082"/>
                </a:solidFill>
                <a:cs typeface="Arial" panose="020B0604020202020204" pitchFamily="34" charset="0"/>
              </a:rPr>
              <a:t>Inflación </a:t>
            </a:r>
          </a:p>
          <a:p>
            <a:pPr algn="ctr">
              <a:lnSpc>
                <a:spcPts val="1397"/>
              </a:lnSpc>
              <a:spcBef>
                <a:spcPts val="666"/>
              </a:spcBef>
            </a:pPr>
            <a:r>
              <a:rPr lang="es-AR" sz="1500" b="1" dirty="0">
                <a:solidFill>
                  <a:srgbClr val="702082"/>
                </a:solidFill>
                <a:cs typeface="Arial" panose="020B0604020202020204" pitchFamily="34" charset="0"/>
              </a:rPr>
              <a:t>estimada</a:t>
            </a:r>
          </a:p>
          <a:p>
            <a:pPr algn="ctr">
              <a:lnSpc>
                <a:spcPts val="1397"/>
              </a:lnSpc>
              <a:spcBef>
                <a:spcPts val="666"/>
              </a:spcBef>
            </a:pPr>
            <a:r>
              <a:rPr lang="es-AR" sz="1500" b="1" dirty="0">
                <a:solidFill>
                  <a:srgbClr val="702082"/>
                </a:solidFill>
                <a:cs typeface="Arial" panose="020B0604020202020204" pitchFamily="34" charset="0"/>
              </a:rPr>
              <a:t> por Empresas </a:t>
            </a:r>
          </a:p>
          <a:p>
            <a:pPr algn="ctr">
              <a:lnSpc>
                <a:spcPct val="90000"/>
              </a:lnSpc>
              <a:spcBef>
                <a:spcPts val="666"/>
              </a:spcBef>
            </a:pPr>
            <a:r>
              <a:rPr lang="es-AR" sz="2800" b="1" dirty="0">
                <a:solidFill>
                  <a:srgbClr val="702082"/>
                </a:solidFill>
                <a:cs typeface="Arial" panose="020B0604020202020204" pitchFamily="34" charset="0"/>
              </a:rPr>
              <a:t>18</a:t>
            </a:r>
            <a:r>
              <a:rPr lang="es-AR" sz="2200" b="1" dirty="0">
                <a:solidFill>
                  <a:srgbClr val="702082"/>
                </a:solidFill>
                <a:cs typeface="Arial" panose="020B0604020202020204" pitchFamily="34" charset="0"/>
              </a:rPr>
              <a:t>%-</a:t>
            </a:r>
            <a:r>
              <a:rPr lang="es-AR" sz="2800" b="1" dirty="0">
                <a:solidFill>
                  <a:srgbClr val="702082"/>
                </a:solidFill>
                <a:cs typeface="Arial" panose="020B0604020202020204" pitchFamily="34" charset="0"/>
              </a:rPr>
              <a:t>22</a:t>
            </a:r>
            <a:r>
              <a:rPr lang="es-AR" sz="2200" b="1" dirty="0">
                <a:solidFill>
                  <a:srgbClr val="702082"/>
                </a:solidFill>
                <a:cs typeface="Arial" panose="020B0604020202020204" pitchFamily="34" charset="0"/>
              </a:rPr>
              <a:t>%</a:t>
            </a:r>
            <a:endParaRPr lang="es-AR" sz="900" b="1" dirty="0">
              <a:solidFill>
                <a:srgbClr val="702082"/>
              </a:solidFill>
              <a:cs typeface="Arial" panose="020B0604020202020204" pitchFamily="34" charset="0"/>
            </a:endParaRPr>
          </a:p>
        </p:txBody>
      </p:sp>
      <p:grpSp>
        <p:nvGrpSpPr>
          <p:cNvPr id="39" name="Group 38"/>
          <p:cNvGrpSpPr/>
          <p:nvPr/>
        </p:nvGrpSpPr>
        <p:grpSpPr>
          <a:xfrm>
            <a:off x="2414781" y="6050072"/>
            <a:ext cx="1759344" cy="1759343"/>
            <a:chOff x="12177529" y="6423510"/>
            <a:chExt cx="2639907" cy="2639907"/>
          </a:xfrm>
        </p:grpSpPr>
        <p:sp>
          <p:nvSpPr>
            <p:cNvPr id="40" name="Oval 8"/>
            <p:cNvSpPr>
              <a:spLocks noChangeArrowheads="1"/>
            </p:cNvSpPr>
            <p:nvPr/>
          </p:nvSpPr>
          <p:spPr bwMode="gray">
            <a:xfrm>
              <a:off x="12177529" y="6423510"/>
              <a:ext cx="2639907" cy="2639907"/>
            </a:xfrm>
            <a:prstGeom prst="ellipse">
              <a:avLst/>
            </a:prstGeom>
            <a:solidFill>
              <a:schemeClr val="accent3"/>
            </a:solidFill>
            <a:ln w="6350">
              <a:noFill/>
              <a:round/>
              <a:headEnd/>
              <a:tailEnd/>
            </a:ln>
          </p:spPr>
          <p:txBody>
            <a:bodyPr vert="horz" wrap="none" lIns="0" tIns="767740" rIns="0" bIns="0" numCol="1" anchor="ctr" anchorCtr="0" compatLnSpc="1">
              <a:prstTxWarp prst="textNoShape">
                <a:avLst/>
              </a:prstTxWarp>
            </a:bodyPr>
            <a:lstStyle/>
            <a:p>
              <a:pPr algn="ctr">
                <a:lnSpc>
                  <a:spcPts val="1334"/>
                </a:lnSpc>
                <a:spcBef>
                  <a:spcPts val="666"/>
                </a:spcBef>
              </a:pPr>
              <a:r>
                <a:rPr lang="es-AR" sz="2600" b="1" dirty="0">
                  <a:solidFill>
                    <a:prstClr val="white"/>
                  </a:solidFill>
                  <a:cs typeface="Arial" panose="020B0604020202020204" pitchFamily="34" charset="0"/>
                </a:rPr>
                <a:t>BCRA</a:t>
              </a:r>
            </a:p>
            <a:p>
              <a:pPr algn="ctr">
                <a:lnSpc>
                  <a:spcPts val="1334"/>
                </a:lnSpc>
                <a:spcBef>
                  <a:spcPts val="666"/>
                </a:spcBef>
              </a:pPr>
              <a:r>
                <a:rPr lang="es-AR" sz="1500" dirty="0" err="1">
                  <a:solidFill>
                    <a:prstClr val="white"/>
                  </a:solidFill>
                  <a:cs typeface="Arial" panose="020B0604020202020204" pitchFamily="34" charset="0"/>
                </a:rPr>
                <a:t>Sturzenegger</a:t>
              </a:r>
              <a:endParaRPr lang="es-AR" sz="1500" dirty="0">
                <a:solidFill>
                  <a:prstClr val="white"/>
                </a:solidFill>
                <a:cs typeface="Arial" panose="020B0604020202020204" pitchFamily="34" charset="0"/>
              </a:endParaRP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88508" y="6627614"/>
              <a:ext cx="1017948" cy="1017948"/>
            </a:xfrm>
            <a:prstGeom prst="rect">
              <a:avLst/>
            </a:prstGeom>
          </p:spPr>
        </p:pic>
      </p:grpSp>
      <p:grpSp>
        <p:nvGrpSpPr>
          <p:cNvPr id="42" name="Group 41"/>
          <p:cNvGrpSpPr/>
          <p:nvPr/>
        </p:nvGrpSpPr>
        <p:grpSpPr>
          <a:xfrm>
            <a:off x="8173376" y="5758201"/>
            <a:ext cx="2078819" cy="2078819"/>
            <a:chOff x="6631812" y="6311830"/>
            <a:chExt cx="2835712" cy="2835712"/>
          </a:xfrm>
        </p:grpSpPr>
        <p:sp>
          <p:nvSpPr>
            <p:cNvPr id="43" name="Oval 8"/>
            <p:cNvSpPr>
              <a:spLocks noChangeArrowheads="1"/>
            </p:cNvSpPr>
            <p:nvPr/>
          </p:nvSpPr>
          <p:spPr bwMode="gray">
            <a:xfrm>
              <a:off x="6631812" y="6311830"/>
              <a:ext cx="2835712" cy="2835712"/>
            </a:xfrm>
            <a:prstGeom prst="ellipse">
              <a:avLst/>
            </a:prstGeom>
            <a:solidFill>
              <a:schemeClr val="accent5"/>
            </a:solidFill>
            <a:ln w="6350">
              <a:noFill/>
              <a:round/>
              <a:headEnd/>
              <a:tailEnd/>
            </a:ln>
          </p:spPr>
          <p:txBody>
            <a:bodyPr vert="horz" wrap="none" lIns="0" tIns="503830" rIns="0" bIns="60939" numCol="1" anchor="ctr" anchorCtr="0" compatLnSpc="1">
              <a:prstTxWarp prst="textNoShape">
                <a:avLst/>
              </a:prstTxWarp>
            </a:bodyPr>
            <a:lstStyle/>
            <a:p>
              <a:pPr algn="ctr">
                <a:lnSpc>
                  <a:spcPct val="90000"/>
                </a:lnSpc>
                <a:spcBef>
                  <a:spcPts val="666"/>
                </a:spcBef>
              </a:pPr>
              <a:r>
                <a:rPr lang="es-AR" sz="2600" b="1" dirty="0">
                  <a:solidFill>
                    <a:prstClr val="white"/>
                  </a:solidFill>
                  <a:cs typeface="Arial" panose="020B0604020202020204" pitchFamily="34" charset="0"/>
                </a:rPr>
                <a:t>1</a:t>
              </a:r>
              <a:r>
                <a:rPr lang="es-AR" sz="1400" b="1" dirty="0">
                  <a:solidFill>
                    <a:prstClr val="white"/>
                  </a:solidFill>
                  <a:cs typeface="Arial" panose="020B0604020202020204" pitchFamily="34" charset="0"/>
                </a:rPr>
                <a:t> USD </a:t>
              </a:r>
            </a:p>
            <a:p>
              <a:pPr algn="ctr">
                <a:lnSpc>
                  <a:spcPts val="2265"/>
                </a:lnSpc>
                <a:spcBef>
                  <a:spcPts val="666"/>
                </a:spcBef>
              </a:pPr>
              <a:r>
                <a:rPr lang="es-AR" sz="2600" b="1" dirty="0">
                  <a:solidFill>
                    <a:prstClr val="white"/>
                  </a:solidFill>
                  <a:cs typeface="Arial" panose="020B0604020202020204" pitchFamily="34" charset="0"/>
                </a:rPr>
                <a:t>$</a:t>
              </a:r>
              <a:r>
                <a:rPr lang="es-AR" sz="2800" b="1" dirty="0">
                  <a:solidFill>
                    <a:prstClr val="white"/>
                  </a:solidFill>
                  <a:cs typeface="Arial" panose="020B0604020202020204" pitchFamily="34" charset="0"/>
                </a:rPr>
                <a:t>18</a:t>
              </a:r>
              <a:r>
                <a:rPr lang="es-AR" sz="1800" b="1" dirty="0">
                  <a:solidFill>
                    <a:prstClr val="white"/>
                  </a:solidFill>
                  <a:cs typeface="Arial" panose="020B0604020202020204" pitchFamily="34" charset="0"/>
                </a:rPr>
                <a:t> -</a:t>
              </a:r>
              <a:r>
                <a:rPr lang="es-AR" sz="1400" b="1" dirty="0">
                  <a:solidFill>
                    <a:prstClr val="white"/>
                  </a:solidFill>
                  <a:cs typeface="Arial" panose="020B0604020202020204" pitchFamily="34" charset="0"/>
                </a:rPr>
                <a:t> </a:t>
              </a:r>
              <a:r>
                <a:rPr lang="es-AR" sz="2600" b="1" dirty="0">
                  <a:solidFill>
                    <a:prstClr val="white"/>
                  </a:solidFill>
                  <a:cs typeface="Arial" panose="020B0604020202020204" pitchFamily="34" charset="0"/>
                </a:rPr>
                <a:t>$</a:t>
              </a:r>
              <a:r>
                <a:rPr lang="es-AR" sz="2800" b="1" dirty="0">
                  <a:solidFill>
                    <a:prstClr val="white"/>
                  </a:solidFill>
                  <a:cs typeface="Arial" panose="020B0604020202020204" pitchFamily="34" charset="0"/>
                </a:rPr>
                <a:t>19</a:t>
              </a:r>
            </a:p>
          </p:txBody>
        </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3818" y="6557149"/>
              <a:ext cx="911700" cy="911700"/>
            </a:xfrm>
            <a:prstGeom prst="rect">
              <a:avLst/>
            </a:prstGeom>
          </p:spPr>
        </p:pic>
      </p:grpSp>
      <p:grpSp>
        <p:nvGrpSpPr>
          <p:cNvPr id="45" name="Group 44"/>
          <p:cNvGrpSpPr/>
          <p:nvPr/>
        </p:nvGrpSpPr>
        <p:grpSpPr>
          <a:xfrm>
            <a:off x="5822982" y="4005142"/>
            <a:ext cx="2634321" cy="2634323"/>
            <a:chOff x="8737425" y="3366654"/>
            <a:chExt cx="3952818" cy="3952818"/>
          </a:xfrm>
        </p:grpSpPr>
        <p:grpSp>
          <p:nvGrpSpPr>
            <p:cNvPr id="46" name="Group 45"/>
            <p:cNvGrpSpPr/>
            <p:nvPr/>
          </p:nvGrpSpPr>
          <p:grpSpPr>
            <a:xfrm>
              <a:off x="8923865" y="3548236"/>
              <a:ext cx="3599152" cy="3599152"/>
              <a:chOff x="8924396" y="3673914"/>
              <a:chExt cx="3599152" cy="3599152"/>
            </a:xfrm>
          </p:grpSpPr>
          <p:sp>
            <p:nvSpPr>
              <p:cNvPr id="48" name="Oval 8"/>
              <p:cNvSpPr>
                <a:spLocks noChangeArrowheads="1"/>
              </p:cNvSpPr>
              <p:nvPr/>
            </p:nvSpPr>
            <p:spPr bwMode="gray">
              <a:xfrm>
                <a:off x="8924396" y="3673914"/>
                <a:ext cx="3599152" cy="3599152"/>
              </a:xfrm>
              <a:prstGeom prst="ellipse">
                <a:avLst/>
              </a:prstGeom>
              <a:solidFill>
                <a:srgbClr val="702082"/>
              </a:solidFill>
              <a:ln w="6350">
                <a:noFill/>
                <a:round/>
                <a:headEnd/>
                <a:tailEnd/>
              </a:ln>
            </p:spPr>
            <p:txBody>
              <a:bodyPr vert="horz" wrap="none" lIns="0" tIns="1295562" rIns="0" bIns="0" numCol="1" anchor="ctr" anchorCtr="0" compatLnSpc="1">
                <a:prstTxWarp prst="textNoShape">
                  <a:avLst/>
                </a:prstTxWarp>
              </a:bodyPr>
              <a:lstStyle/>
              <a:p>
                <a:pPr algn="ctr">
                  <a:lnSpc>
                    <a:spcPts val="2331"/>
                  </a:lnSpc>
                </a:pPr>
                <a:r>
                  <a:rPr lang="es-AR" sz="2800" b="1" dirty="0">
                    <a:solidFill>
                      <a:prstClr val="white"/>
                    </a:solidFill>
                  </a:rPr>
                  <a:t>ENERO</a:t>
                </a:r>
                <a:endParaRPr lang="en-US" sz="4100" b="1" dirty="0">
                  <a:solidFill>
                    <a:prstClr val="white"/>
                  </a:solidFill>
                </a:endParaRPr>
              </a:p>
            </p:txBody>
          </p:sp>
          <p:grpSp>
            <p:nvGrpSpPr>
              <p:cNvPr id="49" name="Group 48"/>
              <p:cNvGrpSpPr/>
              <p:nvPr/>
            </p:nvGrpSpPr>
            <p:grpSpPr>
              <a:xfrm>
                <a:off x="9835774" y="4343399"/>
                <a:ext cx="1533052" cy="1522698"/>
                <a:chOff x="9509524" y="3968423"/>
                <a:chExt cx="2040489" cy="2026711"/>
              </a:xfrm>
            </p:grpSpPr>
            <p:grpSp>
              <p:nvGrpSpPr>
                <p:cNvPr id="50" name="Group 49"/>
                <p:cNvGrpSpPr/>
                <p:nvPr/>
              </p:nvGrpSpPr>
              <p:grpSpPr>
                <a:xfrm>
                  <a:off x="9509524" y="3968423"/>
                  <a:ext cx="2040489" cy="2026711"/>
                  <a:chOff x="9509524" y="3968423"/>
                  <a:chExt cx="2040489" cy="2026711"/>
                </a:xfrm>
              </p:grpSpPr>
              <p:sp>
                <p:nvSpPr>
                  <p:cNvPr id="52" name="AutoShape 3"/>
                  <p:cNvSpPr>
                    <a:spLocks noChangeAspect="1" noChangeArrowheads="1" noTextEdit="1"/>
                  </p:cNvSpPr>
                  <p:nvPr/>
                </p:nvSpPr>
                <p:spPr bwMode="auto">
                  <a:xfrm>
                    <a:off x="9691688" y="4234498"/>
                    <a:ext cx="1646237"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39" tIns="30470" rIns="60939" bIns="30470" numCol="1" anchor="t" anchorCtr="0" compatLnSpc="1">
                    <a:prstTxWarp prst="textNoShape">
                      <a:avLst/>
                    </a:prstTxWarp>
                  </a:bodyPr>
                  <a:lstStyle/>
                  <a:p>
                    <a:endParaRPr lang="en-US" sz="1400" b="1">
                      <a:solidFill>
                        <a:prstClr val="black"/>
                      </a:solidFill>
                    </a:endParaRPr>
                  </a:p>
                </p:txBody>
              </p:sp>
              <p:sp>
                <p:nvSpPr>
                  <p:cNvPr id="53" name="Freeform 5"/>
                  <p:cNvSpPr>
                    <a:spLocks noEditPoints="1"/>
                  </p:cNvSpPr>
                  <p:nvPr/>
                </p:nvSpPr>
                <p:spPr bwMode="auto">
                  <a:xfrm>
                    <a:off x="9509524" y="3968423"/>
                    <a:ext cx="2040489" cy="2026711"/>
                  </a:xfrm>
                  <a:custGeom>
                    <a:avLst/>
                    <a:gdLst>
                      <a:gd name="T0" fmla="*/ 119 w 126"/>
                      <a:gd name="T1" fmla="*/ 15 h 125"/>
                      <a:gd name="T2" fmla="*/ 105 w 126"/>
                      <a:gd name="T3" fmla="*/ 0 h 125"/>
                      <a:gd name="T4" fmla="*/ 87 w 126"/>
                      <a:gd name="T5" fmla="*/ 0 h 125"/>
                      <a:gd name="T6" fmla="*/ 69 w 126"/>
                      <a:gd name="T7" fmla="*/ 0 h 125"/>
                      <a:gd name="T8" fmla="*/ 52 w 126"/>
                      <a:gd name="T9" fmla="*/ 0 h 125"/>
                      <a:gd name="T10" fmla="*/ 37 w 126"/>
                      <a:gd name="T11" fmla="*/ 15 h 125"/>
                      <a:gd name="T12" fmla="*/ 27 w 126"/>
                      <a:gd name="T13" fmla="*/ 20 h 125"/>
                      <a:gd name="T14" fmla="*/ 2 w 126"/>
                      <a:gd name="T15" fmla="*/ 98 h 125"/>
                      <a:gd name="T16" fmla="*/ 5 w 126"/>
                      <a:gd name="T17" fmla="*/ 106 h 125"/>
                      <a:gd name="T18" fmla="*/ 27 w 126"/>
                      <a:gd name="T19" fmla="*/ 121 h 125"/>
                      <a:gd name="T20" fmla="*/ 122 w 126"/>
                      <a:gd name="T21" fmla="*/ 125 h 125"/>
                      <a:gd name="T22" fmla="*/ 126 w 126"/>
                      <a:gd name="T23" fmla="*/ 20 h 125"/>
                      <a:gd name="T24" fmla="*/ 101 w 126"/>
                      <a:gd name="T25" fmla="*/ 10 h 125"/>
                      <a:gd name="T26" fmla="*/ 111 w 126"/>
                      <a:gd name="T27" fmla="*/ 13 h 125"/>
                      <a:gd name="T28" fmla="*/ 101 w 126"/>
                      <a:gd name="T29" fmla="*/ 15 h 125"/>
                      <a:gd name="T30" fmla="*/ 100 w 126"/>
                      <a:gd name="T31" fmla="*/ 9 h 125"/>
                      <a:gd name="T32" fmla="*/ 97 w 126"/>
                      <a:gd name="T33" fmla="*/ 26 h 125"/>
                      <a:gd name="T34" fmla="*/ 101 w 126"/>
                      <a:gd name="T35" fmla="*/ 19 h 125"/>
                      <a:gd name="T36" fmla="*/ 98 w 126"/>
                      <a:gd name="T37" fmla="*/ 30 h 125"/>
                      <a:gd name="T38" fmla="*/ 94 w 126"/>
                      <a:gd name="T39" fmla="*/ 20 h 125"/>
                      <a:gd name="T40" fmla="*/ 97 w 126"/>
                      <a:gd name="T41" fmla="*/ 26 h 125"/>
                      <a:gd name="T42" fmla="*/ 93 w 126"/>
                      <a:gd name="T43" fmla="*/ 13 h 125"/>
                      <a:gd name="T44" fmla="*/ 84 w 126"/>
                      <a:gd name="T45" fmla="*/ 15 h 125"/>
                      <a:gd name="T46" fmla="*/ 83 w 126"/>
                      <a:gd name="T47" fmla="*/ 9 h 125"/>
                      <a:gd name="T48" fmla="*/ 80 w 126"/>
                      <a:gd name="T49" fmla="*/ 26 h 125"/>
                      <a:gd name="T50" fmla="*/ 83 w 126"/>
                      <a:gd name="T51" fmla="*/ 20 h 125"/>
                      <a:gd name="T52" fmla="*/ 80 w 126"/>
                      <a:gd name="T53" fmla="*/ 30 h 125"/>
                      <a:gd name="T54" fmla="*/ 76 w 126"/>
                      <a:gd name="T55" fmla="*/ 20 h 125"/>
                      <a:gd name="T56" fmla="*/ 80 w 126"/>
                      <a:gd name="T57" fmla="*/ 26 h 125"/>
                      <a:gd name="T58" fmla="*/ 76 w 126"/>
                      <a:gd name="T59" fmla="*/ 13 h 125"/>
                      <a:gd name="T60" fmla="*/ 66 w 126"/>
                      <a:gd name="T61" fmla="*/ 15 h 125"/>
                      <a:gd name="T62" fmla="*/ 65 w 126"/>
                      <a:gd name="T63" fmla="*/ 9 h 125"/>
                      <a:gd name="T64" fmla="*/ 62 w 126"/>
                      <a:gd name="T65" fmla="*/ 26 h 125"/>
                      <a:gd name="T66" fmla="*/ 65 w 126"/>
                      <a:gd name="T67" fmla="*/ 20 h 125"/>
                      <a:gd name="T68" fmla="*/ 62 w 126"/>
                      <a:gd name="T69" fmla="*/ 30 h 125"/>
                      <a:gd name="T70" fmla="*/ 58 w 126"/>
                      <a:gd name="T71" fmla="*/ 20 h 125"/>
                      <a:gd name="T72" fmla="*/ 62 w 126"/>
                      <a:gd name="T73" fmla="*/ 26 h 125"/>
                      <a:gd name="T74" fmla="*/ 52 w 126"/>
                      <a:gd name="T75" fmla="*/ 8 h 125"/>
                      <a:gd name="T76" fmla="*/ 58 w 126"/>
                      <a:gd name="T77" fmla="*/ 15 h 125"/>
                      <a:gd name="T78" fmla="*/ 45 w 126"/>
                      <a:gd name="T79" fmla="*/ 13 h 125"/>
                      <a:gd name="T80" fmla="*/ 38 w 126"/>
                      <a:gd name="T81" fmla="*/ 23 h 125"/>
                      <a:gd name="T82" fmla="*/ 45 w 126"/>
                      <a:gd name="T83" fmla="*/ 23 h 125"/>
                      <a:gd name="T84" fmla="*/ 47 w 126"/>
                      <a:gd name="T85" fmla="*/ 24 h 125"/>
                      <a:gd name="T86" fmla="*/ 35 w 126"/>
                      <a:gd name="T87" fmla="*/ 24 h 125"/>
                      <a:gd name="T88" fmla="*/ 16 w 126"/>
                      <a:gd name="T89" fmla="*/ 97 h 125"/>
                      <a:gd name="T90" fmla="*/ 113 w 126"/>
                      <a:gd name="T91" fmla="*/ 39 h 125"/>
                      <a:gd name="T92" fmla="*/ 16 w 126"/>
                      <a:gd name="T93" fmla="*/ 97 h 125"/>
                      <a:gd name="T94" fmla="*/ 36 w 126"/>
                      <a:gd name="T95" fmla="*/ 116 h 125"/>
                      <a:gd name="T96" fmla="*/ 93 w 126"/>
                      <a:gd name="T97" fmla="*/ 106 h 125"/>
                      <a:gd name="T98" fmla="*/ 117 w 126"/>
                      <a:gd name="T99" fmla="*/ 7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25">
                        <a:moveTo>
                          <a:pt x="122" y="15"/>
                        </a:moveTo>
                        <a:cubicBezTo>
                          <a:pt x="119" y="15"/>
                          <a:pt x="119" y="15"/>
                          <a:pt x="119" y="15"/>
                        </a:cubicBezTo>
                        <a:cubicBezTo>
                          <a:pt x="119" y="13"/>
                          <a:pt x="119" y="13"/>
                          <a:pt x="119" y="13"/>
                        </a:cubicBezTo>
                        <a:cubicBezTo>
                          <a:pt x="119" y="6"/>
                          <a:pt x="113" y="0"/>
                          <a:pt x="105" y="0"/>
                        </a:cubicBezTo>
                        <a:cubicBezTo>
                          <a:pt x="102" y="0"/>
                          <a:pt x="98" y="1"/>
                          <a:pt x="96" y="3"/>
                        </a:cubicBezTo>
                        <a:cubicBezTo>
                          <a:pt x="93" y="1"/>
                          <a:pt x="90" y="0"/>
                          <a:pt x="87" y="0"/>
                        </a:cubicBezTo>
                        <a:cubicBezTo>
                          <a:pt x="84" y="0"/>
                          <a:pt x="81" y="1"/>
                          <a:pt x="78" y="3"/>
                        </a:cubicBezTo>
                        <a:cubicBezTo>
                          <a:pt x="76" y="1"/>
                          <a:pt x="73" y="0"/>
                          <a:pt x="69" y="0"/>
                        </a:cubicBezTo>
                        <a:cubicBezTo>
                          <a:pt x="66" y="0"/>
                          <a:pt x="63" y="1"/>
                          <a:pt x="60" y="3"/>
                        </a:cubicBezTo>
                        <a:cubicBezTo>
                          <a:pt x="58" y="1"/>
                          <a:pt x="55" y="0"/>
                          <a:pt x="52" y="0"/>
                        </a:cubicBezTo>
                        <a:cubicBezTo>
                          <a:pt x="44" y="0"/>
                          <a:pt x="37" y="6"/>
                          <a:pt x="37" y="13"/>
                        </a:cubicBezTo>
                        <a:cubicBezTo>
                          <a:pt x="37" y="15"/>
                          <a:pt x="37" y="15"/>
                          <a:pt x="37" y="15"/>
                        </a:cubicBezTo>
                        <a:cubicBezTo>
                          <a:pt x="31" y="15"/>
                          <a:pt x="31" y="15"/>
                          <a:pt x="31" y="15"/>
                        </a:cubicBezTo>
                        <a:cubicBezTo>
                          <a:pt x="29" y="15"/>
                          <a:pt x="27" y="17"/>
                          <a:pt x="27" y="20"/>
                        </a:cubicBezTo>
                        <a:cubicBezTo>
                          <a:pt x="27" y="42"/>
                          <a:pt x="27" y="42"/>
                          <a:pt x="27" y="42"/>
                        </a:cubicBezTo>
                        <a:cubicBezTo>
                          <a:pt x="25" y="68"/>
                          <a:pt x="18" y="82"/>
                          <a:pt x="2" y="98"/>
                        </a:cubicBezTo>
                        <a:cubicBezTo>
                          <a:pt x="0" y="100"/>
                          <a:pt x="0" y="102"/>
                          <a:pt x="1" y="103"/>
                        </a:cubicBezTo>
                        <a:cubicBezTo>
                          <a:pt x="1" y="105"/>
                          <a:pt x="3" y="106"/>
                          <a:pt x="5" y="106"/>
                        </a:cubicBezTo>
                        <a:cubicBezTo>
                          <a:pt x="27" y="106"/>
                          <a:pt x="27" y="106"/>
                          <a:pt x="27" y="106"/>
                        </a:cubicBezTo>
                        <a:cubicBezTo>
                          <a:pt x="27" y="121"/>
                          <a:pt x="27" y="121"/>
                          <a:pt x="27" y="121"/>
                        </a:cubicBezTo>
                        <a:cubicBezTo>
                          <a:pt x="27" y="123"/>
                          <a:pt x="29" y="125"/>
                          <a:pt x="31" y="125"/>
                        </a:cubicBezTo>
                        <a:cubicBezTo>
                          <a:pt x="122" y="125"/>
                          <a:pt x="122" y="125"/>
                          <a:pt x="122" y="125"/>
                        </a:cubicBezTo>
                        <a:cubicBezTo>
                          <a:pt x="124" y="125"/>
                          <a:pt x="126" y="123"/>
                          <a:pt x="126" y="121"/>
                        </a:cubicBezTo>
                        <a:cubicBezTo>
                          <a:pt x="126" y="20"/>
                          <a:pt x="126" y="20"/>
                          <a:pt x="126" y="20"/>
                        </a:cubicBezTo>
                        <a:cubicBezTo>
                          <a:pt x="126" y="17"/>
                          <a:pt x="124" y="15"/>
                          <a:pt x="122" y="15"/>
                        </a:cubicBezTo>
                        <a:close/>
                        <a:moveTo>
                          <a:pt x="101" y="10"/>
                        </a:moveTo>
                        <a:cubicBezTo>
                          <a:pt x="102" y="9"/>
                          <a:pt x="103" y="8"/>
                          <a:pt x="105" y="8"/>
                        </a:cubicBezTo>
                        <a:cubicBezTo>
                          <a:pt x="108" y="8"/>
                          <a:pt x="111" y="10"/>
                          <a:pt x="111" y="13"/>
                        </a:cubicBezTo>
                        <a:cubicBezTo>
                          <a:pt x="111" y="15"/>
                          <a:pt x="111" y="15"/>
                          <a:pt x="111" y="15"/>
                        </a:cubicBezTo>
                        <a:cubicBezTo>
                          <a:pt x="101" y="15"/>
                          <a:pt x="101" y="15"/>
                          <a:pt x="101" y="15"/>
                        </a:cubicBezTo>
                        <a:cubicBezTo>
                          <a:pt x="101" y="13"/>
                          <a:pt x="101" y="13"/>
                          <a:pt x="101" y="13"/>
                        </a:cubicBezTo>
                        <a:cubicBezTo>
                          <a:pt x="101" y="12"/>
                          <a:pt x="101" y="10"/>
                          <a:pt x="100" y="9"/>
                        </a:cubicBezTo>
                        <a:lnTo>
                          <a:pt x="101" y="10"/>
                        </a:lnTo>
                        <a:close/>
                        <a:moveTo>
                          <a:pt x="97" y="26"/>
                        </a:moveTo>
                        <a:cubicBezTo>
                          <a:pt x="99" y="26"/>
                          <a:pt x="101" y="25"/>
                          <a:pt x="101" y="23"/>
                        </a:cubicBezTo>
                        <a:cubicBezTo>
                          <a:pt x="101" y="19"/>
                          <a:pt x="101" y="19"/>
                          <a:pt x="101" y="19"/>
                        </a:cubicBezTo>
                        <a:cubicBezTo>
                          <a:pt x="103" y="20"/>
                          <a:pt x="104" y="22"/>
                          <a:pt x="104" y="24"/>
                        </a:cubicBezTo>
                        <a:cubicBezTo>
                          <a:pt x="104" y="28"/>
                          <a:pt x="101" y="30"/>
                          <a:pt x="98" y="30"/>
                        </a:cubicBezTo>
                        <a:cubicBezTo>
                          <a:pt x="94" y="30"/>
                          <a:pt x="92" y="28"/>
                          <a:pt x="92" y="24"/>
                        </a:cubicBezTo>
                        <a:cubicBezTo>
                          <a:pt x="92" y="23"/>
                          <a:pt x="93" y="21"/>
                          <a:pt x="94" y="20"/>
                        </a:cubicBezTo>
                        <a:cubicBezTo>
                          <a:pt x="94" y="23"/>
                          <a:pt x="94" y="23"/>
                          <a:pt x="94" y="23"/>
                        </a:cubicBezTo>
                        <a:cubicBezTo>
                          <a:pt x="94" y="25"/>
                          <a:pt x="95" y="26"/>
                          <a:pt x="97" y="26"/>
                        </a:cubicBezTo>
                        <a:close/>
                        <a:moveTo>
                          <a:pt x="87" y="8"/>
                        </a:moveTo>
                        <a:cubicBezTo>
                          <a:pt x="90" y="8"/>
                          <a:pt x="93" y="10"/>
                          <a:pt x="93" y="13"/>
                        </a:cubicBezTo>
                        <a:cubicBezTo>
                          <a:pt x="93" y="15"/>
                          <a:pt x="93" y="15"/>
                          <a:pt x="93" y="15"/>
                        </a:cubicBezTo>
                        <a:cubicBezTo>
                          <a:pt x="84" y="15"/>
                          <a:pt x="84" y="15"/>
                          <a:pt x="84" y="15"/>
                        </a:cubicBezTo>
                        <a:cubicBezTo>
                          <a:pt x="84" y="13"/>
                          <a:pt x="84" y="13"/>
                          <a:pt x="84" y="13"/>
                        </a:cubicBezTo>
                        <a:cubicBezTo>
                          <a:pt x="84" y="12"/>
                          <a:pt x="83" y="11"/>
                          <a:pt x="83" y="9"/>
                        </a:cubicBezTo>
                        <a:cubicBezTo>
                          <a:pt x="84" y="9"/>
                          <a:pt x="85" y="8"/>
                          <a:pt x="87" y="8"/>
                        </a:cubicBezTo>
                        <a:close/>
                        <a:moveTo>
                          <a:pt x="80" y="26"/>
                        </a:moveTo>
                        <a:cubicBezTo>
                          <a:pt x="82" y="26"/>
                          <a:pt x="83" y="25"/>
                          <a:pt x="83" y="23"/>
                        </a:cubicBezTo>
                        <a:cubicBezTo>
                          <a:pt x="83" y="20"/>
                          <a:pt x="83" y="20"/>
                          <a:pt x="83" y="20"/>
                        </a:cubicBezTo>
                        <a:cubicBezTo>
                          <a:pt x="85" y="21"/>
                          <a:pt x="86" y="22"/>
                          <a:pt x="86" y="24"/>
                        </a:cubicBezTo>
                        <a:cubicBezTo>
                          <a:pt x="86" y="28"/>
                          <a:pt x="83" y="30"/>
                          <a:pt x="80" y="30"/>
                        </a:cubicBezTo>
                        <a:cubicBezTo>
                          <a:pt x="76" y="30"/>
                          <a:pt x="74" y="28"/>
                          <a:pt x="74" y="24"/>
                        </a:cubicBezTo>
                        <a:cubicBezTo>
                          <a:pt x="74" y="22"/>
                          <a:pt x="75" y="21"/>
                          <a:pt x="76" y="20"/>
                        </a:cubicBezTo>
                        <a:cubicBezTo>
                          <a:pt x="76" y="23"/>
                          <a:pt x="76" y="23"/>
                          <a:pt x="76" y="23"/>
                        </a:cubicBezTo>
                        <a:cubicBezTo>
                          <a:pt x="76" y="25"/>
                          <a:pt x="78" y="26"/>
                          <a:pt x="80" y="26"/>
                        </a:cubicBezTo>
                        <a:close/>
                        <a:moveTo>
                          <a:pt x="69" y="8"/>
                        </a:moveTo>
                        <a:cubicBezTo>
                          <a:pt x="73" y="8"/>
                          <a:pt x="76" y="10"/>
                          <a:pt x="76" y="13"/>
                        </a:cubicBezTo>
                        <a:cubicBezTo>
                          <a:pt x="76" y="15"/>
                          <a:pt x="76" y="15"/>
                          <a:pt x="76" y="15"/>
                        </a:cubicBezTo>
                        <a:cubicBezTo>
                          <a:pt x="66" y="15"/>
                          <a:pt x="66" y="15"/>
                          <a:pt x="66" y="15"/>
                        </a:cubicBezTo>
                        <a:cubicBezTo>
                          <a:pt x="66" y="13"/>
                          <a:pt x="66" y="13"/>
                          <a:pt x="66" y="13"/>
                        </a:cubicBezTo>
                        <a:cubicBezTo>
                          <a:pt x="66" y="12"/>
                          <a:pt x="66" y="11"/>
                          <a:pt x="65" y="9"/>
                        </a:cubicBezTo>
                        <a:cubicBezTo>
                          <a:pt x="66" y="9"/>
                          <a:pt x="68" y="8"/>
                          <a:pt x="69" y="8"/>
                        </a:cubicBezTo>
                        <a:close/>
                        <a:moveTo>
                          <a:pt x="62" y="26"/>
                        </a:moveTo>
                        <a:cubicBezTo>
                          <a:pt x="64" y="26"/>
                          <a:pt x="65" y="25"/>
                          <a:pt x="65" y="23"/>
                        </a:cubicBezTo>
                        <a:cubicBezTo>
                          <a:pt x="65" y="20"/>
                          <a:pt x="65" y="20"/>
                          <a:pt x="65" y="20"/>
                        </a:cubicBezTo>
                        <a:cubicBezTo>
                          <a:pt x="67" y="21"/>
                          <a:pt x="68" y="22"/>
                          <a:pt x="68" y="24"/>
                        </a:cubicBezTo>
                        <a:cubicBezTo>
                          <a:pt x="68" y="28"/>
                          <a:pt x="65" y="30"/>
                          <a:pt x="62" y="30"/>
                        </a:cubicBezTo>
                        <a:cubicBezTo>
                          <a:pt x="58" y="30"/>
                          <a:pt x="56" y="28"/>
                          <a:pt x="56" y="24"/>
                        </a:cubicBezTo>
                        <a:cubicBezTo>
                          <a:pt x="56" y="22"/>
                          <a:pt x="57" y="21"/>
                          <a:pt x="58" y="20"/>
                        </a:cubicBezTo>
                        <a:cubicBezTo>
                          <a:pt x="58" y="23"/>
                          <a:pt x="58" y="23"/>
                          <a:pt x="58" y="23"/>
                        </a:cubicBezTo>
                        <a:cubicBezTo>
                          <a:pt x="58" y="25"/>
                          <a:pt x="60" y="26"/>
                          <a:pt x="62" y="26"/>
                        </a:cubicBezTo>
                        <a:close/>
                        <a:moveTo>
                          <a:pt x="45" y="13"/>
                        </a:moveTo>
                        <a:cubicBezTo>
                          <a:pt x="45" y="10"/>
                          <a:pt x="48" y="8"/>
                          <a:pt x="52" y="8"/>
                        </a:cubicBezTo>
                        <a:cubicBezTo>
                          <a:pt x="55" y="8"/>
                          <a:pt x="58" y="10"/>
                          <a:pt x="58" y="13"/>
                        </a:cubicBezTo>
                        <a:cubicBezTo>
                          <a:pt x="58" y="15"/>
                          <a:pt x="58" y="15"/>
                          <a:pt x="58" y="15"/>
                        </a:cubicBezTo>
                        <a:cubicBezTo>
                          <a:pt x="45" y="15"/>
                          <a:pt x="45" y="15"/>
                          <a:pt x="45" y="15"/>
                        </a:cubicBezTo>
                        <a:lnTo>
                          <a:pt x="45" y="13"/>
                        </a:lnTo>
                        <a:close/>
                        <a:moveTo>
                          <a:pt x="38" y="20"/>
                        </a:moveTo>
                        <a:cubicBezTo>
                          <a:pt x="38" y="23"/>
                          <a:pt x="38" y="23"/>
                          <a:pt x="38" y="23"/>
                        </a:cubicBezTo>
                        <a:cubicBezTo>
                          <a:pt x="38" y="25"/>
                          <a:pt x="39" y="26"/>
                          <a:pt x="41" y="26"/>
                        </a:cubicBezTo>
                        <a:cubicBezTo>
                          <a:pt x="43" y="26"/>
                          <a:pt x="45" y="25"/>
                          <a:pt x="45" y="23"/>
                        </a:cubicBezTo>
                        <a:cubicBezTo>
                          <a:pt x="45" y="20"/>
                          <a:pt x="45" y="20"/>
                          <a:pt x="45" y="20"/>
                        </a:cubicBezTo>
                        <a:cubicBezTo>
                          <a:pt x="46" y="21"/>
                          <a:pt x="47" y="22"/>
                          <a:pt x="47" y="24"/>
                        </a:cubicBezTo>
                        <a:cubicBezTo>
                          <a:pt x="47" y="28"/>
                          <a:pt x="45" y="30"/>
                          <a:pt x="41" y="30"/>
                        </a:cubicBezTo>
                        <a:cubicBezTo>
                          <a:pt x="38" y="30"/>
                          <a:pt x="35" y="28"/>
                          <a:pt x="35" y="24"/>
                        </a:cubicBezTo>
                        <a:cubicBezTo>
                          <a:pt x="35" y="22"/>
                          <a:pt x="36" y="21"/>
                          <a:pt x="38" y="20"/>
                        </a:cubicBezTo>
                        <a:close/>
                        <a:moveTo>
                          <a:pt x="16" y="97"/>
                        </a:moveTo>
                        <a:cubicBezTo>
                          <a:pt x="29" y="81"/>
                          <a:pt x="35" y="65"/>
                          <a:pt x="36" y="39"/>
                        </a:cubicBezTo>
                        <a:cubicBezTo>
                          <a:pt x="113" y="39"/>
                          <a:pt x="113" y="39"/>
                          <a:pt x="113" y="39"/>
                        </a:cubicBezTo>
                        <a:cubicBezTo>
                          <a:pt x="111" y="72"/>
                          <a:pt x="101" y="91"/>
                          <a:pt x="92" y="97"/>
                        </a:cubicBezTo>
                        <a:lnTo>
                          <a:pt x="16" y="97"/>
                        </a:lnTo>
                        <a:close/>
                        <a:moveTo>
                          <a:pt x="117" y="116"/>
                        </a:moveTo>
                        <a:cubicBezTo>
                          <a:pt x="36" y="116"/>
                          <a:pt x="36" y="116"/>
                          <a:pt x="36" y="116"/>
                        </a:cubicBezTo>
                        <a:cubicBezTo>
                          <a:pt x="36" y="106"/>
                          <a:pt x="36" y="106"/>
                          <a:pt x="36" y="106"/>
                        </a:cubicBezTo>
                        <a:cubicBezTo>
                          <a:pt x="93" y="106"/>
                          <a:pt x="93" y="106"/>
                          <a:pt x="93" y="106"/>
                        </a:cubicBezTo>
                        <a:cubicBezTo>
                          <a:pt x="94" y="106"/>
                          <a:pt x="95" y="106"/>
                          <a:pt x="96" y="106"/>
                        </a:cubicBezTo>
                        <a:cubicBezTo>
                          <a:pt x="105" y="100"/>
                          <a:pt x="112" y="87"/>
                          <a:pt x="117" y="70"/>
                        </a:cubicBezTo>
                        <a:lnTo>
                          <a:pt x="117" y="116"/>
                        </a:lnTo>
                        <a:close/>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1400" b="1">
                      <a:solidFill>
                        <a:prstClr val="black"/>
                      </a:solidFill>
                    </a:endParaRPr>
                  </a:p>
                </p:txBody>
              </p:sp>
            </p:grpSp>
            <p:sp>
              <p:nvSpPr>
                <p:cNvPr id="51" name="Rectangle 50"/>
                <p:cNvSpPr/>
                <p:nvPr/>
              </p:nvSpPr>
              <p:spPr>
                <a:xfrm>
                  <a:off x="9892286" y="4623632"/>
                  <a:ext cx="1480296" cy="1044962"/>
                </a:xfrm>
                <a:prstGeom prst="rect">
                  <a:avLst/>
                </a:prstGeom>
              </p:spPr>
              <p:txBody>
                <a:bodyPr wrap="square">
                  <a:spAutoFit/>
                </a:bodyPr>
                <a:lstStyle/>
                <a:p>
                  <a:pPr algn="ctr"/>
                  <a:r>
                    <a:rPr lang="es-AR" sz="2800" b="1" dirty="0">
                      <a:solidFill>
                        <a:prstClr val="white"/>
                      </a:solidFill>
                    </a:rPr>
                    <a:t>1</a:t>
                  </a:r>
                  <a:endParaRPr lang="en-US" sz="2800" b="1" dirty="0">
                    <a:solidFill>
                      <a:prstClr val="white"/>
                    </a:solidFill>
                  </a:endParaRPr>
                </a:p>
              </p:txBody>
            </p:sp>
          </p:grpSp>
        </p:grpSp>
        <p:sp>
          <p:nvSpPr>
            <p:cNvPr id="47" name="Oval 8"/>
            <p:cNvSpPr>
              <a:spLocks noChangeArrowheads="1"/>
            </p:cNvSpPr>
            <p:nvPr/>
          </p:nvSpPr>
          <p:spPr bwMode="gray">
            <a:xfrm>
              <a:off x="8737425" y="3366654"/>
              <a:ext cx="3952818" cy="3952818"/>
            </a:xfrm>
            <a:prstGeom prst="ellipse">
              <a:avLst/>
            </a:prstGeom>
            <a:noFill/>
            <a:ln w="6350">
              <a:solidFill>
                <a:schemeClr val="bg1">
                  <a:lumMod val="75000"/>
                </a:schemeClr>
              </a:solidFill>
              <a:round/>
              <a:headEnd/>
              <a:tailEnd/>
            </a:ln>
          </p:spPr>
          <p:txBody>
            <a:bodyPr vert="horz" wrap="none" lIns="0" tIns="1295562" rIns="0" bIns="0" numCol="1" anchor="ctr" anchorCtr="0" compatLnSpc="1">
              <a:prstTxWarp prst="textNoShape">
                <a:avLst/>
              </a:prstTxWarp>
            </a:bodyPr>
            <a:lstStyle/>
            <a:p>
              <a:pPr algn="ctr">
                <a:lnSpc>
                  <a:spcPts val="2331"/>
                </a:lnSpc>
              </a:pPr>
              <a:endParaRPr lang="en-US" sz="3500" b="1" dirty="0">
                <a:solidFill>
                  <a:prstClr val="white"/>
                </a:solidFill>
              </a:endParaRPr>
            </a:p>
          </p:txBody>
        </p:sp>
      </p:grpSp>
      <p:grpSp>
        <p:nvGrpSpPr>
          <p:cNvPr id="54" name="Group 53"/>
          <p:cNvGrpSpPr/>
          <p:nvPr/>
        </p:nvGrpSpPr>
        <p:grpSpPr>
          <a:xfrm>
            <a:off x="3053712" y="3153350"/>
            <a:ext cx="2615403" cy="2615404"/>
            <a:chOff x="1194596" y="5438235"/>
            <a:chExt cx="4538426" cy="4538430"/>
          </a:xfrm>
        </p:grpSpPr>
        <p:grpSp>
          <p:nvGrpSpPr>
            <p:cNvPr id="55" name="Group 54"/>
            <p:cNvGrpSpPr/>
            <p:nvPr/>
          </p:nvGrpSpPr>
          <p:grpSpPr>
            <a:xfrm>
              <a:off x="1194596" y="5438235"/>
              <a:ext cx="4538426" cy="4538430"/>
              <a:chOff x="9098285" y="5838050"/>
              <a:chExt cx="3323474" cy="3323480"/>
            </a:xfrm>
          </p:grpSpPr>
          <p:sp>
            <p:nvSpPr>
              <p:cNvPr id="58" name="Träne 75"/>
              <p:cNvSpPr/>
              <p:nvPr/>
            </p:nvSpPr>
            <p:spPr bwMode="gray">
              <a:xfrm flipV="1">
                <a:off x="9098285" y="5838050"/>
                <a:ext cx="3323474" cy="3323480"/>
              </a:xfrm>
              <a:prstGeom prst="teardrop">
                <a:avLst/>
              </a:prstGeom>
              <a:solidFill>
                <a:srgbClr val="F2DDF7"/>
              </a:solidFill>
              <a:ln w="12700">
                <a:solidFill>
                  <a:schemeClr val="accent1"/>
                </a:solidFill>
                <a:round/>
                <a:headEnd/>
                <a:tailEnd/>
              </a:ln>
              <a:effectLst/>
            </p:spPr>
            <p:txBody>
              <a:bodyPr lIns="0" tIns="0" rIns="0" bIns="0" rtlCol="0" anchor="ctr"/>
              <a:lstStyle/>
              <a:p>
                <a:pPr algn="ctr">
                  <a:lnSpc>
                    <a:spcPct val="90000"/>
                  </a:lnSpc>
                  <a:spcBef>
                    <a:spcPts val="666"/>
                  </a:spcBef>
                </a:pPr>
                <a:endParaRPr lang="es-AR" sz="1400" dirty="0">
                  <a:solidFill>
                    <a:srgbClr val="702082"/>
                  </a:solidFill>
                  <a:cs typeface="Arial" panose="020B0604020202020204" pitchFamily="34" charset="0"/>
                </a:endParaRPr>
              </a:p>
            </p:txBody>
          </p:sp>
          <p:cxnSp>
            <p:nvCxnSpPr>
              <p:cNvPr id="59" name="Straight Connector 58"/>
              <p:cNvCxnSpPr/>
              <p:nvPr/>
            </p:nvCxnSpPr>
            <p:spPr>
              <a:xfrm>
                <a:off x="9259564" y="7611834"/>
                <a:ext cx="3000915" cy="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56" name="Rectangle 55"/>
            <p:cNvSpPr>
              <a:spLocks noChangeAspect="1"/>
            </p:cNvSpPr>
            <p:nvPr/>
          </p:nvSpPr>
          <p:spPr>
            <a:xfrm>
              <a:off x="1465968" y="7452857"/>
              <a:ext cx="4037726" cy="2296523"/>
            </a:xfrm>
            <a:prstGeom prst="rect">
              <a:avLst/>
            </a:prstGeom>
          </p:spPr>
          <p:txBody>
            <a:bodyPr wrap="square">
              <a:spAutoFit/>
            </a:bodyPr>
            <a:lstStyle/>
            <a:p>
              <a:pPr algn="ctr"/>
              <a:r>
                <a:rPr lang="es-AR" sz="1500" dirty="0">
                  <a:solidFill>
                    <a:srgbClr val="702082"/>
                  </a:solidFill>
                  <a:cs typeface="Arial" panose="020B0604020202020204" pitchFamily="34" charset="0"/>
                </a:rPr>
                <a:t>Incrementos Salariales </a:t>
              </a:r>
            </a:p>
            <a:p>
              <a:pPr algn="ctr"/>
              <a:r>
                <a:rPr lang="es-AR" sz="1500" dirty="0">
                  <a:solidFill>
                    <a:srgbClr val="702082"/>
                  </a:solidFill>
                  <a:cs typeface="Arial" panose="020B0604020202020204" pitchFamily="34" charset="0"/>
                </a:rPr>
                <a:t>Proyectados – </a:t>
              </a:r>
            </a:p>
            <a:p>
              <a:pPr algn="ctr"/>
              <a:r>
                <a:rPr lang="es-AR" sz="2200" dirty="0">
                  <a:solidFill>
                    <a:srgbClr val="702082"/>
                  </a:solidFill>
                  <a:cs typeface="Arial" panose="020B0604020202020204" pitchFamily="34" charset="0"/>
                </a:rPr>
                <a:t>Mercado Anual: </a:t>
              </a:r>
            </a:p>
            <a:p>
              <a:pPr algn="ctr"/>
              <a:r>
                <a:rPr lang="es-AR" sz="2800" b="1" dirty="0">
                  <a:solidFill>
                    <a:srgbClr val="702082"/>
                  </a:solidFill>
                  <a:cs typeface="Arial" panose="020B0604020202020204" pitchFamily="34" charset="0"/>
                </a:rPr>
                <a:t>20,8%</a:t>
              </a:r>
            </a:p>
          </p:txBody>
        </p:sp>
        <p:sp>
          <p:nvSpPr>
            <p:cNvPr id="57" name="Freeform 9"/>
            <p:cNvSpPr>
              <a:spLocks noEditPoints="1"/>
            </p:cNvSpPr>
            <p:nvPr/>
          </p:nvSpPr>
          <p:spPr bwMode="auto">
            <a:xfrm>
              <a:off x="2832200" y="6090592"/>
              <a:ext cx="1519948" cy="1237788"/>
            </a:xfrm>
            <a:custGeom>
              <a:avLst/>
              <a:gdLst>
                <a:gd name="T0" fmla="*/ 368 w 435"/>
                <a:gd name="T1" fmla="*/ 118 h 354"/>
                <a:gd name="T2" fmla="*/ 326 w 435"/>
                <a:gd name="T3" fmla="*/ 83 h 354"/>
                <a:gd name="T4" fmla="*/ 317 w 435"/>
                <a:gd name="T5" fmla="*/ 44 h 354"/>
                <a:gd name="T6" fmla="*/ 225 w 435"/>
                <a:gd name="T7" fmla="*/ 28 h 354"/>
                <a:gd name="T8" fmla="*/ 178 w 435"/>
                <a:gd name="T9" fmla="*/ 54 h 354"/>
                <a:gd name="T10" fmla="*/ 168 w 435"/>
                <a:gd name="T11" fmla="*/ 200 h 354"/>
                <a:gd name="T12" fmla="*/ 0 w 435"/>
                <a:gd name="T13" fmla="*/ 209 h 354"/>
                <a:gd name="T14" fmla="*/ 399 w 435"/>
                <a:gd name="T15" fmla="*/ 209 h 354"/>
                <a:gd name="T16" fmla="*/ 350 w 435"/>
                <a:gd name="T17" fmla="*/ 190 h 354"/>
                <a:gd name="T18" fmla="*/ 350 w 435"/>
                <a:gd name="T19" fmla="*/ 168 h 354"/>
                <a:gd name="T20" fmla="*/ 346 w 435"/>
                <a:gd name="T21" fmla="*/ 103 h 354"/>
                <a:gd name="T22" fmla="*/ 322 w 435"/>
                <a:gd name="T23" fmla="*/ 117 h 354"/>
                <a:gd name="T24" fmla="*/ 322 w 435"/>
                <a:gd name="T25" fmla="*/ 169 h 354"/>
                <a:gd name="T26" fmla="*/ 315 w 435"/>
                <a:gd name="T27" fmla="*/ 211 h 354"/>
                <a:gd name="T28" fmla="*/ 308 w 435"/>
                <a:gd name="T29" fmla="*/ 188 h 354"/>
                <a:gd name="T30" fmla="*/ 308 w 435"/>
                <a:gd name="T31" fmla="*/ 169 h 354"/>
                <a:gd name="T32" fmla="*/ 308 w 435"/>
                <a:gd name="T33" fmla="*/ 153 h 354"/>
                <a:gd name="T34" fmla="*/ 308 w 435"/>
                <a:gd name="T35" fmla="*/ 153 h 354"/>
                <a:gd name="T36" fmla="*/ 308 w 435"/>
                <a:gd name="T37" fmla="*/ 144 h 354"/>
                <a:gd name="T38" fmla="*/ 308 w 435"/>
                <a:gd name="T39" fmla="*/ 122 h 354"/>
                <a:gd name="T40" fmla="*/ 304 w 435"/>
                <a:gd name="T41" fmla="*/ 57 h 354"/>
                <a:gd name="T42" fmla="*/ 280 w 435"/>
                <a:gd name="T43" fmla="*/ 73 h 354"/>
                <a:gd name="T44" fmla="*/ 280 w 435"/>
                <a:gd name="T45" fmla="*/ 172 h 354"/>
                <a:gd name="T46" fmla="*/ 273 w 435"/>
                <a:gd name="T47" fmla="*/ 198 h 354"/>
                <a:gd name="T48" fmla="*/ 266 w 435"/>
                <a:gd name="T49" fmla="*/ 184 h 354"/>
                <a:gd name="T50" fmla="*/ 266 w 435"/>
                <a:gd name="T51" fmla="*/ 154 h 354"/>
                <a:gd name="T52" fmla="*/ 266 w 435"/>
                <a:gd name="T53" fmla="*/ 143 h 354"/>
                <a:gd name="T54" fmla="*/ 266 w 435"/>
                <a:gd name="T55" fmla="*/ 143 h 354"/>
                <a:gd name="T56" fmla="*/ 266 w 435"/>
                <a:gd name="T57" fmla="*/ 117 h 354"/>
                <a:gd name="T58" fmla="*/ 261 w 435"/>
                <a:gd name="T59" fmla="*/ 41 h 354"/>
                <a:gd name="T60" fmla="*/ 233 w 435"/>
                <a:gd name="T61" fmla="*/ 58 h 354"/>
                <a:gd name="T62" fmla="*/ 233 w 435"/>
                <a:gd name="T63" fmla="*/ 143 h 354"/>
                <a:gd name="T64" fmla="*/ 233 w 435"/>
                <a:gd name="T65" fmla="*/ 168 h 354"/>
                <a:gd name="T66" fmla="*/ 226 w 435"/>
                <a:gd name="T67" fmla="*/ 194 h 354"/>
                <a:gd name="T68" fmla="*/ 219 w 435"/>
                <a:gd name="T69" fmla="*/ 180 h 354"/>
                <a:gd name="T70" fmla="*/ 219 w 435"/>
                <a:gd name="T71" fmla="*/ 143 h 354"/>
                <a:gd name="T72" fmla="*/ 219 w 435"/>
                <a:gd name="T73" fmla="*/ 84 h 354"/>
                <a:gd name="T74" fmla="*/ 191 w 435"/>
                <a:gd name="T75" fmla="*/ 66 h 354"/>
                <a:gd name="T76" fmla="*/ 186 w 435"/>
                <a:gd name="T77" fmla="*/ 160 h 354"/>
                <a:gd name="T78" fmla="*/ 186 w 435"/>
                <a:gd name="T79" fmla="*/ 201 h 354"/>
                <a:gd name="T80" fmla="*/ 186 w 435"/>
                <a:gd name="T81" fmla="*/ 263 h 354"/>
                <a:gd name="T82" fmla="*/ 179 w 435"/>
                <a:gd name="T83" fmla="*/ 263 h 354"/>
                <a:gd name="T84" fmla="*/ 204 w 435"/>
                <a:gd name="T85" fmla="*/ 336 h 354"/>
                <a:gd name="T86" fmla="*/ 323 w 435"/>
                <a:gd name="T87" fmla="*/ 343 h 354"/>
                <a:gd name="T88" fmla="*/ 349 w 435"/>
                <a:gd name="T89" fmla="*/ 261 h 354"/>
                <a:gd name="T90" fmla="*/ 350 w 435"/>
                <a:gd name="T91" fmla="*/ 196 h 354"/>
                <a:gd name="T92" fmla="*/ 168 w 435"/>
                <a:gd name="T93" fmla="*/ 245 h 354"/>
                <a:gd name="T94" fmla="*/ 168 w 435"/>
                <a:gd name="T95" fmla="*/ 227 h 354"/>
                <a:gd name="T96" fmla="*/ 435 w 435"/>
                <a:gd name="T97" fmla="*/ 245 h 354"/>
                <a:gd name="T98" fmla="*/ 417 w 435"/>
                <a:gd name="T99" fmla="*/ 227 h 354"/>
                <a:gd name="T100" fmla="*/ 127 w 435"/>
                <a:gd name="T101" fmla="*/ 147 h 354"/>
                <a:gd name="T102" fmla="*/ 24 w 435"/>
                <a:gd name="T103" fmla="*/ 105 h 354"/>
                <a:gd name="T104" fmla="*/ 127 w 435"/>
                <a:gd name="T105" fmla="*/ 62 h 354"/>
                <a:gd name="T106" fmla="*/ 92 w 435"/>
                <a:gd name="T107" fmla="*/ 96 h 354"/>
                <a:gd name="T108" fmla="*/ 85 w 435"/>
                <a:gd name="T109" fmla="*/ 86 h 354"/>
                <a:gd name="T110" fmla="*/ 104 w 435"/>
                <a:gd name="T111" fmla="*/ 92 h 354"/>
                <a:gd name="T112" fmla="*/ 92 w 435"/>
                <a:gd name="T113" fmla="*/ 62 h 354"/>
                <a:gd name="T114" fmla="*/ 65 w 435"/>
                <a:gd name="T115" fmla="*/ 91 h 354"/>
                <a:gd name="T116" fmla="*/ 89 w 435"/>
                <a:gd name="T117" fmla="*/ 116 h 354"/>
                <a:gd name="T118" fmla="*/ 79 w 435"/>
                <a:gd name="T119" fmla="*/ 113 h 354"/>
                <a:gd name="T120" fmla="*/ 77 w 435"/>
                <a:gd name="T121" fmla="*/ 136 h 354"/>
                <a:gd name="T122" fmla="*/ 92 w 435"/>
                <a:gd name="T123" fmla="*/ 13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5" h="354">
                  <a:moveTo>
                    <a:pt x="399" y="209"/>
                  </a:moveTo>
                  <a:cubicBezTo>
                    <a:pt x="368" y="209"/>
                    <a:pt x="368" y="209"/>
                    <a:pt x="368" y="209"/>
                  </a:cubicBezTo>
                  <a:cubicBezTo>
                    <a:pt x="368" y="118"/>
                    <a:pt x="368" y="118"/>
                    <a:pt x="368" y="118"/>
                  </a:cubicBezTo>
                  <a:cubicBezTo>
                    <a:pt x="368" y="113"/>
                    <a:pt x="368" y="109"/>
                    <a:pt x="367" y="104"/>
                  </a:cubicBezTo>
                  <a:cubicBezTo>
                    <a:pt x="365" y="99"/>
                    <a:pt x="363" y="94"/>
                    <a:pt x="359" y="91"/>
                  </a:cubicBezTo>
                  <a:cubicBezTo>
                    <a:pt x="350" y="82"/>
                    <a:pt x="337" y="79"/>
                    <a:pt x="326" y="83"/>
                  </a:cubicBezTo>
                  <a:cubicBezTo>
                    <a:pt x="326" y="74"/>
                    <a:pt x="326" y="74"/>
                    <a:pt x="326" y="74"/>
                  </a:cubicBezTo>
                  <a:cubicBezTo>
                    <a:pt x="326" y="67"/>
                    <a:pt x="326" y="62"/>
                    <a:pt x="324" y="56"/>
                  </a:cubicBezTo>
                  <a:cubicBezTo>
                    <a:pt x="322" y="52"/>
                    <a:pt x="320" y="48"/>
                    <a:pt x="317" y="44"/>
                  </a:cubicBezTo>
                  <a:cubicBezTo>
                    <a:pt x="307" y="35"/>
                    <a:pt x="292" y="33"/>
                    <a:pt x="281" y="38"/>
                  </a:cubicBezTo>
                  <a:cubicBezTo>
                    <a:pt x="279" y="34"/>
                    <a:pt x="277" y="31"/>
                    <a:pt x="274" y="28"/>
                  </a:cubicBezTo>
                  <a:cubicBezTo>
                    <a:pt x="260" y="15"/>
                    <a:pt x="239" y="15"/>
                    <a:pt x="225" y="28"/>
                  </a:cubicBezTo>
                  <a:cubicBezTo>
                    <a:pt x="222" y="32"/>
                    <a:pt x="219" y="36"/>
                    <a:pt x="217" y="41"/>
                  </a:cubicBezTo>
                  <a:cubicBezTo>
                    <a:pt x="216" y="43"/>
                    <a:pt x="216" y="44"/>
                    <a:pt x="216" y="46"/>
                  </a:cubicBezTo>
                  <a:cubicBezTo>
                    <a:pt x="203" y="41"/>
                    <a:pt x="188" y="44"/>
                    <a:pt x="178" y="54"/>
                  </a:cubicBezTo>
                  <a:cubicBezTo>
                    <a:pt x="173" y="58"/>
                    <a:pt x="170" y="64"/>
                    <a:pt x="169" y="71"/>
                  </a:cubicBezTo>
                  <a:cubicBezTo>
                    <a:pt x="168" y="75"/>
                    <a:pt x="168" y="79"/>
                    <a:pt x="168" y="84"/>
                  </a:cubicBezTo>
                  <a:cubicBezTo>
                    <a:pt x="168" y="200"/>
                    <a:pt x="168" y="200"/>
                    <a:pt x="168" y="200"/>
                  </a:cubicBezTo>
                  <a:cubicBezTo>
                    <a:pt x="168" y="201"/>
                    <a:pt x="168" y="201"/>
                    <a:pt x="168" y="201"/>
                  </a:cubicBezTo>
                  <a:cubicBezTo>
                    <a:pt x="168" y="209"/>
                    <a:pt x="168" y="209"/>
                    <a:pt x="168" y="209"/>
                  </a:cubicBezTo>
                  <a:cubicBezTo>
                    <a:pt x="0" y="209"/>
                    <a:pt x="0" y="209"/>
                    <a:pt x="0" y="209"/>
                  </a:cubicBezTo>
                  <a:cubicBezTo>
                    <a:pt x="0" y="0"/>
                    <a:pt x="0" y="0"/>
                    <a:pt x="0" y="0"/>
                  </a:cubicBezTo>
                  <a:cubicBezTo>
                    <a:pt x="399" y="0"/>
                    <a:pt x="399" y="0"/>
                    <a:pt x="399" y="0"/>
                  </a:cubicBezTo>
                  <a:cubicBezTo>
                    <a:pt x="399" y="209"/>
                    <a:pt x="399" y="209"/>
                    <a:pt x="399" y="209"/>
                  </a:cubicBezTo>
                  <a:close/>
                  <a:moveTo>
                    <a:pt x="350" y="195"/>
                  </a:moveTo>
                  <a:cubicBezTo>
                    <a:pt x="350" y="190"/>
                    <a:pt x="350" y="190"/>
                    <a:pt x="350" y="190"/>
                  </a:cubicBezTo>
                  <a:cubicBezTo>
                    <a:pt x="350" y="190"/>
                    <a:pt x="350" y="190"/>
                    <a:pt x="350" y="190"/>
                  </a:cubicBezTo>
                  <a:cubicBezTo>
                    <a:pt x="350" y="168"/>
                    <a:pt x="350" y="168"/>
                    <a:pt x="350" y="168"/>
                  </a:cubicBezTo>
                  <a:cubicBezTo>
                    <a:pt x="350" y="168"/>
                    <a:pt x="350" y="168"/>
                    <a:pt x="350" y="168"/>
                  </a:cubicBezTo>
                  <a:cubicBezTo>
                    <a:pt x="350" y="168"/>
                    <a:pt x="350" y="168"/>
                    <a:pt x="350" y="168"/>
                  </a:cubicBezTo>
                  <a:cubicBezTo>
                    <a:pt x="350" y="118"/>
                    <a:pt x="350" y="118"/>
                    <a:pt x="350" y="118"/>
                  </a:cubicBezTo>
                  <a:cubicBezTo>
                    <a:pt x="350" y="115"/>
                    <a:pt x="350" y="112"/>
                    <a:pt x="350" y="109"/>
                  </a:cubicBezTo>
                  <a:cubicBezTo>
                    <a:pt x="349" y="107"/>
                    <a:pt x="348" y="105"/>
                    <a:pt x="346" y="103"/>
                  </a:cubicBezTo>
                  <a:cubicBezTo>
                    <a:pt x="341" y="98"/>
                    <a:pt x="332" y="98"/>
                    <a:pt x="326" y="103"/>
                  </a:cubicBezTo>
                  <a:cubicBezTo>
                    <a:pt x="325" y="105"/>
                    <a:pt x="324" y="107"/>
                    <a:pt x="323" y="109"/>
                  </a:cubicBezTo>
                  <a:cubicBezTo>
                    <a:pt x="322" y="111"/>
                    <a:pt x="322" y="114"/>
                    <a:pt x="322" y="117"/>
                  </a:cubicBezTo>
                  <a:cubicBezTo>
                    <a:pt x="322" y="169"/>
                    <a:pt x="322" y="169"/>
                    <a:pt x="322" y="169"/>
                  </a:cubicBezTo>
                  <a:cubicBezTo>
                    <a:pt x="322" y="169"/>
                    <a:pt x="322" y="169"/>
                    <a:pt x="322" y="169"/>
                  </a:cubicBezTo>
                  <a:cubicBezTo>
                    <a:pt x="322" y="169"/>
                    <a:pt x="322" y="169"/>
                    <a:pt x="322" y="169"/>
                  </a:cubicBezTo>
                  <a:cubicBezTo>
                    <a:pt x="322" y="200"/>
                    <a:pt x="322" y="200"/>
                    <a:pt x="322" y="200"/>
                  </a:cubicBezTo>
                  <a:cubicBezTo>
                    <a:pt x="322" y="203"/>
                    <a:pt x="322" y="203"/>
                    <a:pt x="322" y="203"/>
                  </a:cubicBezTo>
                  <a:cubicBezTo>
                    <a:pt x="322" y="207"/>
                    <a:pt x="319" y="211"/>
                    <a:pt x="315" y="211"/>
                  </a:cubicBezTo>
                  <a:cubicBezTo>
                    <a:pt x="315" y="211"/>
                    <a:pt x="315" y="211"/>
                    <a:pt x="315" y="211"/>
                  </a:cubicBezTo>
                  <a:cubicBezTo>
                    <a:pt x="311" y="211"/>
                    <a:pt x="308" y="207"/>
                    <a:pt x="308" y="203"/>
                  </a:cubicBezTo>
                  <a:cubicBezTo>
                    <a:pt x="308" y="188"/>
                    <a:pt x="308" y="188"/>
                    <a:pt x="308" y="188"/>
                  </a:cubicBezTo>
                  <a:cubicBezTo>
                    <a:pt x="308" y="185"/>
                    <a:pt x="308" y="185"/>
                    <a:pt x="308" y="185"/>
                  </a:cubicBezTo>
                  <a:cubicBezTo>
                    <a:pt x="308" y="185"/>
                    <a:pt x="308" y="185"/>
                    <a:pt x="308" y="185"/>
                  </a:cubicBezTo>
                  <a:cubicBezTo>
                    <a:pt x="308" y="169"/>
                    <a:pt x="308" y="169"/>
                    <a:pt x="308" y="169"/>
                  </a:cubicBezTo>
                  <a:cubicBezTo>
                    <a:pt x="308" y="169"/>
                    <a:pt x="308" y="169"/>
                    <a:pt x="308" y="169"/>
                  </a:cubicBezTo>
                  <a:cubicBezTo>
                    <a:pt x="308" y="169"/>
                    <a:pt x="308" y="169"/>
                    <a:pt x="308" y="169"/>
                  </a:cubicBezTo>
                  <a:cubicBezTo>
                    <a:pt x="308" y="153"/>
                    <a:pt x="308" y="153"/>
                    <a:pt x="308" y="153"/>
                  </a:cubicBezTo>
                  <a:cubicBezTo>
                    <a:pt x="308" y="153"/>
                    <a:pt x="308" y="153"/>
                    <a:pt x="308" y="153"/>
                  </a:cubicBezTo>
                  <a:cubicBezTo>
                    <a:pt x="308" y="153"/>
                    <a:pt x="308" y="153"/>
                    <a:pt x="308" y="153"/>
                  </a:cubicBezTo>
                  <a:cubicBezTo>
                    <a:pt x="308" y="153"/>
                    <a:pt x="308" y="153"/>
                    <a:pt x="308" y="153"/>
                  </a:cubicBezTo>
                  <a:cubicBezTo>
                    <a:pt x="308" y="153"/>
                    <a:pt x="308" y="152"/>
                    <a:pt x="308" y="152"/>
                  </a:cubicBezTo>
                  <a:cubicBezTo>
                    <a:pt x="308" y="144"/>
                    <a:pt x="308" y="144"/>
                    <a:pt x="308" y="144"/>
                  </a:cubicBezTo>
                  <a:cubicBezTo>
                    <a:pt x="308" y="144"/>
                    <a:pt x="308" y="144"/>
                    <a:pt x="308" y="144"/>
                  </a:cubicBezTo>
                  <a:cubicBezTo>
                    <a:pt x="308" y="122"/>
                    <a:pt x="308" y="122"/>
                    <a:pt x="308" y="122"/>
                  </a:cubicBezTo>
                  <a:cubicBezTo>
                    <a:pt x="308" y="122"/>
                    <a:pt x="308" y="122"/>
                    <a:pt x="308" y="122"/>
                  </a:cubicBezTo>
                  <a:cubicBezTo>
                    <a:pt x="308" y="122"/>
                    <a:pt x="308" y="122"/>
                    <a:pt x="308" y="122"/>
                  </a:cubicBezTo>
                  <a:cubicBezTo>
                    <a:pt x="308" y="74"/>
                    <a:pt x="308" y="74"/>
                    <a:pt x="308" y="74"/>
                  </a:cubicBezTo>
                  <a:cubicBezTo>
                    <a:pt x="308" y="70"/>
                    <a:pt x="308" y="66"/>
                    <a:pt x="307" y="62"/>
                  </a:cubicBezTo>
                  <a:cubicBezTo>
                    <a:pt x="306" y="60"/>
                    <a:pt x="305" y="59"/>
                    <a:pt x="304" y="57"/>
                  </a:cubicBezTo>
                  <a:cubicBezTo>
                    <a:pt x="299" y="52"/>
                    <a:pt x="290" y="52"/>
                    <a:pt x="284" y="57"/>
                  </a:cubicBezTo>
                  <a:cubicBezTo>
                    <a:pt x="283" y="59"/>
                    <a:pt x="281" y="61"/>
                    <a:pt x="281" y="63"/>
                  </a:cubicBezTo>
                  <a:cubicBezTo>
                    <a:pt x="280" y="66"/>
                    <a:pt x="280" y="70"/>
                    <a:pt x="280" y="73"/>
                  </a:cubicBezTo>
                  <a:cubicBezTo>
                    <a:pt x="280" y="154"/>
                    <a:pt x="280" y="154"/>
                    <a:pt x="280" y="154"/>
                  </a:cubicBezTo>
                  <a:cubicBezTo>
                    <a:pt x="280" y="154"/>
                    <a:pt x="280" y="154"/>
                    <a:pt x="280" y="154"/>
                  </a:cubicBezTo>
                  <a:cubicBezTo>
                    <a:pt x="280" y="172"/>
                    <a:pt x="280" y="172"/>
                    <a:pt x="280" y="172"/>
                  </a:cubicBezTo>
                  <a:cubicBezTo>
                    <a:pt x="280" y="186"/>
                    <a:pt x="280" y="186"/>
                    <a:pt x="280" y="186"/>
                  </a:cubicBezTo>
                  <a:cubicBezTo>
                    <a:pt x="280" y="190"/>
                    <a:pt x="280" y="190"/>
                    <a:pt x="280" y="190"/>
                  </a:cubicBezTo>
                  <a:cubicBezTo>
                    <a:pt x="280" y="194"/>
                    <a:pt x="277" y="198"/>
                    <a:pt x="273" y="198"/>
                  </a:cubicBezTo>
                  <a:cubicBezTo>
                    <a:pt x="273" y="198"/>
                    <a:pt x="273" y="198"/>
                    <a:pt x="273" y="198"/>
                  </a:cubicBezTo>
                  <a:cubicBezTo>
                    <a:pt x="269" y="198"/>
                    <a:pt x="266" y="194"/>
                    <a:pt x="266" y="190"/>
                  </a:cubicBezTo>
                  <a:cubicBezTo>
                    <a:pt x="266" y="184"/>
                    <a:pt x="266" y="184"/>
                    <a:pt x="266" y="184"/>
                  </a:cubicBezTo>
                  <a:cubicBezTo>
                    <a:pt x="266" y="172"/>
                    <a:pt x="266" y="172"/>
                    <a:pt x="266" y="172"/>
                  </a:cubicBezTo>
                  <a:cubicBezTo>
                    <a:pt x="266" y="172"/>
                    <a:pt x="266" y="172"/>
                    <a:pt x="266" y="172"/>
                  </a:cubicBezTo>
                  <a:cubicBezTo>
                    <a:pt x="266" y="154"/>
                    <a:pt x="266" y="154"/>
                    <a:pt x="266" y="154"/>
                  </a:cubicBezTo>
                  <a:cubicBezTo>
                    <a:pt x="266" y="154"/>
                    <a:pt x="266" y="154"/>
                    <a:pt x="266" y="154"/>
                  </a:cubicBezTo>
                  <a:cubicBezTo>
                    <a:pt x="266" y="143"/>
                    <a:pt x="266" y="143"/>
                    <a:pt x="266" y="143"/>
                  </a:cubicBezTo>
                  <a:cubicBezTo>
                    <a:pt x="266" y="143"/>
                    <a:pt x="266" y="143"/>
                    <a:pt x="266" y="143"/>
                  </a:cubicBezTo>
                  <a:cubicBezTo>
                    <a:pt x="266" y="143"/>
                    <a:pt x="266" y="143"/>
                    <a:pt x="266" y="143"/>
                  </a:cubicBezTo>
                  <a:cubicBezTo>
                    <a:pt x="266" y="143"/>
                    <a:pt x="266" y="143"/>
                    <a:pt x="266" y="143"/>
                  </a:cubicBezTo>
                  <a:cubicBezTo>
                    <a:pt x="266" y="143"/>
                    <a:pt x="266" y="143"/>
                    <a:pt x="266" y="143"/>
                  </a:cubicBezTo>
                  <a:cubicBezTo>
                    <a:pt x="266" y="117"/>
                    <a:pt x="266" y="117"/>
                    <a:pt x="266" y="117"/>
                  </a:cubicBezTo>
                  <a:cubicBezTo>
                    <a:pt x="266" y="117"/>
                    <a:pt x="266" y="117"/>
                    <a:pt x="266" y="117"/>
                  </a:cubicBezTo>
                  <a:cubicBezTo>
                    <a:pt x="266" y="117"/>
                    <a:pt x="266" y="117"/>
                    <a:pt x="266" y="117"/>
                  </a:cubicBezTo>
                  <a:cubicBezTo>
                    <a:pt x="266" y="58"/>
                    <a:pt x="266" y="58"/>
                    <a:pt x="266" y="58"/>
                  </a:cubicBezTo>
                  <a:cubicBezTo>
                    <a:pt x="266" y="55"/>
                    <a:pt x="266" y="51"/>
                    <a:pt x="265" y="47"/>
                  </a:cubicBezTo>
                  <a:cubicBezTo>
                    <a:pt x="264" y="45"/>
                    <a:pt x="263" y="43"/>
                    <a:pt x="261" y="41"/>
                  </a:cubicBezTo>
                  <a:cubicBezTo>
                    <a:pt x="255" y="34"/>
                    <a:pt x="244" y="34"/>
                    <a:pt x="238" y="41"/>
                  </a:cubicBezTo>
                  <a:cubicBezTo>
                    <a:pt x="236" y="42"/>
                    <a:pt x="235" y="44"/>
                    <a:pt x="234" y="47"/>
                  </a:cubicBezTo>
                  <a:cubicBezTo>
                    <a:pt x="233" y="50"/>
                    <a:pt x="233" y="54"/>
                    <a:pt x="233" y="58"/>
                  </a:cubicBezTo>
                  <a:cubicBezTo>
                    <a:pt x="233" y="143"/>
                    <a:pt x="233" y="143"/>
                    <a:pt x="233" y="143"/>
                  </a:cubicBezTo>
                  <a:cubicBezTo>
                    <a:pt x="233" y="143"/>
                    <a:pt x="233" y="143"/>
                    <a:pt x="233" y="143"/>
                  </a:cubicBezTo>
                  <a:cubicBezTo>
                    <a:pt x="233" y="143"/>
                    <a:pt x="233" y="143"/>
                    <a:pt x="233" y="143"/>
                  </a:cubicBezTo>
                  <a:cubicBezTo>
                    <a:pt x="233" y="143"/>
                    <a:pt x="233" y="143"/>
                    <a:pt x="233" y="143"/>
                  </a:cubicBezTo>
                  <a:cubicBezTo>
                    <a:pt x="233" y="154"/>
                    <a:pt x="233" y="154"/>
                    <a:pt x="233" y="154"/>
                  </a:cubicBezTo>
                  <a:cubicBezTo>
                    <a:pt x="233" y="168"/>
                    <a:pt x="233" y="168"/>
                    <a:pt x="233" y="168"/>
                  </a:cubicBezTo>
                  <a:cubicBezTo>
                    <a:pt x="233" y="181"/>
                    <a:pt x="233" y="181"/>
                    <a:pt x="233" y="181"/>
                  </a:cubicBezTo>
                  <a:cubicBezTo>
                    <a:pt x="233" y="186"/>
                    <a:pt x="233" y="186"/>
                    <a:pt x="233" y="186"/>
                  </a:cubicBezTo>
                  <a:cubicBezTo>
                    <a:pt x="233" y="190"/>
                    <a:pt x="230" y="194"/>
                    <a:pt x="226" y="194"/>
                  </a:cubicBezTo>
                  <a:cubicBezTo>
                    <a:pt x="226" y="194"/>
                    <a:pt x="226" y="194"/>
                    <a:pt x="226" y="194"/>
                  </a:cubicBezTo>
                  <a:cubicBezTo>
                    <a:pt x="222" y="194"/>
                    <a:pt x="219" y="190"/>
                    <a:pt x="219" y="186"/>
                  </a:cubicBezTo>
                  <a:cubicBezTo>
                    <a:pt x="219" y="180"/>
                    <a:pt x="219" y="180"/>
                    <a:pt x="219" y="180"/>
                  </a:cubicBezTo>
                  <a:cubicBezTo>
                    <a:pt x="219" y="168"/>
                    <a:pt x="219" y="168"/>
                    <a:pt x="219" y="168"/>
                  </a:cubicBezTo>
                  <a:cubicBezTo>
                    <a:pt x="219" y="168"/>
                    <a:pt x="219" y="168"/>
                    <a:pt x="219" y="168"/>
                  </a:cubicBezTo>
                  <a:cubicBezTo>
                    <a:pt x="219" y="143"/>
                    <a:pt x="219" y="143"/>
                    <a:pt x="219" y="143"/>
                  </a:cubicBezTo>
                  <a:cubicBezTo>
                    <a:pt x="219" y="143"/>
                    <a:pt x="219" y="143"/>
                    <a:pt x="219" y="143"/>
                  </a:cubicBezTo>
                  <a:cubicBezTo>
                    <a:pt x="219" y="143"/>
                    <a:pt x="219" y="143"/>
                    <a:pt x="219" y="143"/>
                  </a:cubicBezTo>
                  <a:cubicBezTo>
                    <a:pt x="219" y="84"/>
                    <a:pt x="219" y="84"/>
                    <a:pt x="219" y="84"/>
                  </a:cubicBezTo>
                  <a:cubicBezTo>
                    <a:pt x="219" y="81"/>
                    <a:pt x="219" y="78"/>
                    <a:pt x="218" y="75"/>
                  </a:cubicBezTo>
                  <a:cubicBezTo>
                    <a:pt x="218" y="71"/>
                    <a:pt x="216" y="69"/>
                    <a:pt x="214" y="66"/>
                  </a:cubicBezTo>
                  <a:cubicBezTo>
                    <a:pt x="207" y="60"/>
                    <a:pt x="197" y="60"/>
                    <a:pt x="191" y="66"/>
                  </a:cubicBezTo>
                  <a:cubicBezTo>
                    <a:pt x="188" y="69"/>
                    <a:pt x="187" y="71"/>
                    <a:pt x="186" y="75"/>
                  </a:cubicBezTo>
                  <a:cubicBezTo>
                    <a:pt x="186" y="77"/>
                    <a:pt x="186" y="81"/>
                    <a:pt x="186" y="84"/>
                  </a:cubicBezTo>
                  <a:cubicBezTo>
                    <a:pt x="186" y="160"/>
                    <a:pt x="186" y="160"/>
                    <a:pt x="186" y="160"/>
                  </a:cubicBezTo>
                  <a:cubicBezTo>
                    <a:pt x="186" y="195"/>
                    <a:pt x="186" y="195"/>
                    <a:pt x="186" y="195"/>
                  </a:cubicBezTo>
                  <a:cubicBezTo>
                    <a:pt x="186" y="200"/>
                    <a:pt x="186" y="200"/>
                    <a:pt x="186" y="200"/>
                  </a:cubicBezTo>
                  <a:cubicBezTo>
                    <a:pt x="186" y="201"/>
                    <a:pt x="186" y="201"/>
                    <a:pt x="186" y="201"/>
                  </a:cubicBezTo>
                  <a:cubicBezTo>
                    <a:pt x="186" y="238"/>
                    <a:pt x="186" y="238"/>
                    <a:pt x="186" y="238"/>
                  </a:cubicBezTo>
                  <a:cubicBezTo>
                    <a:pt x="186" y="238"/>
                    <a:pt x="186" y="238"/>
                    <a:pt x="186" y="238"/>
                  </a:cubicBezTo>
                  <a:cubicBezTo>
                    <a:pt x="186" y="263"/>
                    <a:pt x="186" y="263"/>
                    <a:pt x="186" y="263"/>
                  </a:cubicBezTo>
                  <a:cubicBezTo>
                    <a:pt x="179" y="263"/>
                    <a:pt x="179" y="263"/>
                    <a:pt x="179" y="263"/>
                  </a:cubicBezTo>
                  <a:cubicBezTo>
                    <a:pt x="179" y="263"/>
                    <a:pt x="179" y="263"/>
                    <a:pt x="179" y="263"/>
                  </a:cubicBezTo>
                  <a:cubicBezTo>
                    <a:pt x="179" y="263"/>
                    <a:pt x="179" y="263"/>
                    <a:pt x="179" y="263"/>
                  </a:cubicBezTo>
                  <a:cubicBezTo>
                    <a:pt x="179" y="263"/>
                    <a:pt x="179" y="263"/>
                    <a:pt x="179" y="263"/>
                  </a:cubicBezTo>
                  <a:cubicBezTo>
                    <a:pt x="153" y="263"/>
                    <a:pt x="153" y="263"/>
                    <a:pt x="153" y="263"/>
                  </a:cubicBezTo>
                  <a:cubicBezTo>
                    <a:pt x="163" y="300"/>
                    <a:pt x="190" y="306"/>
                    <a:pt x="204" y="336"/>
                  </a:cubicBezTo>
                  <a:cubicBezTo>
                    <a:pt x="206" y="341"/>
                    <a:pt x="207" y="346"/>
                    <a:pt x="207" y="350"/>
                  </a:cubicBezTo>
                  <a:cubicBezTo>
                    <a:pt x="221" y="353"/>
                    <a:pt x="235" y="354"/>
                    <a:pt x="249" y="354"/>
                  </a:cubicBezTo>
                  <a:cubicBezTo>
                    <a:pt x="275" y="354"/>
                    <a:pt x="300" y="350"/>
                    <a:pt x="323" y="343"/>
                  </a:cubicBezTo>
                  <a:cubicBezTo>
                    <a:pt x="334" y="316"/>
                    <a:pt x="346" y="284"/>
                    <a:pt x="349" y="261"/>
                  </a:cubicBezTo>
                  <a:cubicBezTo>
                    <a:pt x="349" y="261"/>
                    <a:pt x="349" y="261"/>
                    <a:pt x="349" y="261"/>
                  </a:cubicBezTo>
                  <a:cubicBezTo>
                    <a:pt x="349" y="261"/>
                    <a:pt x="349" y="261"/>
                    <a:pt x="349" y="261"/>
                  </a:cubicBezTo>
                  <a:cubicBezTo>
                    <a:pt x="351" y="249"/>
                    <a:pt x="350" y="230"/>
                    <a:pt x="350" y="218"/>
                  </a:cubicBezTo>
                  <a:cubicBezTo>
                    <a:pt x="350" y="207"/>
                    <a:pt x="350" y="207"/>
                    <a:pt x="350" y="207"/>
                  </a:cubicBezTo>
                  <a:cubicBezTo>
                    <a:pt x="350" y="196"/>
                    <a:pt x="350" y="196"/>
                    <a:pt x="350" y="196"/>
                  </a:cubicBezTo>
                  <a:cubicBezTo>
                    <a:pt x="350" y="195"/>
                    <a:pt x="350" y="195"/>
                    <a:pt x="350" y="195"/>
                  </a:cubicBezTo>
                  <a:close/>
                  <a:moveTo>
                    <a:pt x="168" y="227"/>
                  </a:moveTo>
                  <a:cubicBezTo>
                    <a:pt x="168" y="245"/>
                    <a:pt x="168" y="245"/>
                    <a:pt x="168" y="245"/>
                  </a:cubicBezTo>
                  <a:cubicBezTo>
                    <a:pt x="18" y="245"/>
                    <a:pt x="18" y="245"/>
                    <a:pt x="18" y="245"/>
                  </a:cubicBezTo>
                  <a:cubicBezTo>
                    <a:pt x="18" y="227"/>
                    <a:pt x="18" y="227"/>
                    <a:pt x="18" y="227"/>
                  </a:cubicBezTo>
                  <a:cubicBezTo>
                    <a:pt x="168" y="227"/>
                    <a:pt x="168" y="227"/>
                    <a:pt x="168" y="227"/>
                  </a:cubicBezTo>
                  <a:close/>
                  <a:moveTo>
                    <a:pt x="417" y="18"/>
                  </a:moveTo>
                  <a:cubicBezTo>
                    <a:pt x="435" y="18"/>
                    <a:pt x="435" y="18"/>
                    <a:pt x="435" y="18"/>
                  </a:cubicBezTo>
                  <a:cubicBezTo>
                    <a:pt x="435" y="245"/>
                    <a:pt x="435" y="245"/>
                    <a:pt x="435" y="245"/>
                  </a:cubicBezTo>
                  <a:cubicBezTo>
                    <a:pt x="368" y="245"/>
                    <a:pt x="368" y="245"/>
                    <a:pt x="368" y="245"/>
                  </a:cubicBezTo>
                  <a:cubicBezTo>
                    <a:pt x="368" y="239"/>
                    <a:pt x="368" y="233"/>
                    <a:pt x="368" y="227"/>
                  </a:cubicBezTo>
                  <a:cubicBezTo>
                    <a:pt x="417" y="227"/>
                    <a:pt x="417" y="227"/>
                    <a:pt x="417" y="227"/>
                  </a:cubicBezTo>
                  <a:cubicBezTo>
                    <a:pt x="417" y="18"/>
                    <a:pt x="417" y="18"/>
                    <a:pt x="417" y="18"/>
                  </a:cubicBezTo>
                  <a:close/>
                  <a:moveTo>
                    <a:pt x="145" y="105"/>
                  </a:moveTo>
                  <a:cubicBezTo>
                    <a:pt x="145" y="121"/>
                    <a:pt x="139" y="136"/>
                    <a:pt x="127" y="147"/>
                  </a:cubicBezTo>
                  <a:cubicBezTo>
                    <a:pt x="115" y="159"/>
                    <a:pt x="101" y="165"/>
                    <a:pt x="84" y="165"/>
                  </a:cubicBezTo>
                  <a:cubicBezTo>
                    <a:pt x="68" y="165"/>
                    <a:pt x="53" y="159"/>
                    <a:pt x="42" y="147"/>
                  </a:cubicBezTo>
                  <a:cubicBezTo>
                    <a:pt x="30" y="136"/>
                    <a:pt x="24" y="121"/>
                    <a:pt x="24" y="105"/>
                  </a:cubicBezTo>
                  <a:cubicBezTo>
                    <a:pt x="24" y="88"/>
                    <a:pt x="30" y="74"/>
                    <a:pt x="42" y="62"/>
                  </a:cubicBezTo>
                  <a:cubicBezTo>
                    <a:pt x="53" y="50"/>
                    <a:pt x="68" y="44"/>
                    <a:pt x="84" y="44"/>
                  </a:cubicBezTo>
                  <a:cubicBezTo>
                    <a:pt x="101" y="44"/>
                    <a:pt x="115" y="50"/>
                    <a:pt x="127" y="62"/>
                  </a:cubicBezTo>
                  <a:cubicBezTo>
                    <a:pt x="139" y="74"/>
                    <a:pt x="145" y="88"/>
                    <a:pt x="145" y="105"/>
                  </a:cubicBezTo>
                  <a:close/>
                  <a:moveTo>
                    <a:pt x="105" y="115"/>
                  </a:moveTo>
                  <a:cubicBezTo>
                    <a:pt x="105" y="105"/>
                    <a:pt x="101" y="99"/>
                    <a:pt x="92" y="96"/>
                  </a:cubicBezTo>
                  <a:cubicBezTo>
                    <a:pt x="90" y="96"/>
                    <a:pt x="89" y="95"/>
                    <a:pt x="86" y="95"/>
                  </a:cubicBezTo>
                  <a:cubicBezTo>
                    <a:pt x="82" y="94"/>
                    <a:pt x="80" y="92"/>
                    <a:pt x="80" y="90"/>
                  </a:cubicBezTo>
                  <a:cubicBezTo>
                    <a:pt x="80" y="87"/>
                    <a:pt x="82" y="86"/>
                    <a:pt x="85" y="86"/>
                  </a:cubicBezTo>
                  <a:cubicBezTo>
                    <a:pt x="88" y="86"/>
                    <a:pt x="89" y="87"/>
                    <a:pt x="89" y="90"/>
                  </a:cubicBezTo>
                  <a:cubicBezTo>
                    <a:pt x="89" y="92"/>
                    <a:pt x="89" y="92"/>
                    <a:pt x="89" y="92"/>
                  </a:cubicBezTo>
                  <a:cubicBezTo>
                    <a:pt x="104" y="92"/>
                    <a:pt x="104" y="92"/>
                    <a:pt x="104" y="92"/>
                  </a:cubicBezTo>
                  <a:cubicBezTo>
                    <a:pt x="104" y="90"/>
                    <a:pt x="104" y="90"/>
                    <a:pt x="104" y="90"/>
                  </a:cubicBezTo>
                  <a:cubicBezTo>
                    <a:pt x="104" y="81"/>
                    <a:pt x="100" y="75"/>
                    <a:pt x="92" y="72"/>
                  </a:cubicBezTo>
                  <a:cubicBezTo>
                    <a:pt x="92" y="62"/>
                    <a:pt x="92" y="62"/>
                    <a:pt x="92" y="62"/>
                  </a:cubicBezTo>
                  <a:cubicBezTo>
                    <a:pt x="77" y="62"/>
                    <a:pt x="77" y="62"/>
                    <a:pt x="77" y="62"/>
                  </a:cubicBezTo>
                  <a:cubicBezTo>
                    <a:pt x="77" y="72"/>
                    <a:pt x="77" y="72"/>
                    <a:pt x="77" y="72"/>
                  </a:cubicBezTo>
                  <a:cubicBezTo>
                    <a:pt x="69" y="75"/>
                    <a:pt x="65" y="82"/>
                    <a:pt x="65" y="91"/>
                  </a:cubicBezTo>
                  <a:cubicBezTo>
                    <a:pt x="65" y="100"/>
                    <a:pt x="69" y="106"/>
                    <a:pt x="79" y="109"/>
                  </a:cubicBezTo>
                  <a:cubicBezTo>
                    <a:pt x="79" y="109"/>
                    <a:pt x="80" y="109"/>
                    <a:pt x="81" y="109"/>
                  </a:cubicBezTo>
                  <a:cubicBezTo>
                    <a:pt x="86" y="111"/>
                    <a:pt x="89" y="113"/>
                    <a:pt x="89" y="116"/>
                  </a:cubicBezTo>
                  <a:cubicBezTo>
                    <a:pt x="89" y="120"/>
                    <a:pt x="87" y="121"/>
                    <a:pt x="84" y="121"/>
                  </a:cubicBezTo>
                  <a:cubicBezTo>
                    <a:pt x="81" y="121"/>
                    <a:pt x="79" y="119"/>
                    <a:pt x="79" y="115"/>
                  </a:cubicBezTo>
                  <a:cubicBezTo>
                    <a:pt x="79" y="113"/>
                    <a:pt x="79" y="113"/>
                    <a:pt x="79" y="113"/>
                  </a:cubicBezTo>
                  <a:cubicBezTo>
                    <a:pt x="63" y="113"/>
                    <a:pt x="63" y="113"/>
                    <a:pt x="63" y="113"/>
                  </a:cubicBezTo>
                  <a:cubicBezTo>
                    <a:pt x="63" y="115"/>
                    <a:pt x="63" y="115"/>
                    <a:pt x="63" y="115"/>
                  </a:cubicBezTo>
                  <a:cubicBezTo>
                    <a:pt x="63" y="126"/>
                    <a:pt x="68" y="133"/>
                    <a:pt x="77" y="136"/>
                  </a:cubicBezTo>
                  <a:cubicBezTo>
                    <a:pt x="77" y="147"/>
                    <a:pt x="77" y="147"/>
                    <a:pt x="77" y="147"/>
                  </a:cubicBezTo>
                  <a:cubicBezTo>
                    <a:pt x="92" y="147"/>
                    <a:pt x="92" y="147"/>
                    <a:pt x="92" y="147"/>
                  </a:cubicBezTo>
                  <a:cubicBezTo>
                    <a:pt x="92" y="135"/>
                    <a:pt x="92" y="135"/>
                    <a:pt x="92" y="135"/>
                  </a:cubicBezTo>
                  <a:cubicBezTo>
                    <a:pt x="101" y="132"/>
                    <a:pt x="105" y="125"/>
                    <a:pt x="105" y="115"/>
                  </a:cubicBezTo>
                  <a:close/>
                </a:path>
              </a:pathLst>
            </a:custGeom>
            <a:solidFill>
              <a:schemeClr val="accent1"/>
            </a:solidFill>
            <a:ln>
              <a:noFill/>
            </a:ln>
          </p:spPr>
          <p:txBody>
            <a:bodyPr vert="horz" wrap="square" lIns="60939" tIns="30470" rIns="60939" bIns="30470" numCol="1" anchor="t" anchorCtr="0" compatLnSpc="1">
              <a:prstTxWarp prst="textNoShape">
                <a:avLst/>
              </a:prstTxWarp>
            </a:bodyPr>
            <a:lstStyle/>
            <a:p>
              <a:endParaRPr lang="en-US" sz="1800">
                <a:solidFill>
                  <a:prstClr val="black"/>
                </a:solidFill>
              </a:endParaRPr>
            </a:p>
          </p:txBody>
        </p:sp>
      </p:grpSp>
      <p:grpSp>
        <p:nvGrpSpPr>
          <p:cNvPr id="60" name="Group 59"/>
          <p:cNvGrpSpPr/>
          <p:nvPr/>
        </p:nvGrpSpPr>
        <p:grpSpPr>
          <a:xfrm>
            <a:off x="8640209" y="3725851"/>
            <a:ext cx="1971355" cy="1971357"/>
            <a:chOff x="16181142" y="6822489"/>
            <a:chExt cx="2958032" cy="2958034"/>
          </a:xfrm>
        </p:grpSpPr>
        <p:grpSp>
          <p:nvGrpSpPr>
            <p:cNvPr id="61" name="Group 60"/>
            <p:cNvGrpSpPr/>
            <p:nvPr/>
          </p:nvGrpSpPr>
          <p:grpSpPr>
            <a:xfrm rot="16200000">
              <a:off x="16181141" y="6822490"/>
              <a:ext cx="2958034" cy="2958032"/>
              <a:chOff x="9125339" y="5838052"/>
              <a:chExt cx="3323477" cy="3323477"/>
            </a:xfrm>
          </p:grpSpPr>
          <p:sp>
            <p:nvSpPr>
              <p:cNvPr id="63" name="Träne 75"/>
              <p:cNvSpPr/>
              <p:nvPr/>
            </p:nvSpPr>
            <p:spPr bwMode="gray">
              <a:xfrm rot="5400000" flipH="1">
                <a:off x="9125339" y="5838052"/>
                <a:ext cx="3323477" cy="3323477"/>
              </a:xfrm>
              <a:prstGeom prst="teardrop">
                <a:avLst/>
              </a:prstGeom>
              <a:solidFill>
                <a:srgbClr val="E8C6F0"/>
              </a:solidFill>
              <a:ln w="12700">
                <a:solidFill>
                  <a:schemeClr val="accent1"/>
                </a:solidFill>
                <a:round/>
                <a:headEnd/>
                <a:tailEnd/>
              </a:ln>
              <a:effectLst/>
            </p:spPr>
            <p:txBody>
              <a:bodyPr lIns="0" tIns="0" rIns="0" bIns="0" rtlCol="0" anchor="ctr"/>
              <a:lstStyle/>
              <a:p>
                <a:pPr algn="ctr">
                  <a:lnSpc>
                    <a:spcPct val="90000"/>
                  </a:lnSpc>
                  <a:spcBef>
                    <a:spcPts val="666"/>
                  </a:spcBef>
                </a:pPr>
                <a:endParaRPr lang="es-AR" sz="1500" dirty="0">
                  <a:solidFill>
                    <a:srgbClr val="702082"/>
                  </a:solidFill>
                  <a:cs typeface="Arial" panose="020B0604020202020204" pitchFamily="34" charset="0"/>
                </a:endParaRPr>
              </a:p>
            </p:txBody>
          </p:sp>
          <p:cxnSp>
            <p:nvCxnSpPr>
              <p:cNvPr id="64" name="Straight Connector 63"/>
              <p:cNvCxnSpPr/>
              <p:nvPr/>
            </p:nvCxnSpPr>
            <p:spPr>
              <a:xfrm>
                <a:off x="9259564" y="7611834"/>
                <a:ext cx="3000915" cy="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62" name="Rectangle 61"/>
            <p:cNvSpPr>
              <a:spLocks noChangeAspect="1"/>
            </p:cNvSpPr>
            <p:nvPr/>
          </p:nvSpPr>
          <p:spPr>
            <a:xfrm>
              <a:off x="16507841" y="7505005"/>
              <a:ext cx="2226994" cy="1793788"/>
            </a:xfrm>
            <a:prstGeom prst="rect">
              <a:avLst/>
            </a:prstGeom>
          </p:spPr>
          <p:txBody>
            <a:bodyPr wrap="square">
              <a:spAutoFit/>
            </a:bodyPr>
            <a:lstStyle/>
            <a:p>
              <a:pPr algn="ctr" fontAlgn="base">
                <a:lnSpc>
                  <a:spcPct val="90000"/>
                </a:lnSpc>
                <a:spcBef>
                  <a:spcPct val="0"/>
                </a:spcBef>
                <a:spcAft>
                  <a:spcPct val="0"/>
                </a:spcAft>
              </a:pPr>
              <a:r>
                <a:rPr lang="es-AR" sz="2600" dirty="0">
                  <a:solidFill>
                    <a:srgbClr val="702082"/>
                  </a:solidFill>
                  <a:cs typeface="Arial" panose="020B0604020202020204" pitchFamily="34" charset="0"/>
                </a:rPr>
                <a:t>Inflación </a:t>
              </a:r>
              <a:r>
                <a:rPr lang="es-AR" sz="1800" dirty="0">
                  <a:solidFill>
                    <a:srgbClr val="702082"/>
                  </a:solidFill>
                  <a:cs typeface="Arial" panose="020B0604020202020204" pitchFamily="34" charset="0"/>
                </a:rPr>
                <a:t>INDEC</a:t>
              </a:r>
            </a:p>
            <a:p>
              <a:pPr algn="ctr" fontAlgn="base">
                <a:lnSpc>
                  <a:spcPct val="90000"/>
                </a:lnSpc>
                <a:spcBef>
                  <a:spcPct val="0"/>
                </a:spcBef>
                <a:spcAft>
                  <a:spcPct val="0"/>
                </a:spcAft>
              </a:pPr>
              <a:r>
                <a:rPr lang="es-AR" sz="3500" b="1" dirty="0">
                  <a:solidFill>
                    <a:srgbClr val="702082"/>
                  </a:solidFill>
                  <a:cs typeface="Arial" panose="020B0604020202020204" pitchFamily="34" charset="0"/>
                </a:rPr>
                <a:t>15% </a:t>
              </a:r>
            </a:p>
          </p:txBody>
        </p:sp>
      </p:grpSp>
      <p:grpSp>
        <p:nvGrpSpPr>
          <p:cNvPr id="65" name="Group 64"/>
          <p:cNvGrpSpPr/>
          <p:nvPr/>
        </p:nvGrpSpPr>
        <p:grpSpPr>
          <a:xfrm>
            <a:off x="1001607" y="4724283"/>
            <a:ext cx="1725698" cy="1725697"/>
            <a:chOff x="1564821" y="4389811"/>
            <a:chExt cx="2589423" cy="2589423"/>
          </a:xfrm>
        </p:grpSpPr>
        <p:sp>
          <p:nvSpPr>
            <p:cNvPr id="66" name="Träne 75"/>
            <p:cNvSpPr/>
            <p:nvPr/>
          </p:nvSpPr>
          <p:spPr bwMode="gray">
            <a:xfrm rot="18900000" flipV="1">
              <a:off x="1564821" y="4389811"/>
              <a:ext cx="2589423" cy="2589423"/>
            </a:xfrm>
            <a:prstGeom prst="teardrop">
              <a:avLst/>
            </a:prstGeom>
            <a:solidFill>
              <a:schemeClr val="accent5"/>
            </a:solidFill>
            <a:ln w="12700">
              <a:noFill/>
              <a:round/>
              <a:headEnd/>
              <a:tailEnd/>
            </a:ln>
            <a:effectLst/>
          </p:spPr>
          <p:txBody>
            <a:bodyPr lIns="0" tIns="0" rIns="0" bIns="0" rtlCol="0" anchor="ctr"/>
            <a:lstStyle/>
            <a:p>
              <a:pPr algn="ctr">
                <a:lnSpc>
                  <a:spcPct val="90000"/>
                </a:lnSpc>
                <a:spcBef>
                  <a:spcPts val="666"/>
                </a:spcBef>
              </a:pPr>
              <a:endParaRPr lang="es-AR" sz="2200" b="1" dirty="0">
                <a:solidFill>
                  <a:prstClr val="white"/>
                </a:solidFill>
                <a:cs typeface="Arial" panose="020B0604020202020204" pitchFamily="34" charset="0"/>
              </a:endParaRPr>
            </a:p>
          </p:txBody>
        </p:sp>
        <p:sp>
          <p:nvSpPr>
            <p:cNvPr id="67" name="Rectangle 66"/>
            <p:cNvSpPr/>
            <p:nvPr/>
          </p:nvSpPr>
          <p:spPr>
            <a:xfrm>
              <a:off x="1794220" y="4823405"/>
              <a:ext cx="2290720" cy="1975826"/>
            </a:xfrm>
            <a:prstGeom prst="rect">
              <a:avLst/>
            </a:prstGeom>
          </p:spPr>
          <p:txBody>
            <a:bodyPr wrap="square">
              <a:spAutoFit/>
            </a:bodyPr>
            <a:lstStyle/>
            <a:p>
              <a:pPr algn="ctr">
                <a:lnSpc>
                  <a:spcPct val="90000"/>
                </a:lnSpc>
                <a:spcBef>
                  <a:spcPts val="666"/>
                </a:spcBef>
              </a:pPr>
              <a:r>
                <a:rPr lang="es-AR" sz="2200" dirty="0">
                  <a:solidFill>
                    <a:prstClr val="white"/>
                  </a:solidFill>
                  <a:cs typeface="Arial" panose="020B0604020202020204" pitchFamily="34" charset="0"/>
                </a:rPr>
                <a:t>Reforma Laboral </a:t>
              </a:r>
              <a:r>
                <a:rPr lang="es-AR" sz="2200" b="1" dirty="0">
                  <a:solidFill>
                    <a:prstClr val="white"/>
                  </a:solidFill>
                  <a:cs typeface="Arial" panose="020B0604020202020204" pitchFamily="34" charset="0"/>
                </a:rPr>
                <a:t>Febrero o Abril…</a:t>
              </a:r>
            </a:p>
          </p:txBody>
        </p:sp>
      </p:grpSp>
    </p:spTree>
    <p:extLst>
      <p:ext uri="{BB962C8B-B14F-4D97-AF65-F5344CB8AC3E}">
        <p14:creationId xmlns:p14="http://schemas.microsoft.com/office/powerpoint/2010/main" val="350888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45"/>
                                        </p:tgtEl>
                                        <p:attrNameLst>
                                          <p:attrName>style.visibility</p:attrName>
                                        </p:attrNameLst>
                                      </p:cBhvr>
                                      <p:to>
                                        <p:strVal val="visible"/>
                                      </p:to>
                                    </p:set>
                                  </p:childTnLst>
                                </p:cTn>
                              </p:par>
                            </p:childTnLst>
                          </p:cTn>
                        </p:par>
                        <p:par>
                          <p:cTn id="7" fill="hold">
                            <p:stCondLst>
                              <p:cond delay="10"/>
                            </p:stCondLst>
                            <p:childTnLst>
                              <p:par>
                                <p:cTn id="8" presetID="26" presetClass="emph" presetSubtype="0" fill="hold" nodeType="afterEffect">
                                  <p:stCondLst>
                                    <p:cond delay="500"/>
                                  </p:stCondLst>
                                  <p:childTnLst>
                                    <p:animEffect transition="out" filter="fade">
                                      <p:cBhvr>
                                        <p:cTn id="9" dur="190" tmFilter="0, 0; .2, .5; .8, .5; 1, 0"/>
                                        <p:tgtEl>
                                          <p:spTgt spid="45"/>
                                        </p:tgtEl>
                                      </p:cBhvr>
                                    </p:animEffect>
                                    <p:animScale>
                                      <p:cBhvr>
                                        <p:cTn id="10" dur="95" autoRev="1" fill="hold"/>
                                        <p:tgtEl>
                                          <p:spTgt spid="45"/>
                                        </p:tgtEl>
                                      </p:cBhvr>
                                      <p:by x="105000" y="105000"/>
                                    </p:animScale>
                                  </p:childTnLst>
                                </p:cTn>
                              </p:par>
                            </p:childTnLst>
                          </p:cTn>
                        </p:par>
                        <p:par>
                          <p:cTn id="11" fill="hold">
                            <p:stCondLst>
                              <p:cond delay="700"/>
                            </p:stCondLst>
                            <p:childTnLst>
                              <p:par>
                                <p:cTn id="12" presetID="2" presetClass="entr" presetSubtype="6" fill="hold" nodeType="afterEffect">
                                  <p:stCondLst>
                                    <p:cond delay="200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300" fill="hold"/>
                                        <p:tgtEl>
                                          <p:spTgt spid="60"/>
                                        </p:tgtEl>
                                        <p:attrNameLst>
                                          <p:attrName>ppt_x</p:attrName>
                                        </p:attrNameLst>
                                      </p:cBhvr>
                                      <p:tavLst>
                                        <p:tav tm="0">
                                          <p:val>
                                            <p:strVal val="1+#ppt_w/2"/>
                                          </p:val>
                                        </p:tav>
                                        <p:tav tm="100000">
                                          <p:val>
                                            <p:strVal val="#ppt_x"/>
                                          </p:val>
                                        </p:tav>
                                      </p:tavLst>
                                    </p:anim>
                                    <p:anim calcmode="lin" valueType="num">
                                      <p:cBhvr additive="base">
                                        <p:cTn id="15" dur="300" fill="hold"/>
                                        <p:tgtEl>
                                          <p:spTgt spid="60"/>
                                        </p:tgtEl>
                                        <p:attrNameLst>
                                          <p:attrName>ppt_y</p:attrName>
                                        </p:attrNameLst>
                                      </p:cBhvr>
                                      <p:tavLst>
                                        <p:tav tm="0">
                                          <p:val>
                                            <p:strVal val="1+#ppt_h/2"/>
                                          </p:val>
                                        </p:tav>
                                        <p:tav tm="100000">
                                          <p:val>
                                            <p:strVal val="#ppt_y"/>
                                          </p:val>
                                        </p:tav>
                                      </p:tavLst>
                                    </p:anim>
                                  </p:childTnLst>
                                </p:cTn>
                              </p:par>
                            </p:childTnLst>
                          </p:cTn>
                        </p:par>
                        <p:par>
                          <p:cTn id="16" fill="hold">
                            <p:stCondLst>
                              <p:cond delay="3000"/>
                            </p:stCondLst>
                            <p:childTnLst>
                              <p:par>
                                <p:cTn id="17" presetID="2" presetClass="entr" presetSubtype="12" fill="hold" grpId="0" nodeType="afterEffect">
                                  <p:stCondLst>
                                    <p:cond delay="20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300" fill="hold"/>
                                        <p:tgtEl>
                                          <p:spTgt spid="38"/>
                                        </p:tgtEl>
                                        <p:attrNameLst>
                                          <p:attrName>ppt_x</p:attrName>
                                        </p:attrNameLst>
                                      </p:cBhvr>
                                      <p:tavLst>
                                        <p:tav tm="0">
                                          <p:val>
                                            <p:strVal val="0-#ppt_w/2"/>
                                          </p:val>
                                        </p:tav>
                                        <p:tav tm="100000">
                                          <p:val>
                                            <p:strVal val="#ppt_x"/>
                                          </p:val>
                                        </p:tav>
                                      </p:tavLst>
                                    </p:anim>
                                    <p:anim calcmode="lin" valueType="num">
                                      <p:cBhvr additive="base">
                                        <p:cTn id="20" dur="3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300"/>
                            </p:stCondLst>
                            <p:childTnLst>
                              <p:par>
                                <p:cTn id="22" presetID="2" presetClass="entr" presetSubtype="8" fill="hold" nodeType="afterEffect">
                                  <p:stCondLst>
                                    <p:cond delay="200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300" fill="hold"/>
                                        <p:tgtEl>
                                          <p:spTgt spid="54"/>
                                        </p:tgtEl>
                                        <p:attrNameLst>
                                          <p:attrName>ppt_x</p:attrName>
                                        </p:attrNameLst>
                                      </p:cBhvr>
                                      <p:tavLst>
                                        <p:tav tm="0">
                                          <p:val>
                                            <p:strVal val="0-#ppt_w/2"/>
                                          </p:val>
                                        </p:tav>
                                        <p:tav tm="100000">
                                          <p:val>
                                            <p:strVal val="#ppt_x"/>
                                          </p:val>
                                        </p:tav>
                                      </p:tavLst>
                                    </p:anim>
                                    <p:anim calcmode="lin" valueType="num">
                                      <p:cBhvr additive="base">
                                        <p:cTn id="25" dur="30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7600"/>
                            </p:stCondLst>
                            <p:childTnLst>
                              <p:par>
                                <p:cTn id="27" presetID="2" presetClass="entr" presetSubtype="1" fill="hold" nodeType="afterEffect">
                                  <p:stCondLst>
                                    <p:cond delay="200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100" fill="hold"/>
                                        <p:tgtEl>
                                          <p:spTgt spid="42"/>
                                        </p:tgtEl>
                                        <p:attrNameLst>
                                          <p:attrName>ppt_x</p:attrName>
                                        </p:attrNameLst>
                                      </p:cBhvr>
                                      <p:tavLst>
                                        <p:tav tm="0">
                                          <p:val>
                                            <p:strVal val="#ppt_x"/>
                                          </p:val>
                                        </p:tav>
                                        <p:tav tm="100000">
                                          <p:val>
                                            <p:strVal val="#ppt_x"/>
                                          </p:val>
                                        </p:tav>
                                      </p:tavLst>
                                    </p:anim>
                                    <p:anim calcmode="lin" valueType="num">
                                      <p:cBhvr additive="base">
                                        <p:cTn id="30" dur="100" fill="hold"/>
                                        <p:tgtEl>
                                          <p:spTgt spid="42"/>
                                        </p:tgtEl>
                                        <p:attrNameLst>
                                          <p:attrName>ppt_y</p:attrName>
                                        </p:attrNameLst>
                                      </p:cBhvr>
                                      <p:tavLst>
                                        <p:tav tm="0">
                                          <p:val>
                                            <p:strVal val="0-#ppt_h/2"/>
                                          </p:val>
                                        </p:tav>
                                        <p:tav tm="100000">
                                          <p:val>
                                            <p:strVal val="#ppt_y"/>
                                          </p:val>
                                        </p:tav>
                                      </p:tavLst>
                                    </p:anim>
                                  </p:childTnLst>
                                </p:cTn>
                              </p:par>
                            </p:childTnLst>
                          </p:cTn>
                        </p:par>
                        <p:par>
                          <p:cTn id="31" fill="hold">
                            <p:stCondLst>
                              <p:cond delay="9700"/>
                            </p:stCondLst>
                            <p:childTnLst>
                              <p:par>
                                <p:cTn id="32" presetID="26" presetClass="emph" presetSubtype="0" fill="hold" nodeType="afterEffect">
                                  <p:stCondLst>
                                    <p:cond delay="0"/>
                                  </p:stCondLst>
                                  <p:childTnLst>
                                    <p:animEffect transition="out" filter="fade">
                                      <p:cBhvr>
                                        <p:cTn id="33" dur="500" tmFilter="0, 0; .2, .5; .8, .5; 1, 0"/>
                                        <p:tgtEl>
                                          <p:spTgt spid="42"/>
                                        </p:tgtEl>
                                      </p:cBhvr>
                                    </p:animEffect>
                                    <p:animScale>
                                      <p:cBhvr>
                                        <p:cTn id="34" dur="250" autoRev="1" fill="hold"/>
                                        <p:tgtEl>
                                          <p:spTgt spid="42"/>
                                        </p:tgtEl>
                                      </p:cBhvr>
                                      <p:by x="105000" y="105000"/>
                                    </p:animScale>
                                  </p:childTnLst>
                                </p:cTn>
                              </p:par>
                            </p:childTnLst>
                          </p:cTn>
                        </p:par>
                        <p:par>
                          <p:cTn id="35" fill="hold">
                            <p:stCondLst>
                              <p:cond delay="10200"/>
                            </p:stCondLst>
                            <p:childTnLst>
                              <p:par>
                                <p:cTn id="36" presetID="26" presetClass="emph" presetSubtype="0" fill="hold" nodeType="afterEffect">
                                  <p:stCondLst>
                                    <p:cond delay="0"/>
                                  </p:stCondLst>
                                  <p:childTnLst>
                                    <p:animEffect transition="out" filter="fade">
                                      <p:cBhvr>
                                        <p:cTn id="37" dur="500" tmFilter="0, 0; .2, .5; .8, .5; 1, 0"/>
                                        <p:tgtEl>
                                          <p:spTgt spid="42"/>
                                        </p:tgtEl>
                                      </p:cBhvr>
                                    </p:animEffect>
                                    <p:animScale>
                                      <p:cBhvr>
                                        <p:cTn id="38" dur="250" autoRev="1" fill="hold"/>
                                        <p:tgtEl>
                                          <p:spTgt spid="42"/>
                                        </p:tgtEl>
                                      </p:cBhvr>
                                      <p:by x="105000" y="105000"/>
                                    </p:animScale>
                                  </p:childTnLst>
                                </p:cTn>
                              </p:par>
                            </p:childTnLst>
                          </p:cTn>
                        </p:par>
                        <p:par>
                          <p:cTn id="39" fill="hold">
                            <p:stCondLst>
                              <p:cond delay="10700"/>
                            </p:stCondLst>
                            <p:childTnLst>
                              <p:par>
                                <p:cTn id="40" presetID="26" presetClass="emph" presetSubtype="0" fill="hold" nodeType="afterEffect">
                                  <p:stCondLst>
                                    <p:cond delay="0"/>
                                  </p:stCondLst>
                                  <p:childTnLst>
                                    <p:animEffect transition="out" filter="fade">
                                      <p:cBhvr>
                                        <p:cTn id="41" dur="500" tmFilter="0, 0; .2, .5; .8, .5; 1, 0"/>
                                        <p:tgtEl>
                                          <p:spTgt spid="42"/>
                                        </p:tgtEl>
                                      </p:cBhvr>
                                    </p:animEffect>
                                    <p:animScale>
                                      <p:cBhvr>
                                        <p:cTn id="42" dur="250" autoRev="1" fill="hold"/>
                                        <p:tgtEl>
                                          <p:spTgt spid="42"/>
                                        </p:tgtEl>
                                      </p:cBhvr>
                                      <p:by x="105000" y="105000"/>
                                    </p:animScale>
                                  </p:childTnLst>
                                </p:cTn>
                              </p:par>
                            </p:childTnLst>
                          </p:cTn>
                        </p:par>
                        <p:par>
                          <p:cTn id="43" fill="hold">
                            <p:stCondLst>
                              <p:cond delay="11200"/>
                            </p:stCondLst>
                            <p:childTnLst>
                              <p:par>
                                <p:cTn id="44" presetID="2" presetClass="entr" presetSubtype="3" fill="hold" nodeType="afterEffect">
                                  <p:stCondLst>
                                    <p:cond delay="20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300" fill="hold"/>
                                        <p:tgtEl>
                                          <p:spTgt spid="35"/>
                                        </p:tgtEl>
                                        <p:attrNameLst>
                                          <p:attrName>ppt_x</p:attrName>
                                        </p:attrNameLst>
                                      </p:cBhvr>
                                      <p:tavLst>
                                        <p:tav tm="0">
                                          <p:val>
                                            <p:strVal val="1+#ppt_w/2"/>
                                          </p:val>
                                        </p:tav>
                                        <p:tav tm="100000">
                                          <p:val>
                                            <p:strVal val="#ppt_x"/>
                                          </p:val>
                                        </p:tav>
                                      </p:tavLst>
                                    </p:anim>
                                    <p:anim calcmode="lin" valueType="num">
                                      <p:cBhvr additive="base">
                                        <p:cTn id="47" dur="300" fill="hold"/>
                                        <p:tgtEl>
                                          <p:spTgt spid="35"/>
                                        </p:tgtEl>
                                        <p:attrNameLst>
                                          <p:attrName>ppt_y</p:attrName>
                                        </p:attrNameLst>
                                      </p:cBhvr>
                                      <p:tavLst>
                                        <p:tav tm="0">
                                          <p:val>
                                            <p:strVal val="0-#ppt_h/2"/>
                                          </p:val>
                                        </p:tav>
                                        <p:tav tm="100000">
                                          <p:val>
                                            <p:strVal val="#ppt_y"/>
                                          </p:val>
                                        </p:tav>
                                      </p:tavLst>
                                    </p:anim>
                                  </p:childTnLst>
                                </p:cTn>
                              </p:par>
                            </p:childTnLst>
                          </p:cTn>
                        </p:par>
                        <p:par>
                          <p:cTn id="48" fill="hold">
                            <p:stCondLst>
                              <p:cond delay="13500"/>
                            </p:stCondLst>
                            <p:childTnLst>
                              <p:par>
                                <p:cTn id="49" presetID="2" presetClass="entr" presetSubtype="12" fill="hold" nodeType="afterEffect">
                                  <p:stCondLst>
                                    <p:cond delay="200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300" fill="hold"/>
                                        <p:tgtEl>
                                          <p:spTgt spid="39"/>
                                        </p:tgtEl>
                                        <p:attrNameLst>
                                          <p:attrName>ppt_x</p:attrName>
                                        </p:attrNameLst>
                                      </p:cBhvr>
                                      <p:tavLst>
                                        <p:tav tm="0">
                                          <p:val>
                                            <p:strVal val="0-#ppt_w/2"/>
                                          </p:val>
                                        </p:tav>
                                        <p:tav tm="100000">
                                          <p:val>
                                            <p:strVal val="#ppt_x"/>
                                          </p:val>
                                        </p:tav>
                                      </p:tavLst>
                                    </p:anim>
                                    <p:anim calcmode="lin" valueType="num">
                                      <p:cBhvr additive="base">
                                        <p:cTn id="52" dur="300" fill="hold"/>
                                        <p:tgtEl>
                                          <p:spTgt spid="39"/>
                                        </p:tgtEl>
                                        <p:attrNameLst>
                                          <p:attrName>ppt_y</p:attrName>
                                        </p:attrNameLst>
                                      </p:cBhvr>
                                      <p:tavLst>
                                        <p:tav tm="0">
                                          <p:val>
                                            <p:strVal val="1+#ppt_h/2"/>
                                          </p:val>
                                        </p:tav>
                                        <p:tav tm="100000">
                                          <p:val>
                                            <p:strVal val="#ppt_y"/>
                                          </p:val>
                                        </p:tav>
                                      </p:tavLst>
                                    </p:anim>
                                  </p:childTnLst>
                                </p:cTn>
                              </p:par>
                            </p:childTnLst>
                          </p:cTn>
                        </p:par>
                        <p:par>
                          <p:cTn id="53" fill="hold">
                            <p:stCondLst>
                              <p:cond delay="15800"/>
                            </p:stCondLst>
                            <p:childTnLst>
                              <p:par>
                                <p:cTn id="54" presetID="2" presetClass="entr" presetSubtype="8" fill="hold" nodeType="afterEffect">
                                  <p:stCondLst>
                                    <p:cond delay="2000"/>
                                  </p:stCondLst>
                                  <p:childTnLst>
                                    <p:set>
                                      <p:cBhvr>
                                        <p:cTn id="55" dur="1" fill="hold">
                                          <p:stCondLst>
                                            <p:cond delay="0"/>
                                          </p:stCondLst>
                                        </p:cTn>
                                        <p:tgtEl>
                                          <p:spTgt spid="65"/>
                                        </p:tgtEl>
                                        <p:attrNameLst>
                                          <p:attrName>style.visibility</p:attrName>
                                        </p:attrNameLst>
                                      </p:cBhvr>
                                      <p:to>
                                        <p:strVal val="visible"/>
                                      </p:to>
                                    </p:set>
                                    <p:anim calcmode="lin" valueType="num">
                                      <p:cBhvr additive="base">
                                        <p:cTn id="56" dur="300" fill="hold"/>
                                        <p:tgtEl>
                                          <p:spTgt spid="65"/>
                                        </p:tgtEl>
                                        <p:attrNameLst>
                                          <p:attrName>ppt_x</p:attrName>
                                        </p:attrNameLst>
                                      </p:cBhvr>
                                      <p:tavLst>
                                        <p:tav tm="0">
                                          <p:val>
                                            <p:strVal val="0-#ppt_w/2"/>
                                          </p:val>
                                        </p:tav>
                                        <p:tav tm="100000">
                                          <p:val>
                                            <p:strVal val="#ppt_x"/>
                                          </p:val>
                                        </p:tav>
                                      </p:tavLst>
                                    </p:anim>
                                    <p:anim calcmode="lin" valueType="num">
                                      <p:cBhvr additive="base">
                                        <p:cTn id="57" dur="300" fill="hold"/>
                                        <p:tgtEl>
                                          <p:spTgt spid="65"/>
                                        </p:tgtEl>
                                        <p:attrNameLst>
                                          <p:attrName>ppt_y</p:attrName>
                                        </p:attrNameLst>
                                      </p:cBhvr>
                                      <p:tavLst>
                                        <p:tav tm="0">
                                          <p:val>
                                            <p:strVal val="#ppt_y"/>
                                          </p:val>
                                        </p:tav>
                                        <p:tav tm="100000">
                                          <p:val>
                                            <p:strVal val="#ppt_y"/>
                                          </p:val>
                                        </p:tav>
                                      </p:tavLst>
                                    </p:anim>
                                  </p:childTnLst>
                                </p:cTn>
                              </p:par>
                            </p:childTnLst>
                          </p:cTn>
                        </p:par>
                        <p:par>
                          <p:cTn id="58" fill="hold">
                            <p:stCondLst>
                              <p:cond delay="18100"/>
                            </p:stCondLst>
                            <p:childTnLst>
                              <p:par>
                                <p:cTn id="59" presetID="26" presetClass="emph" presetSubtype="0" fill="hold" nodeType="afterEffect">
                                  <p:stCondLst>
                                    <p:cond delay="350"/>
                                  </p:stCondLst>
                                  <p:childTnLst>
                                    <p:animEffect transition="out" filter="fade">
                                      <p:cBhvr>
                                        <p:cTn id="60" dur="100" tmFilter="0, 0; .2, .5; .8, .5; 1, 0"/>
                                        <p:tgtEl>
                                          <p:spTgt spid="65"/>
                                        </p:tgtEl>
                                      </p:cBhvr>
                                    </p:animEffect>
                                    <p:animScale>
                                      <p:cBhvr>
                                        <p:cTn id="61" dur="50" autoRev="1" fill="hold"/>
                                        <p:tgtEl>
                                          <p:spTgt spid="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a:xfrm>
            <a:off x="281383" y="2899863"/>
            <a:ext cx="13485392" cy="60469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2000">
              <a:solidFill>
                <a:prstClr val="white"/>
              </a:solidFill>
            </a:endParaRPr>
          </a:p>
        </p:txBody>
      </p:sp>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12</a:t>
            </a:fld>
            <a:endParaRPr lang="en-US" dirty="0">
              <a:solidFill>
                <a:prstClr val="black">
                  <a:tint val="75000"/>
                </a:prstClr>
              </a:solidFill>
            </a:endParaRPr>
          </a:p>
        </p:txBody>
      </p:sp>
      <p:sp>
        <p:nvSpPr>
          <p:cNvPr id="33" name="Footer Placeholder 2"/>
          <p:cNvSpPr txBox="1">
            <a:spLocks/>
          </p:cNvSpPr>
          <p:nvPr/>
        </p:nvSpPr>
        <p:spPr>
          <a:xfrm>
            <a:off x="423885" y="9912412"/>
            <a:ext cx="8128444" cy="94795"/>
          </a:xfrm>
          <a:prstGeom prst="rect">
            <a:avLst/>
          </a:prstGeom>
        </p:spPr>
        <p:txBody>
          <a:bodyPr vert="horz" wrap="square" lIns="0" tIns="0" rIns="0" bIns="0" rtlCol="0" anchor="t" anchorCtr="0">
            <a:spAutoFit/>
          </a:bodyPr>
          <a:lstStyle>
            <a:defPPr>
              <a:defRPr lang="en-US"/>
            </a:defPPr>
            <a:lvl1pPr marL="0" algn="l" defTabSz="1559235" rtl="0" eaLnBrk="1" latinLnBrk="0" hangingPunct="1">
              <a:defRPr sz="616" kern="1200">
                <a:solidFill>
                  <a:schemeClr val="tx1"/>
                </a:solidFill>
                <a:latin typeface="+mn-lt"/>
                <a:ea typeface="+mn-ea"/>
                <a:cs typeface="+mn-cs"/>
              </a:defRPr>
            </a:lvl1pPr>
            <a:lvl2pPr marL="779617" algn="l" defTabSz="1559235" rtl="0" eaLnBrk="1" latinLnBrk="0" hangingPunct="1">
              <a:defRPr sz="3069" kern="1200">
                <a:solidFill>
                  <a:schemeClr val="tx1"/>
                </a:solidFill>
                <a:latin typeface="+mn-lt"/>
                <a:ea typeface="+mn-ea"/>
                <a:cs typeface="+mn-cs"/>
              </a:defRPr>
            </a:lvl2pPr>
            <a:lvl3pPr marL="1559235" algn="l" defTabSz="1559235" rtl="0" eaLnBrk="1" latinLnBrk="0" hangingPunct="1">
              <a:defRPr sz="3069" kern="1200">
                <a:solidFill>
                  <a:schemeClr val="tx1"/>
                </a:solidFill>
                <a:latin typeface="+mn-lt"/>
                <a:ea typeface="+mn-ea"/>
                <a:cs typeface="+mn-cs"/>
              </a:defRPr>
            </a:lvl3pPr>
            <a:lvl4pPr marL="2338852" algn="l" defTabSz="1559235" rtl="0" eaLnBrk="1" latinLnBrk="0" hangingPunct="1">
              <a:defRPr sz="3069" kern="1200">
                <a:solidFill>
                  <a:schemeClr val="tx1"/>
                </a:solidFill>
                <a:latin typeface="+mn-lt"/>
                <a:ea typeface="+mn-ea"/>
                <a:cs typeface="+mn-cs"/>
              </a:defRPr>
            </a:lvl4pPr>
            <a:lvl5pPr marL="3118470" algn="l" defTabSz="1559235" rtl="0" eaLnBrk="1" latinLnBrk="0" hangingPunct="1">
              <a:defRPr sz="3069" kern="1200">
                <a:solidFill>
                  <a:schemeClr val="tx1"/>
                </a:solidFill>
                <a:latin typeface="+mn-lt"/>
                <a:ea typeface="+mn-ea"/>
                <a:cs typeface="+mn-cs"/>
              </a:defRPr>
            </a:lvl5pPr>
            <a:lvl6pPr marL="3898087" algn="l" defTabSz="1559235" rtl="0" eaLnBrk="1" latinLnBrk="0" hangingPunct="1">
              <a:defRPr sz="3069" kern="1200">
                <a:solidFill>
                  <a:schemeClr val="tx1"/>
                </a:solidFill>
                <a:latin typeface="+mn-lt"/>
                <a:ea typeface="+mn-ea"/>
                <a:cs typeface="+mn-cs"/>
              </a:defRPr>
            </a:lvl6pPr>
            <a:lvl7pPr marL="4677705" algn="l" defTabSz="1559235" rtl="0" eaLnBrk="1" latinLnBrk="0" hangingPunct="1">
              <a:defRPr sz="3069" kern="1200">
                <a:solidFill>
                  <a:schemeClr val="tx1"/>
                </a:solidFill>
                <a:latin typeface="+mn-lt"/>
                <a:ea typeface="+mn-ea"/>
                <a:cs typeface="+mn-cs"/>
              </a:defRPr>
            </a:lvl7pPr>
            <a:lvl8pPr marL="5457322" algn="l" defTabSz="1559235" rtl="0" eaLnBrk="1" latinLnBrk="0" hangingPunct="1">
              <a:defRPr sz="3069" kern="1200">
                <a:solidFill>
                  <a:schemeClr val="tx1"/>
                </a:solidFill>
                <a:latin typeface="+mn-lt"/>
                <a:ea typeface="+mn-ea"/>
                <a:cs typeface="+mn-cs"/>
              </a:defRPr>
            </a:lvl8pPr>
            <a:lvl9pPr marL="6236940" algn="l" defTabSz="1559235" rtl="0" eaLnBrk="1" latinLnBrk="0" hangingPunct="1">
              <a:defRPr sz="3069" kern="1200">
                <a:solidFill>
                  <a:schemeClr val="tx1"/>
                </a:solidFill>
                <a:latin typeface="+mn-lt"/>
                <a:ea typeface="+mn-ea"/>
                <a:cs typeface="+mn-cs"/>
              </a:defRPr>
            </a:lvl9pPr>
          </a:lstStyle>
          <a:p>
            <a:r>
              <a:rPr lang="en-US" smtClean="0">
                <a:solidFill>
                  <a:prstClr val="black"/>
                </a:solidFill>
              </a:rPr>
              <a:t>© 2018 Willis Towers Watson. All rights reserved. Proprietary and Confidential. For Willis Towers Watson and Willis Towers Watson client use only.</a:t>
            </a:r>
            <a:endParaRPr lang="en-US" dirty="0">
              <a:solidFill>
                <a:prstClr val="black"/>
              </a:solidFill>
            </a:endParaRPr>
          </a:p>
        </p:txBody>
      </p:sp>
      <p:sp>
        <p:nvSpPr>
          <p:cNvPr id="34" name="Rectángulo 7"/>
          <p:cNvSpPr/>
          <p:nvPr/>
        </p:nvSpPr>
        <p:spPr>
          <a:xfrm>
            <a:off x="569857" y="709125"/>
            <a:ext cx="2613248" cy="56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ES" sz="2600" b="1" dirty="0">
                <a:solidFill>
                  <a:srgbClr val="702082"/>
                </a:solidFill>
                <a:cs typeface="Arial" panose="020B0604020202020204" pitchFamily="34" charset="0"/>
              </a:rPr>
              <a:t>Argentina 2018</a:t>
            </a:r>
          </a:p>
        </p:txBody>
      </p:sp>
      <p:sp>
        <p:nvSpPr>
          <p:cNvPr id="69" name="Oval 8"/>
          <p:cNvSpPr>
            <a:spLocks noChangeArrowheads="1"/>
          </p:cNvSpPr>
          <p:nvPr/>
        </p:nvSpPr>
        <p:spPr bwMode="gray">
          <a:xfrm>
            <a:off x="2967499" y="6060275"/>
            <a:ext cx="2835712" cy="2835712"/>
          </a:xfrm>
          <a:prstGeom prst="ellipse">
            <a:avLst/>
          </a:prstGeom>
          <a:solidFill>
            <a:srgbClr val="C110A0"/>
          </a:solidFill>
          <a:ln w="6350">
            <a:noFill/>
            <a:round/>
            <a:headEnd/>
            <a:tailEnd/>
          </a:ln>
        </p:spPr>
        <p:txBody>
          <a:bodyPr vert="horz" wrap="none" lIns="71939" tIns="251787" rIns="0" bIns="0" numCol="1" anchor="ctr" anchorCtr="0" compatLnSpc="1">
            <a:prstTxWarp prst="textNoShape">
              <a:avLst/>
            </a:prstTxWarp>
          </a:bodyPr>
          <a:lstStyle/>
          <a:p>
            <a:pPr algn="ctr" fontAlgn="base">
              <a:lnSpc>
                <a:spcPct val="90000"/>
              </a:lnSpc>
              <a:spcBef>
                <a:spcPct val="0"/>
              </a:spcBef>
              <a:spcAft>
                <a:spcPct val="0"/>
              </a:spcAft>
            </a:pPr>
            <a:r>
              <a:rPr lang="es-AR" sz="4500" dirty="0">
                <a:solidFill>
                  <a:prstClr val="white"/>
                </a:solidFill>
                <a:cs typeface="Arial" panose="020B0604020202020204" pitchFamily="34" charset="0"/>
              </a:rPr>
              <a:t>Inflación</a:t>
            </a:r>
          </a:p>
          <a:p>
            <a:pPr algn="ctr" fontAlgn="base">
              <a:lnSpc>
                <a:spcPct val="90000"/>
              </a:lnSpc>
              <a:spcBef>
                <a:spcPct val="0"/>
              </a:spcBef>
              <a:spcAft>
                <a:spcPct val="0"/>
              </a:spcAft>
            </a:pPr>
            <a:r>
              <a:rPr lang="es-AR" sz="2800" dirty="0">
                <a:solidFill>
                  <a:prstClr val="white"/>
                </a:solidFill>
                <a:cs typeface="Arial" panose="020B0604020202020204" pitchFamily="34" charset="0"/>
              </a:rPr>
              <a:t>Acumulada</a:t>
            </a:r>
          </a:p>
          <a:p>
            <a:pPr algn="ctr" fontAlgn="base">
              <a:lnSpc>
                <a:spcPts val="3000"/>
              </a:lnSpc>
              <a:spcBef>
                <a:spcPct val="0"/>
              </a:spcBef>
              <a:spcAft>
                <a:spcPct val="0"/>
              </a:spcAft>
            </a:pPr>
            <a:r>
              <a:rPr lang="es-AR" sz="2800" dirty="0">
                <a:solidFill>
                  <a:prstClr val="white"/>
                </a:solidFill>
                <a:cs typeface="Arial" panose="020B0604020202020204" pitchFamily="34" charset="0"/>
              </a:rPr>
              <a:t>Enero/Marzo:</a:t>
            </a:r>
            <a:r>
              <a:rPr lang="es-AR" sz="5400" dirty="0">
                <a:solidFill>
                  <a:prstClr val="white"/>
                </a:solidFill>
                <a:cs typeface="Arial" panose="020B0604020202020204" pitchFamily="34" charset="0"/>
              </a:rPr>
              <a:t> </a:t>
            </a:r>
          </a:p>
          <a:p>
            <a:pPr algn="ctr" fontAlgn="base">
              <a:lnSpc>
                <a:spcPct val="90000"/>
              </a:lnSpc>
              <a:spcBef>
                <a:spcPct val="0"/>
              </a:spcBef>
              <a:spcAft>
                <a:spcPct val="0"/>
              </a:spcAft>
            </a:pPr>
            <a:r>
              <a:rPr lang="es-AR" sz="4900" b="1" dirty="0">
                <a:solidFill>
                  <a:prstClr val="white"/>
                </a:solidFill>
                <a:cs typeface="Arial" panose="020B0604020202020204" pitchFamily="34" charset="0"/>
              </a:rPr>
              <a:t>6,7</a:t>
            </a:r>
            <a:r>
              <a:rPr lang="es-AR" sz="3200" b="1" dirty="0">
                <a:solidFill>
                  <a:prstClr val="white"/>
                </a:solidFill>
                <a:cs typeface="Arial" panose="020B0604020202020204" pitchFamily="34" charset="0"/>
              </a:rPr>
              <a:t>%</a:t>
            </a:r>
            <a:endParaRPr lang="es-AR" sz="900" b="1" dirty="0">
              <a:solidFill>
                <a:prstClr val="white"/>
              </a:solidFill>
              <a:cs typeface="Arial" panose="020B0604020202020204" pitchFamily="34" charset="0"/>
            </a:endParaRPr>
          </a:p>
        </p:txBody>
      </p:sp>
      <p:sp>
        <p:nvSpPr>
          <p:cNvPr id="70" name="Oval 8"/>
          <p:cNvSpPr>
            <a:spLocks noChangeArrowheads="1"/>
          </p:cNvSpPr>
          <p:nvPr/>
        </p:nvSpPr>
        <p:spPr bwMode="gray">
          <a:xfrm>
            <a:off x="1961836" y="2621855"/>
            <a:ext cx="3133487" cy="2897824"/>
          </a:xfrm>
          <a:prstGeom prst="ellipse">
            <a:avLst/>
          </a:prstGeom>
          <a:solidFill>
            <a:schemeClr val="accent3"/>
          </a:solidFill>
          <a:ln w="6350">
            <a:noFill/>
            <a:round/>
            <a:headEnd/>
            <a:tailEnd/>
          </a:ln>
        </p:spPr>
        <p:txBody>
          <a:bodyPr vert="horz" wrap="none" lIns="0" tIns="107906" rIns="0" bIns="0" numCol="1" anchor="ctr" anchorCtr="0" compatLnSpc="1">
            <a:prstTxWarp prst="textNoShape">
              <a:avLst/>
            </a:prstTxWarp>
          </a:bodyPr>
          <a:lstStyle/>
          <a:p>
            <a:pPr algn="ctr">
              <a:lnSpc>
                <a:spcPts val="2900"/>
              </a:lnSpc>
              <a:spcBef>
                <a:spcPts val="999"/>
              </a:spcBef>
            </a:pPr>
            <a:r>
              <a:rPr lang="es-ES" sz="2800" b="1" dirty="0">
                <a:solidFill>
                  <a:prstClr val="white"/>
                </a:solidFill>
                <a:cs typeface="Arial" panose="020B0604020202020204" pitchFamily="34" charset="0"/>
              </a:rPr>
              <a:t>Paritarias</a:t>
            </a:r>
          </a:p>
          <a:p>
            <a:pPr algn="ctr">
              <a:lnSpc>
                <a:spcPts val="2900"/>
              </a:lnSpc>
              <a:spcBef>
                <a:spcPts val="999"/>
              </a:spcBef>
            </a:pPr>
            <a:r>
              <a:rPr lang="es-ES" sz="4100" b="1" dirty="0">
                <a:solidFill>
                  <a:prstClr val="white"/>
                </a:solidFill>
                <a:cs typeface="Arial" panose="020B0604020202020204" pitchFamily="34" charset="0"/>
              </a:rPr>
              <a:t> 15</a:t>
            </a:r>
            <a:r>
              <a:rPr lang="es-ES" sz="2600" b="1" dirty="0">
                <a:solidFill>
                  <a:prstClr val="white"/>
                </a:solidFill>
                <a:cs typeface="Arial" panose="020B0604020202020204" pitchFamily="34" charset="0"/>
              </a:rPr>
              <a:t>%</a:t>
            </a:r>
            <a:r>
              <a:rPr lang="es-ES" sz="2800" b="1" dirty="0">
                <a:solidFill>
                  <a:prstClr val="white"/>
                </a:solidFill>
                <a:cs typeface="Arial" panose="020B0604020202020204" pitchFamily="34" charset="0"/>
              </a:rPr>
              <a:t> promedio </a:t>
            </a:r>
          </a:p>
          <a:p>
            <a:pPr algn="ctr">
              <a:lnSpc>
                <a:spcPts val="1999"/>
              </a:lnSpc>
              <a:spcBef>
                <a:spcPts val="999"/>
              </a:spcBef>
            </a:pPr>
            <a:r>
              <a:rPr lang="es-ES" sz="2800" dirty="0">
                <a:solidFill>
                  <a:prstClr val="white"/>
                </a:solidFill>
                <a:cs typeface="Arial" panose="020B0604020202020204" pitchFamily="34" charset="0"/>
              </a:rPr>
              <a:t>+</a:t>
            </a:r>
          </a:p>
          <a:p>
            <a:pPr algn="ctr">
              <a:lnSpc>
                <a:spcPts val="1999"/>
              </a:lnSpc>
              <a:spcBef>
                <a:spcPts val="999"/>
              </a:spcBef>
            </a:pPr>
            <a:r>
              <a:rPr lang="es-ES" sz="2800" dirty="0">
                <a:solidFill>
                  <a:prstClr val="white"/>
                </a:solidFill>
                <a:cs typeface="Arial" panose="020B0604020202020204" pitchFamily="34" charset="0"/>
              </a:rPr>
              <a:t>suma de</a:t>
            </a:r>
          </a:p>
          <a:p>
            <a:pPr algn="ctr">
              <a:lnSpc>
                <a:spcPts val="1999"/>
              </a:lnSpc>
              <a:spcBef>
                <a:spcPts val="999"/>
              </a:spcBef>
            </a:pPr>
            <a:r>
              <a:rPr lang="es-ES" sz="2800" dirty="0">
                <a:solidFill>
                  <a:prstClr val="white"/>
                </a:solidFill>
                <a:cs typeface="Arial" panose="020B0604020202020204" pitchFamily="34" charset="0"/>
              </a:rPr>
              <a:t>recomposición </a:t>
            </a:r>
          </a:p>
          <a:p>
            <a:pPr algn="ctr">
              <a:lnSpc>
                <a:spcPts val="2399"/>
              </a:lnSpc>
              <a:spcBef>
                <a:spcPts val="999"/>
              </a:spcBef>
            </a:pPr>
            <a:r>
              <a:rPr lang="es-ES" sz="3200" dirty="0">
                <a:solidFill>
                  <a:prstClr val="white"/>
                </a:solidFill>
                <a:cs typeface="Arial" panose="020B0604020202020204" pitchFamily="34" charset="0"/>
              </a:rPr>
              <a:t>2017</a:t>
            </a:r>
            <a:endParaRPr lang="es-ES" sz="2800" dirty="0">
              <a:solidFill>
                <a:prstClr val="white"/>
              </a:solidFill>
              <a:cs typeface="Arial" panose="020B0604020202020204" pitchFamily="34" charset="0"/>
            </a:endParaRPr>
          </a:p>
        </p:txBody>
      </p:sp>
      <p:sp>
        <p:nvSpPr>
          <p:cNvPr id="71" name="Oval 8"/>
          <p:cNvSpPr>
            <a:spLocks noChangeArrowheads="1"/>
          </p:cNvSpPr>
          <p:nvPr/>
        </p:nvSpPr>
        <p:spPr bwMode="gray">
          <a:xfrm>
            <a:off x="9159991" y="2901829"/>
            <a:ext cx="2835712" cy="2835712"/>
          </a:xfrm>
          <a:prstGeom prst="ellipse">
            <a:avLst/>
          </a:prstGeom>
          <a:solidFill>
            <a:schemeClr val="accent2"/>
          </a:solidFill>
          <a:ln w="6350">
            <a:noFill/>
            <a:round/>
            <a:headEnd/>
            <a:tailEnd/>
          </a:ln>
        </p:spPr>
        <p:txBody>
          <a:bodyPr vert="horz" wrap="none" lIns="0" tIns="107906" rIns="0" bIns="0" numCol="1" anchor="ctr" anchorCtr="0" compatLnSpc="1">
            <a:prstTxWarp prst="textNoShape">
              <a:avLst/>
            </a:prstTxWarp>
          </a:bodyPr>
          <a:lstStyle/>
          <a:p>
            <a:pPr algn="ctr">
              <a:lnSpc>
                <a:spcPts val="2101"/>
              </a:lnSpc>
              <a:spcBef>
                <a:spcPts val="999"/>
              </a:spcBef>
            </a:pPr>
            <a:r>
              <a:rPr lang="es-AR" sz="2600" b="1" dirty="0">
                <a:solidFill>
                  <a:srgbClr val="702082"/>
                </a:solidFill>
                <a:cs typeface="Arial" panose="020B0604020202020204" pitchFamily="34" charset="0"/>
              </a:rPr>
              <a:t>Inflación</a:t>
            </a:r>
          </a:p>
          <a:p>
            <a:pPr algn="ctr">
              <a:lnSpc>
                <a:spcPts val="2101"/>
              </a:lnSpc>
              <a:spcBef>
                <a:spcPts val="999"/>
              </a:spcBef>
            </a:pPr>
            <a:r>
              <a:rPr lang="es-AR" sz="2600" b="1" dirty="0">
                <a:solidFill>
                  <a:srgbClr val="702082"/>
                </a:solidFill>
                <a:cs typeface="Arial" panose="020B0604020202020204" pitchFamily="34" charset="0"/>
              </a:rPr>
              <a:t>estimada</a:t>
            </a:r>
          </a:p>
          <a:p>
            <a:pPr algn="ctr">
              <a:lnSpc>
                <a:spcPts val="2101"/>
              </a:lnSpc>
              <a:spcBef>
                <a:spcPts val="999"/>
              </a:spcBef>
            </a:pPr>
            <a:r>
              <a:rPr lang="es-AR" sz="2600" b="1" dirty="0">
                <a:solidFill>
                  <a:srgbClr val="702082"/>
                </a:solidFill>
                <a:cs typeface="Arial" panose="020B0604020202020204" pitchFamily="34" charset="0"/>
              </a:rPr>
              <a:t> por Empresas</a:t>
            </a:r>
          </a:p>
          <a:p>
            <a:pPr algn="ctr">
              <a:lnSpc>
                <a:spcPct val="90000"/>
              </a:lnSpc>
              <a:spcBef>
                <a:spcPts val="999"/>
              </a:spcBef>
            </a:pPr>
            <a:r>
              <a:rPr lang="es-AR" sz="4500" b="1" dirty="0">
                <a:solidFill>
                  <a:srgbClr val="702082"/>
                </a:solidFill>
                <a:cs typeface="Arial" panose="020B0604020202020204" pitchFamily="34" charset="0"/>
              </a:rPr>
              <a:t>18,9</a:t>
            </a:r>
            <a:r>
              <a:rPr lang="es-AR" sz="3200" b="1" dirty="0">
                <a:solidFill>
                  <a:srgbClr val="702082"/>
                </a:solidFill>
                <a:cs typeface="Arial" panose="020B0604020202020204" pitchFamily="34" charset="0"/>
              </a:rPr>
              <a:t>%</a:t>
            </a:r>
            <a:endParaRPr lang="es-AR" sz="1400" b="1" dirty="0">
              <a:solidFill>
                <a:srgbClr val="702082"/>
              </a:solidFill>
              <a:cs typeface="Arial" panose="020B0604020202020204" pitchFamily="34" charset="0"/>
            </a:endParaRPr>
          </a:p>
        </p:txBody>
      </p:sp>
      <p:grpSp>
        <p:nvGrpSpPr>
          <p:cNvPr id="75" name="Group 32"/>
          <p:cNvGrpSpPr/>
          <p:nvPr/>
        </p:nvGrpSpPr>
        <p:grpSpPr>
          <a:xfrm>
            <a:off x="5221494" y="3624239"/>
            <a:ext cx="3952818" cy="3952819"/>
            <a:chOff x="8737425" y="3366654"/>
            <a:chExt cx="3952818" cy="3952818"/>
          </a:xfrm>
        </p:grpSpPr>
        <p:grpSp>
          <p:nvGrpSpPr>
            <p:cNvPr id="76" name="Group 33"/>
            <p:cNvGrpSpPr/>
            <p:nvPr/>
          </p:nvGrpSpPr>
          <p:grpSpPr>
            <a:xfrm>
              <a:off x="8923865" y="3548236"/>
              <a:ext cx="3599152" cy="3599152"/>
              <a:chOff x="8924396" y="3673914"/>
              <a:chExt cx="3599152" cy="3599152"/>
            </a:xfrm>
          </p:grpSpPr>
          <p:sp>
            <p:nvSpPr>
              <p:cNvPr id="78" name="Oval 8"/>
              <p:cNvSpPr>
                <a:spLocks noChangeArrowheads="1"/>
              </p:cNvSpPr>
              <p:nvPr/>
            </p:nvSpPr>
            <p:spPr bwMode="gray">
              <a:xfrm>
                <a:off x="8924396" y="3673914"/>
                <a:ext cx="3599152" cy="3599152"/>
              </a:xfrm>
              <a:prstGeom prst="ellipse">
                <a:avLst/>
              </a:prstGeom>
              <a:solidFill>
                <a:srgbClr val="702082"/>
              </a:solidFill>
              <a:ln w="6350">
                <a:noFill/>
                <a:round/>
                <a:headEnd/>
                <a:tailEnd/>
              </a:ln>
            </p:spPr>
            <p:txBody>
              <a:bodyPr vert="horz" wrap="none" lIns="0" tIns="1944000" rIns="0" bIns="0" numCol="1" anchor="ctr" anchorCtr="0" compatLnSpc="1">
                <a:prstTxWarp prst="textNoShape">
                  <a:avLst/>
                </a:prstTxWarp>
              </a:bodyPr>
              <a:lstStyle/>
              <a:p>
                <a:pPr algn="ctr">
                  <a:lnSpc>
                    <a:spcPts val="3699"/>
                  </a:lnSpc>
                </a:pPr>
                <a:r>
                  <a:rPr lang="es-AR" sz="3500" b="1" dirty="0">
                    <a:solidFill>
                      <a:prstClr val="white"/>
                    </a:solidFill>
                  </a:rPr>
                  <a:t>MARZO/</a:t>
                </a:r>
              </a:p>
              <a:p>
                <a:pPr algn="ctr">
                  <a:lnSpc>
                    <a:spcPts val="3699"/>
                  </a:lnSpc>
                </a:pPr>
                <a:r>
                  <a:rPr lang="es-AR" sz="3500" b="1" dirty="0">
                    <a:solidFill>
                      <a:prstClr val="white"/>
                    </a:solidFill>
                  </a:rPr>
                  <a:t>ABRIL</a:t>
                </a:r>
                <a:endParaRPr lang="en-US" sz="4900" b="1" dirty="0">
                  <a:solidFill>
                    <a:prstClr val="white"/>
                  </a:solidFill>
                </a:endParaRPr>
              </a:p>
            </p:txBody>
          </p:sp>
          <p:grpSp>
            <p:nvGrpSpPr>
              <p:cNvPr id="79" name="Group 45"/>
              <p:cNvGrpSpPr/>
              <p:nvPr/>
            </p:nvGrpSpPr>
            <p:grpSpPr>
              <a:xfrm>
                <a:off x="9778624" y="4190995"/>
                <a:ext cx="1533052" cy="1590343"/>
                <a:chOff x="9433456" y="3765575"/>
                <a:chExt cx="2040489" cy="2116748"/>
              </a:xfrm>
            </p:grpSpPr>
            <p:grpSp>
              <p:nvGrpSpPr>
                <p:cNvPr id="80" name="Group 47"/>
                <p:cNvGrpSpPr/>
                <p:nvPr/>
              </p:nvGrpSpPr>
              <p:grpSpPr>
                <a:xfrm>
                  <a:off x="9433456" y="3765575"/>
                  <a:ext cx="2040489" cy="2116748"/>
                  <a:chOff x="9433456" y="3765575"/>
                  <a:chExt cx="2040489" cy="2116748"/>
                </a:xfrm>
              </p:grpSpPr>
              <p:sp>
                <p:nvSpPr>
                  <p:cNvPr id="82" name="AutoShape 3"/>
                  <p:cNvSpPr>
                    <a:spLocks noChangeAspect="1" noChangeArrowheads="1" noTextEdit="1"/>
                  </p:cNvSpPr>
                  <p:nvPr/>
                </p:nvSpPr>
                <p:spPr bwMode="auto">
                  <a:xfrm>
                    <a:off x="9691688" y="4234498"/>
                    <a:ext cx="1646237"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a:solidFill>
                        <a:prstClr val="black"/>
                      </a:solidFill>
                    </a:endParaRPr>
                  </a:p>
                </p:txBody>
              </p:sp>
              <p:sp>
                <p:nvSpPr>
                  <p:cNvPr id="83" name="Freeform 5"/>
                  <p:cNvSpPr>
                    <a:spLocks noEditPoints="1"/>
                  </p:cNvSpPr>
                  <p:nvPr/>
                </p:nvSpPr>
                <p:spPr bwMode="auto">
                  <a:xfrm>
                    <a:off x="9433456" y="3765575"/>
                    <a:ext cx="2040489" cy="2026712"/>
                  </a:xfrm>
                  <a:custGeom>
                    <a:avLst/>
                    <a:gdLst>
                      <a:gd name="T0" fmla="*/ 119 w 126"/>
                      <a:gd name="T1" fmla="*/ 15 h 125"/>
                      <a:gd name="T2" fmla="*/ 105 w 126"/>
                      <a:gd name="T3" fmla="*/ 0 h 125"/>
                      <a:gd name="T4" fmla="*/ 87 w 126"/>
                      <a:gd name="T5" fmla="*/ 0 h 125"/>
                      <a:gd name="T6" fmla="*/ 69 w 126"/>
                      <a:gd name="T7" fmla="*/ 0 h 125"/>
                      <a:gd name="T8" fmla="*/ 52 w 126"/>
                      <a:gd name="T9" fmla="*/ 0 h 125"/>
                      <a:gd name="T10" fmla="*/ 37 w 126"/>
                      <a:gd name="T11" fmla="*/ 15 h 125"/>
                      <a:gd name="T12" fmla="*/ 27 w 126"/>
                      <a:gd name="T13" fmla="*/ 20 h 125"/>
                      <a:gd name="T14" fmla="*/ 2 w 126"/>
                      <a:gd name="T15" fmla="*/ 98 h 125"/>
                      <a:gd name="T16" fmla="*/ 5 w 126"/>
                      <a:gd name="T17" fmla="*/ 106 h 125"/>
                      <a:gd name="T18" fmla="*/ 27 w 126"/>
                      <a:gd name="T19" fmla="*/ 121 h 125"/>
                      <a:gd name="T20" fmla="*/ 122 w 126"/>
                      <a:gd name="T21" fmla="*/ 125 h 125"/>
                      <a:gd name="T22" fmla="*/ 126 w 126"/>
                      <a:gd name="T23" fmla="*/ 20 h 125"/>
                      <a:gd name="T24" fmla="*/ 101 w 126"/>
                      <a:gd name="T25" fmla="*/ 10 h 125"/>
                      <a:gd name="T26" fmla="*/ 111 w 126"/>
                      <a:gd name="T27" fmla="*/ 13 h 125"/>
                      <a:gd name="T28" fmla="*/ 101 w 126"/>
                      <a:gd name="T29" fmla="*/ 15 h 125"/>
                      <a:gd name="T30" fmla="*/ 100 w 126"/>
                      <a:gd name="T31" fmla="*/ 9 h 125"/>
                      <a:gd name="T32" fmla="*/ 97 w 126"/>
                      <a:gd name="T33" fmla="*/ 26 h 125"/>
                      <a:gd name="T34" fmla="*/ 101 w 126"/>
                      <a:gd name="T35" fmla="*/ 19 h 125"/>
                      <a:gd name="T36" fmla="*/ 98 w 126"/>
                      <a:gd name="T37" fmla="*/ 30 h 125"/>
                      <a:gd name="T38" fmla="*/ 94 w 126"/>
                      <a:gd name="T39" fmla="*/ 20 h 125"/>
                      <a:gd name="T40" fmla="*/ 97 w 126"/>
                      <a:gd name="T41" fmla="*/ 26 h 125"/>
                      <a:gd name="T42" fmla="*/ 93 w 126"/>
                      <a:gd name="T43" fmla="*/ 13 h 125"/>
                      <a:gd name="T44" fmla="*/ 84 w 126"/>
                      <a:gd name="T45" fmla="*/ 15 h 125"/>
                      <a:gd name="T46" fmla="*/ 83 w 126"/>
                      <a:gd name="T47" fmla="*/ 9 h 125"/>
                      <a:gd name="T48" fmla="*/ 80 w 126"/>
                      <a:gd name="T49" fmla="*/ 26 h 125"/>
                      <a:gd name="T50" fmla="*/ 83 w 126"/>
                      <a:gd name="T51" fmla="*/ 20 h 125"/>
                      <a:gd name="T52" fmla="*/ 80 w 126"/>
                      <a:gd name="T53" fmla="*/ 30 h 125"/>
                      <a:gd name="T54" fmla="*/ 76 w 126"/>
                      <a:gd name="T55" fmla="*/ 20 h 125"/>
                      <a:gd name="T56" fmla="*/ 80 w 126"/>
                      <a:gd name="T57" fmla="*/ 26 h 125"/>
                      <a:gd name="T58" fmla="*/ 76 w 126"/>
                      <a:gd name="T59" fmla="*/ 13 h 125"/>
                      <a:gd name="T60" fmla="*/ 66 w 126"/>
                      <a:gd name="T61" fmla="*/ 15 h 125"/>
                      <a:gd name="T62" fmla="*/ 65 w 126"/>
                      <a:gd name="T63" fmla="*/ 9 h 125"/>
                      <a:gd name="T64" fmla="*/ 62 w 126"/>
                      <a:gd name="T65" fmla="*/ 26 h 125"/>
                      <a:gd name="T66" fmla="*/ 65 w 126"/>
                      <a:gd name="T67" fmla="*/ 20 h 125"/>
                      <a:gd name="T68" fmla="*/ 62 w 126"/>
                      <a:gd name="T69" fmla="*/ 30 h 125"/>
                      <a:gd name="T70" fmla="*/ 58 w 126"/>
                      <a:gd name="T71" fmla="*/ 20 h 125"/>
                      <a:gd name="T72" fmla="*/ 62 w 126"/>
                      <a:gd name="T73" fmla="*/ 26 h 125"/>
                      <a:gd name="T74" fmla="*/ 52 w 126"/>
                      <a:gd name="T75" fmla="*/ 8 h 125"/>
                      <a:gd name="T76" fmla="*/ 58 w 126"/>
                      <a:gd name="T77" fmla="*/ 15 h 125"/>
                      <a:gd name="T78" fmla="*/ 45 w 126"/>
                      <a:gd name="T79" fmla="*/ 13 h 125"/>
                      <a:gd name="T80" fmla="*/ 38 w 126"/>
                      <a:gd name="T81" fmla="*/ 23 h 125"/>
                      <a:gd name="T82" fmla="*/ 45 w 126"/>
                      <a:gd name="T83" fmla="*/ 23 h 125"/>
                      <a:gd name="T84" fmla="*/ 47 w 126"/>
                      <a:gd name="T85" fmla="*/ 24 h 125"/>
                      <a:gd name="T86" fmla="*/ 35 w 126"/>
                      <a:gd name="T87" fmla="*/ 24 h 125"/>
                      <a:gd name="T88" fmla="*/ 16 w 126"/>
                      <a:gd name="T89" fmla="*/ 97 h 125"/>
                      <a:gd name="T90" fmla="*/ 113 w 126"/>
                      <a:gd name="T91" fmla="*/ 39 h 125"/>
                      <a:gd name="T92" fmla="*/ 16 w 126"/>
                      <a:gd name="T93" fmla="*/ 97 h 125"/>
                      <a:gd name="T94" fmla="*/ 36 w 126"/>
                      <a:gd name="T95" fmla="*/ 116 h 125"/>
                      <a:gd name="T96" fmla="*/ 93 w 126"/>
                      <a:gd name="T97" fmla="*/ 106 h 125"/>
                      <a:gd name="T98" fmla="*/ 117 w 126"/>
                      <a:gd name="T99" fmla="*/ 7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25">
                        <a:moveTo>
                          <a:pt x="122" y="15"/>
                        </a:moveTo>
                        <a:cubicBezTo>
                          <a:pt x="119" y="15"/>
                          <a:pt x="119" y="15"/>
                          <a:pt x="119" y="15"/>
                        </a:cubicBezTo>
                        <a:cubicBezTo>
                          <a:pt x="119" y="13"/>
                          <a:pt x="119" y="13"/>
                          <a:pt x="119" y="13"/>
                        </a:cubicBezTo>
                        <a:cubicBezTo>
                          <a:pt x="119" y="6"/>
                          <a:pt x="113" y="0"/>
                          <a:pt x="105" y="0"/>
                        </a:cubicBezTo>
                        <a:cubicBezTo>
                          <a:pt x="102" y="0"/>
                          <a:pt x="98" y="1"/>
                          <a:pt x="96" y="3"/>
                        </a:cubicBezTo>
                        <a:cubicBezTo>
                          <a:pt x="93" y="1"/>
                          <a:pt x="90" y="0"/>
                          <a:pt x="87" y="0"/>
                        </a:cubicBezTo>
                        <a:cubicBezTo>
                          <a:pt x="84" y="0"/>
                          <a:pt x="81" y="1"/>
                          <a:pt x="78" y="3"/>
                        </a:cubicBezTo>
                        <a:cubicBezTo>
                          <a:pt x="76" y="1"/>
                          <a:pt x="73" y="0"/>
                          <a:pt x="69" y="0"/>
                        </a:cubicBezTo>
                        <a:cubicBezTo>
                          <a:pt x="66" y="0"/>
                          <a:pt x="63" y="1"/>
                          <a:pt x="60" y="3"/>
                        </a:cubicBezTo>
                        <a:cubicBezTo>
                          <a:pt x="58" y="1"/>
                          <a:pt x="55" y="0"/>
                          <a:pt x="52" y="0"/>
                        </a:cubicBezTo>
                        <a:cubicBezTo>
                          <a:pt x="44" y="0"/>
                          <a:pt x="37" y="6"/>
                          <a:pt x="37" y="13"/>
                        </a:cubicBezTo>
                        <a:cubicBezTo>
                          <a:pt x="37" y="15"/>
                          <a:pt x="37" y="15"/>
                          <a:pt x="37" y="15"/>
                        </a:cubicBezTo>
                        <a:cubicBezTo>
                          <a:pt x="31" y="15"/>
                          <a:pt x="31" y="15"/>
                          <a:pt x="31" y="15"/>
                        </a:cubicBezTo>
                        <a:cubicBezTo>
                          <a:pt x="29" y="15"/>
                          <a:pt x="27" y="17"/>
                          <a:pt x="27" y="20"/>
                        </a:cubicBezTo>
                        <a:cubicBezTo>
                          <a:pt x="27" y="42"/>
                          <a:pt x="27" y="42"/>
                          <a:pt x="27" y="42"/>
                        </a:cubicBezTo>
                        <a:cubicBezTo>
                          <a:pt x="25" y="68"/>
                          <a:pt x="18" y="82"/>
                          <a:pt x="2" y="98"/>
                        </a:cubicBezTo>
                        <a:cubicBezTo>
                          <a:pt x="0" y="100"/>
                          <a:pt x="0" y="102"/>
                          <a:pt x="1" y="103"/>
                        </a:cubicBezTo>
                        <a:cubicBezTo>
                          <a:pt x="1" y="105"/>
                          <a:pt x="3" y="106"/>
                          <a:pt x="5" y="106"/>
                        </a:cubicBezTo>
                        <a:cubicBezTo>
                          <a:pt x="27" y="106"/>
                          <a:pt x="27" y="106"/>
                          <a:pt x="27" y="106"/>
                        </a:cubicBezTo>
                        <a:cubicBezTo>
                          <a:pt x="27" y="121"/>
                          <a:pt x="27" y="121"/>
                          <a:pt x="27" y="121"/>
                        </a:cubicBezTo>
                        <a:cubicBezTo>
                          <a:pt x="27" y="123"/>
                          <a:pt x="29" y="125"/>
                          <a:pt x="31" y="125"/>
                        </a:cubicBezTo>
                        <a:cubicBezTo>
                          <a:pt x="122" y="125"/>
                          <a:pt x="122" y="125"/>
                          <a:pt x="122" y="125"/>
                        </a:cubicBezTo>
                        <a:cubicBezTo>
                          <a:pt x="124" y="125"/>
                          <a:pt x="126" y="123"/>
                          <a:pt x="126" y="121"/>
                        </a:cubicBezTo>
                        <a:cubicBezTo>
                          <a:pt x="126" y="20"/>
                          <a:pt x="126" y="20"/>
                          <a:pt x="126" y="20"/>
                        </a:cubicBezTo>
                        <a:cubicBezTo>
                          <a:pt x="126" y="17"/>
                          <a:pt x="124" y="15"/>
                          <a:pt x="122" y="15"/>
                        </a:cubicBezTo>
                        <a:close/>
                        <a:moveTo>
                          <a:pt x="101" y="10"/>
                        </a:moveTo>
                        <a:cubicBezTo>
                          <a:pt x="102" y="9"/>
                          <a:pt x="103" y="8"/>
                          <a:pt x="105" y="8"/>
                        </a:cubicBezTo>
                        <a:cubicBezTo>
                          <a:pt x="108" y="8"/>
                          <a:pt x="111" y="10"/>
                          <a:pt x="111" y="13"/>
                        </a:cubicBezTo>
                        <a:cubicBezTo>
                          <a:pt x="111" y="15"/>
                          <a:pt x="111" y="15"/>
                          <a:pt x="111" y="15"/>
                        </a:cubicBezTo>
                        <a:cubicBezTo>
                          <a:pt x="101" y="15"/>
                          <a:pt x="101" y="15"/>
                          <a:pt x="101" y="15"/>
                        </a:cubicBezTo>
                        <a:cubicBezTo>
                          <a:pt x="101" y="13"/>
                          <a:pt x="101" y="13"/>
                          <a:pt x="101" y="13"/>
                        </a:cubicBezTo>
                        <a:cubicBezTo>
                          <a:pt x="101" y="12"/>
                          <a:pt x="101" y="10"/>
                          <a:pt x="100" y="9"/>
                        </a:cubicBezTo>
                        <a:lnTo>
                          <a:pt x="101" y="10"/>
                        </a:lnTo>
                        <a:close/>
                        <a:moveTo>
                          <a:pt x="97" y="26"/>
                        </a:moveTo>
                        <a:cubicBezTo>
                          <a:pt x="99" y="26"/>
                          <a:pt x="101" y="25"/>
                          <a:pt x="101" y="23"/>
                        </a:cubicBezTo>
                        <a:cubicBezTo>
                          <a:pt x="101" y="19"/>
                          <a:pt x="101" y="19"/>
                          <a:pt x="101" y="19"/>
                        </a:cubicBezTo>
                        <a:cubicBezTo>
                          <a:pt x="103" y="20"/>
                          <a:pt x="104" y="22"/>
                          <a:pt x="104" y="24"/>
                        </a:cubicBezTo>
                        <a:cubicBezTo>
                          <a:pt x="104" y="28"/>
                          <a:pt x="101" y="30"/>
                          <a:pt x="98" y="30"/>
                        </a:cubicBezTo>
                        <a:cubicBezTo>
                          <a:pt x="94" y="30"/>
                          <a:pt x="92" y="28"/>
                          <a:pt x="92" y="24"/>
                        </a:cubicBezTo>
                        <a:cubicBezTo>
                          <a:pt x="92" y="23"/>
                          <a:pt x="93" y="21"/>
                          <a:pt x="94" y="20"/>
                        </a:cubicBezTo>
                        <a:cubicBezTo>
                          <a:pt x="94" y="23"/>
                          <a:pt x="94" y="23"/>
                          <a:pt x="94" y="23"/>
                        </a:cubicBezTo>
                        <a:cubicBezTo>
                          <a:pt x="94" y="25"/>
                          <a:pt x="95" y="26"/>
                          <a:pt x="97" y="26"/>
                        </a:cubicBezTo>
                        <a:close/>
                        <a:moveTo>
                          <a:pt x="87" y="8"/>
                        </a:moveTo>
                        <a:cubicBezTo>
                          <a:pt x="90" y="8"/>
                          <a:pt x="93" y="10"/>
                          <a:pt x="93" y="13"/>
                        </a:cubicBezTo>
                        <a:cubicBezTo>
                          <a:pt x="93" y="15"/>
                          <a:pt x="93" y="15"/>
                          <a:pt x="93" y="15"/>
                        </a:cubicBezTo>
                        <a:cubicBezTo>
                          <a:pt x="84" y="15"/>
                          <a:pt x="84" y="15"/>
                          <a:pt x="84" y="15"/>
                        </a:cubicBezTo>
                        <a:cubicBezTo>
                          <a:pt x="84" y="13"/>
                          <a:pt x="84" y="13"/>
                          <a:pt x="84" y="13"/>
                        </a:cubicBezTo>
                        <a:cubicBezTo>
                          <a:pt x="84" y="12"/>
                          <a:pt x="83" y="11"/>
                          <a:pt x="83" y="9"/>
                        </a:cubicBezTo>
                        <a:cubicBezTo>
                          <a:pt x="84" y="9"/>
                          <a:pt x="85" y="8"/>
                          <a:pt x="87" y="8"/>
                        </a:cubicBezTo>
                        <a:close/>
                        <a:moveTo>
                          <a:pt x="80" y="26"/>
                        </a:moveTo>
                        <a:cubicBezTo>
                          <a:pt x="82" y="26"/>
                          <a:pt x="83" y="25"/>
                          <a:pt x="83" y="23"/>
                        </a:cubicBezTo>
                        <a:cubicBezTo>
                          <a:pt x="83" y="20"/>
                          <a:pt x="83" y="20"/>
                          <a:pt x="83" y="20"/>
                        </a:cubicBezTo>
                        <a:cubicBezTo>
                          <a:pt x="85" y="21"/>
                          <a:pt x="86" y="22"/>
                          <a:pt x="86" y="24"/>
                        </a:cubicBezTo>
                        <a:cubicBezTo>
                          <a:pt x="86" y="28"/>
                          <a:pt x="83" y="30"/>
                          <a:pt x="80" y="30"/>
                        </a:cubicBezTo>
                        <a:cubicBezTo>
                          <a:pt x="76" y="30"/>
                          <a:pt x="74" y="28"/>
                          <a:pt x="74" y="24"/>
                        </a:cubicBezTo>
                        <a:cubicBezTo>
                          <a:pt x="74" y="22"/>
                          <a:pt x="75" y="21"/>
                          <a:pt x="76" y="20"/>
                        </a:cubicBezTo>
                        <a:cubicBezTo>
                          <a:pt x="76" y="23"/>
                          <a:pt x="76" y="23"/>
                          <a:pt x="76" y="23"/>
                        </a:cubicBezTo>
                        <a:cubicBezTo>
                          <a:pt x="76" y="25"/>
                          <a:pt x="78" y="26"/>
                          <a:pt x="80" y="26"/>
                        </a:cubicBezTo>
                        <a:close/>
                        <a:moveTo>
                          <a:pt x="69" y="8"/>
                        </a:moveTo>
                        <a:cubicBezTo>
                          <a:pt x="73" y="8"/>
                          <a:pt x="76" y="10"/>
                          <a:pt x="76" y="13"/>
                        </a:cubicBezTo>
                        <a:cubicBezTo>
                          <a:pt x="76" y="15"/>
                          <a:pt x="76" y="15"/>
                          <a:pt x="76" y="15"/>
                        </a:cubicBezTo>
                        <a:cubicBezTo>
                          <a:pt x="66" y="15"/>
                          <a:pt x="66" y="15"/>
                          <a:pt x="66" y="15"/>
                        </a:cubicBezTo>
                        <a:cubicBezTo>
                          <a:pt x="66" y="13"/>
                          <a:pt x="66" y="13"/>
                          <a:pt x="66" y="13"/>
                        </a:cubicBezTo>
                        <a:cubicBezTo>
                          <a:pt x="66" y="12"/>
                          <a:pt x="66" y="11"/>
                          <a:pt x="65" y="9"/>
                        </a:cubicBezTo>
                        <a:cubicBezTo>
                          <a:pt x="66" y="9"/>
                          <a:pt x="68" y="8"/>
                          <a:pt x="69" y="8"/>
                        </a:cubicBezTo>
                        <a:close/>
                        <a:moveTo>
                          <a:pt x="62" y="26"/>
                        </a:moveTo>
                        <a:cubicBezTo>
                          <a:pt x="64" y="26"/>
                          <a:pt x="65" y="25"/>
                          <a:pt x="65" y="23"/>
                        </a:cubicBezTo>
                        <a:cubicBezTo>
                          <a:pt x="65" y="20"/>
                          <a:pt x="65" y="20"/>
                          <a:pt x="65" y="20"/>
                        </a:cubicBezTo>
                        <a:cubicBezTo>
                          <a:pt x="67" y="21"/>
                          <a:pt x="68" y="22"/>
                          <a:pt x="68" y="24"/>
                        </a:cubicBezTo>
                        <a:cubicBezTo>
                          <a:pt x="68" y="28"/>
                          <a:pt x="65" y="30"/>
                          <a:pt x="62" y="30"/>
                        </a:cubicBezTo>
                        <a:cubicBezTo>
                          <a:pt x="58" y="30"/>
                          <a:pt x="56" y="28"/>
                          <a:pt x="56" y="24"/>
                        </a:cubicBezTo>
                        <a:cubicBezTo>
                          <a:pt x="56" y="22"/>
                          <a:pt x="57" y="21"/>
                          <a:pt x="58" y="20"/>
                        </a:cubicBezTo>
                        <a:cubicBezTo>
                          <a:pt x="58" y="23"/>
                          <a:pt x="58" y="23"/>
                          <a:pt x="58" y="23"/>
                        </a:cubicBezTo>
                        <a:cubicBezTo>
                          <a:pt x="58" y="25"/>
                          <a:pt x="60" y="26"/>
                          <a:pt x="62" y="26"/>
                        </a:cubicBezTo>
                        <a:close/>
                        <a:moveTo>
                          <a:pt x="45" y="13"/>
                        </a:moveTo>
                        <a:cubicBezTo>
                          <a:pt x="45" y="10"/>
                          <a:pt x="48" y="8"/>
                          <a:pt x="52" y="8"/>
                        </a:cubicBezTo>
                        <a:cubicBezTo>
                          <a:pt x="55" y="8"/>
                          <a:pt x="58" y="10"/>
                          <a:pt x="58" y="13"/>
                        </a:cubicBezTo>
                        <a:cubicBezTo>
                          <a:pt x="58" y="15"/>
                          <a:pt x="58" y="15"/>
                          <a:pt x="58" y="15"/>
                        </a:cubicBezTo>
                        <a:cubicBezTo>
                          <a:pt x="45" y="15"/>
                          <a:pt x="45" y="15"/>
                          <a:pt x="45" y="15"/>
                        </a:cubicBezTo>
                        <a:lnTo>
                          <a:pt x="45" y="13"/>
                        </a:lnTo>
                        <a:close/>
                        <a:moveTo>
                          <a:pt x="38" y="20"/>
                        </a:moveTo>
                        <a:cubicBezTo>
                          <a:pt x="38" y="23"/>
                          <a:pt x="38" y="23"/>
                          <a:pt x="38" y="23"/>
                        </a:cubicBezTo>
                        <a:cubicBezTo>
                          <a:pt x="38" y="25"/>
                          <a:pt x="39" y="26"/>
                          <a:pt x="41" y="26"/>
                        </a:cubicBezTo>
                        <a:cubicBezTo>
                          <a:pt x="43" y="26"/>
                          <a:pt x="45" y="25"/>
                          <a:pt x="45" y="23"/>
                        </a:cubicBezTo>
                        <a:cubicBezTo>
                          <a:pt x="45" y="20"/>
                          <a:pt x="45" y="20"/>
                          <a:pt x="45" y="20"/>
                        </a:cubicBezTo>
                        <a:cubicBezTo>
                          <a:pt x="46" y="21"/>
                          <a:pt x="47" y="22"/>
                          <a:pt x="47" y="24"/>
                        </a:cubicBezTo>
                        <a:cubicBezTo>
                          <a:pt x="47" y="28"/>
                          <a:pt x="45" y="30"/>
                          <a:pt x="41" y="30"/>
                        </a:cubicBezTo>
                        <a:cubicBezTo>
                          <a:pt x="38" y="30"/>
                          <a:pt x="35" y="28"/>
                          <a:pt x="35" y="24"/>
                        </a:cubicBezTo>
                        <a:cubicBezTo>
                          <a:pt x="35" y="22"/>
                          <a:pt x="36" y="21"/>
                          <a:pt x="38" y="20"/>
                        </a:cubicBezTo>
                        <a:close/>
                        <a:moveTo>
                          <a:pt x="16" y="97"/>
                        </a:moveTo>
                        <a:cubicBezTo>
                          <a:pt x="29" y="81"/>
                          <a:pt x="35" y="65"/>
                          <a:pt x="36" y="39"/>
                        </a:cubicBezTo>
                        <a:cubicBezTo>
                          <a:pt x="113" y="39"/>
                          <a:pt x="113" y="39"/>
                          <a:pt x="113" y="39"/>
                        </a:cubicBezTo>
                        <a:cubicBezTo>
                          <a:pt x="111" y="72"/>
                          <a:pt x="101" y="91"/>
                          <a:pt x="92" y="97"/>
                        </a:cubicBezTo>
                        <a:lnTo>
                          <a:pt x="16" y="97"/>
                        </a:lnTo>
                        <a:close/>
                        <a:moveTo>
                          <a:pt x="117" y="116"/>
                        </a:moveTo>
                        <a:cubicBezTo>
                          <a:pt x="36" y="116"/>
                          <a:pt x="36" y="116"/>
                          <a:pt x="36" y="116"/>
                        </a:cubicBezTo>
                        <a:cubicBezTo>
                          <a:pt x="36" y="106"/>
                          <a:pt x="36" y="106"/>
                          <a:pt x="36" y="106"/>
                        </a:cubicBezTo>
                        <a:cubicBezTo>
                          <a:pt x="93" y="106"/>
                          <a:pt x="93" y="106"/>
                          <a:pt x="93" y="106"/>
                        </a:cubicBezTo>
                        <a:cubicBezTo>
                          <a:pt x="94" y="106"/>
                          <a:pt x="95" y="106"/>
                          <a:pt x="96" y="106"/>
                        </a:cubicBezTo>
                        <a:cubicBezTo>
                          <a:pt x="105" y="100"/>
                          <a:pt x="112" y="87"/>
                          <a:pt x="117" y="70"/>
                        </a:cubicBezTo>
                        <a:lnTo>
                          <a:pt x="117" y="1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000" b="1">
                      <a:solidFill>
                        <a:prstClr val="black"/>
                      </a:solidFill>
                    </a:endParaRPr>
                  </a:p>
                </p:txBody>
              </p:sp>
            </p:grpSp>
            <p:sp>
              <p:nvSpPr>
                <p:cNvPr id="81" name="Rectangle 48"/>
                <p:cNvSpPr/>
                <p:nvPr/>
              </p:nvSpPr>
              <p:spPr>
                <a:xfrm>
                  <a:off x="9790868" y="4420783"/>
                  <a:ext cx="1480297" cy="962680"/>
                </a:xfrm>
                <a:prstGeom prst="rect">
                  <a:avLst/>
                </a:prstGeom>
              </p:spPr>
              <p:txBody>
                <a:bodyPr wrap="square">
                  <a:spAutoFit/>
                </a:bodyPr>
                <a:lstStyle/>
                <a:p>
                  <a:pPr algn="ctr"/>
                  <a:r>
                    <a:rPr lang="es-AR" sz="4100" b="1" dirty="0">
                      <a:solidFill>
                        <a:prstClr val="white"/>
                      </a:solidFill>
                    </a:rPr>
                    <a:t>3</a:t>
                  </a:r>
                  <a:r>
                    <a:rPr lang="es-AR" sz="3500" b="1" dirty="0">
                      <a:solidFill>
                        <a:prstClr val="white"/>
                      </a:solidFill>
                    </a:rPr>
                    <a:t>/</a:t>
                  </a:r>
                  <a:r>
                    <a:rPr lang="es-AR" sz="4100" b="1" dirty="0">
                      <a:solidFill>
                        <a:prstClr val="white"/>
                      </a:solidFill>
                    </a:rPr>
                    <a:t>4</a:t>
                  </a:r>
                  <a:endParaRPr lang="en-US" sz="4100" b="1" dirty="0">
                    <a:solidFill>
                      <a:prstClr val="white"/>
                    </a:solidFill>
                  </a:endParaRPr>
                </a:p>
              </p:txBody>
            </p:sp>
          </p:grpSp>
        </p:grpSp>
        <p:sp>
          <p:nvSpPr>
            <p:cNvPr id="77" name="Oval 8"/>
            <p:cNvSpPr>
              <a:spLocks noChangeArrowheads="1"/>
            </p:cNvSpPr>
            <p:nvPr/>
          </p:nvSpPr>
          <p:spPr bwMode="gray">
            <a:xfrm>
              <a:off x="8737425" y="3366654"/>
              <a:ext cx="3952818" cy="3952818"/>
            </a:xfrm>
            <a:prstGeom prst="ellipse">
              <a:avLst/>
            </a:prstGeom>
            <a:noFill/>
            <a:ln w="6350">
              <a:solidFill>
                <a:schemeClr val="bg1">
                  <a:lumMod val="75000"/>
                </a:schemeClr>
              </a:solidFill>
              <a:round/>
              <a:headEnd/>
              <a:tailEnd/>
            </a:ln>
          </p:spPr>
          <p:txBody>
            <a:bodyPr vert="horz" wrap="none" lIns="0" tIns="1944000" rIns="0" bIns="0" numCol="1" anchor="ctr" anchorCtr="0" compatLnSpc="1">
              <a:prstTxWarp prst="textNoShape">
                <a:avLst/>
              </a:prstTxWarp>
            </a:bodyPr>
            <a:lstStyle/>
            <a:p>
              <a:pPr algn="ctr">
                <a:lnSpc>
                  <a:spcPts val="3499"/>
                </a:lnSpc>
              </a:pPr>
              <a:endParaRPr lang="en-US" sz="5400" b="1" dirty="0">
                <a:solidFill>
                  <a:prstClr val="white"/>
                </a:solidFill>
              </a:endParaRPr>
            </a:p>
          </p:txBody>
        </p:sp>
      </p:grpSp>
      <p:grpSp>
        <p:nvGrpSpPr>
          <p:cNvPr id="89" name="Group 52"/>
          <p:cNvGrpSpPr/>
          <p:nvPr/>
        </p:nvGrpSpPr>
        <p:grpSpPr>
          <a:xfrm>
            <a:off x="10377048" y="5756974"/>
            <a:ext cx="3237308" cy="3062133"/>
            <a:chOff x="6631812" y="6311830"/>
            <a:chExt cx="2835712" cy="2835712"/>
          </a:xfrm>
        </p:grpSpPr>
        <p:sp>
          <p:nvSpPr>
            <p:cNvPr id="90" name="Oval 8"/>
            <p:cNvSpPr>
              <a:spLocks noChangeArrowheads="1"/>
            </p:cNvSpPr>
            <p:nvPr/>
          </p:nvSpPr>
          <p:spPr bwMode="gray">
            <a:xfrm>
              <a:off x="6631812" y="6311830"/>
              <a:ext cx="2835712" cy="2835712"/>
            </a:xfrm>
            <a:prstGeom prst="ellipse">
              <a:avLst/>
            </a:prstGeom>
            <a:solidFill>
              <a:schemeClr val="accent5"/>
            </a:solidFill>
            <a:ln w="6350">
              <a:noFill/>
              <a:round/>
              <a:headEnd/>
              <a:tailEnd/>
            </a:ln>
          </p:spPr>
          <p:txBody>
            <a:bodyPr vert="horz" wrap="none" lIns="0" tIns="756000" rIns="0" bIns="91440" numCol="1" anchor="ctr" anchorCtr="0" compatLnSpc="1">
              <a:prstTxWarp prst="textNoShape">
                <a:avLst/>
              </a:prstTxWarp>
            </a:bodyPr>
            <a:lstStyle/>
            <a:p>
              <a:pPr algn="ctr">
                <a:lnSpc>
                  <a:spcPct val="90000"/>
                </a:lnSpc>
                <a:spcBef>
                  <a:spcPts val="999"/>
                </a:spcBef>
              </a:pPr>
              <a:r>
                <a:rPr lang="es-AR" sz="4100" b="1" dirty="0">
                  <a:solidFill>
                    <a:prstClr val="white"/>
                  </a:solidFill>
                  <a:cs typeface="Arial" panose="020B0604020202020204" pitchFamily="34" charset="0"/>
                </a:rPr>
                <a:t>1</a:t>
              </a:r>
              <a:r>
                <a:rPr lang="es-AR" sz="2000" b="1" dirty="0">
                  <a:solidFill>
                    <a:prstClr val="white"/>
                  </a:solidFill>
                  <a:cs typeface="Arial" panose="020B0604020202020204" pitchFamily="34" charset="0"/>
                </a:rPr>
                <a:t> USD </a:t>
              </a:r>
            </a:p>
            <a:p>
              <a:pPr algn="ctr">
                <a:lnSpc>
                  <a:spcPts val="3399"/>
                </a:lnSpc>
                <a:spcBef>
                  <a:spcPts val="999"/>
                </a:spcBef>
              </a:pPr>
              <a:r>
                <a:rPr lang="es-AR" sz="3500" b="1" dirty="0">
                  <a:solidFill>
                    <a:prstClr val="white"/>
                  </a:solidFill>
                  <a:cs typeface="Arial" panose="020B0604020202020204" pitchFamily="34" charset="0"/>
                </a:rPr>
                <a:t>$</a:t>
              </a:r>
              <a:r>
                <a:rPr lang="es-AR" sz="4500" b="1" dirty="0">
                  <a:solidFill>
                    <a:prstClr val="white"/>
                  </a:solidFill>
                  <a:cs typeface="Arial" panose="020B0604020202020204" pitchFamily="34" charset="0"/>
                </a:rPr>
                <a:t>20</a:t>
              </a:r>
              <a:r>
                <a:rPr lang="es-AR" sz="2800" b="1" dirty="0">
                  <a:solidFill>
                    <a:prstClr val="white"/>
                  </a:solidFill>
                  <a:cs typeface="Arial" panose="020B0604020202020204" pitchFamily="34" charset="0"/>
                </a:rPr>
                <a:t> -</a:t>
              </a:r>
              <a:r>
                <a:rPr lang="es-AR" sz="2000" b="1" dirty="0">
                  <a:solidFill>
                    <a:prstClr val="white"/>
                  </a:solidFill>
                  <a:cs typeface="Arial" panose="020B0604020202020204" pitchFamily="34" charset="0"/>
                </a:rPr>
                <a:t> </a:t>
              </a:r>
              <a:r>
                <a:rPr lang="es-AR" sz="3500" b="1" dirty="0">
                  <a:solidFill>
                    <a:prstClr val="white"/>
                  </a:solidFill>
                  <a:cs typeface="Arial" panose="020B0604020202020204" pitchFamily="34" charset="0"/>
                </a:rPr>
                <a:t>$</a:t>
              </a:r>
              <a:r>
                <a:rPr lang="es-AR" sz="4500" b="1" dirty="0">
                  <a:solidFill>
                    <a:prstClr val="white"/>
                  </a:solidFill>
                  <a:cs typeface="Arial" panose="020B0604020202020204" pitchFamily="34" charset="0"/>
                </a:rPr>
                <a:t>21</a:t>
              </a:r>
            </a:p>
          </p:txBody>
        </p:sp>
        <p:pic>
          <p:nvPicPr>
            <p:cNvPr id="91"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818" y="6557149"/>
              <a:ext cx="911700" cy="911700"/>
            </a:xfrm>
            <a:prstGeom prst="rect">
              <a:avLst/>
            </a:prstGeom>
          </p:spPr>
        </p:pic>
      </p:grpSp>
      <p:grpSp>
        <p:nvGrpSpPr>
          <p:cNvPr id="92" name="Group 55"/>
          <p:cNvGrpSpPr/>
          <p:nvPr/>
        </p:nvGrpSpPr>
        <p:grpSpPr>
          <a:xfrm>
            <a:off x="159021" y="5010753"/>
            <a:ext cx="2589423" cy="2589424"/>
            <a:chOff x="2595131" y="4737542"/>
            <a:chExt cx="2589423" cy="2589423"/>
          </a:xfrm>
        </p:grpSpPr>
        <p:sp>
          <p:nvSpPr>
            <p:cNvPr id="93" name="Träne 75"/>
            <p:cNvSpPr/>
            <p:nvPr/>
          </p:nvSpPr>
          <p:spPr bwMode="gray">
            <a:xfrm rot="18900000" flipV="1">
              <a:off x="2595131" y="4737542"/>
              <a:ext cx="2589423" cy="2589423"/>
            </a:xfrm>
            <a:prstGeom prst="teardrop">
              <a:avLst/>
            </a:prstGeom>
            <a:solidFill>
              <a:schemeClr val="accent5"/>
            </a:solidFill>
            <a:ln w="12700">
              <a:noFill/>
              <a:round/>
              <a:headEnd/>
              <a:tailEnd/>
            </a:ln>
            <a:effectLst/>
          </p:spPr>
          <p:txBody>
            <a:bodyPr lIns="0" tIns="0" rIns="0" bIns="0" rtlCol="0" anchor="ctr"/>
            <a:lstStyle/>
            <a:p>
              <a:pPr algn="ctr">
                <a:lnSpc>
                  <a:spcPct val="90000"/>
                </a:lnSpc>
                <a:spcBef>
                  <a:spcPts val="999"/>
                </a:spcBef>
              </a:pPr>
              <a:endParaRPr lang="es-AR" sz="3200" b="1" dirty="0">
                <a:solidFill>
                  <a:prstClr val="white"/>
                </a:solidFill>
                <a:cs typeface="Arial" panose="020B0604020202020204" pitchFamily="34" charset="0"/>
              </a:endParaRPr>
            </a:p>
          </p:txBody>
        </p:sp>
        <p:sp>
          <p:nvSpPr>
            <p:cNvPr id="94" name="Rectangle 57"/>
            <p:cNvSpPr/>
            <p:nvPr/>
          </p:nvSpPr>
          <p:spPr>
            <a:xfrm>
              <a:off x="2824532" y="5171136"/>
              <a:ext cx="2290721" cy="1873332"/>
            </a:xfrm>
            <a:prstGeom prst="rect">
              <a:avLst/>
            </a:prstGeom>
          </p:spPr>
          <p:txBody>
            <a:bodyPr wrap="square">
              <a:spAutoFit/>
            </a:bodyPr>
            <a:lstStyle/>
            <a:p>
              <a:pPr algn="ctr">
                <a:lnSpc>
                  <a:spcPct val="90000"/>
                </a:lnSpc>
                <a:spcBef>
                  <a:spcPts val="999"/>
                </a:spcBef>
              </a:pPr>
              <a:r>
                <a:rPr lang="es-AR" sz="3200" dirty="0">
                  <a:solidFill>
                    <a:prstClr val="white"/>
                  </a:solidFill>
                  <a:cs typeface="Arial" panose="020B0604020202020204" pitchFamily="34" charset="0"/>
                </a:rPr>
                <a:t>Reforma Laboral </a:t>
              </a:r>
              <a:r>
                <a:rPr lang="es-AR" sz="3200" b="1" dirty="0">
                  <a:solidFill>
                    <a:prstClr val="white"/>
                  </a:solidFill>
                  <a:cs typeface="Arial" panose="020B0604020202020204" pitchFamily="34" charset="0"/>
                </a:rPr>
                <a:t>quizás en Junio…</a:t>
              </a:r>
            </a:p>
          </p:txBody>
        </p:sp>
      </p:grpSp>
    </p:spTree>
    <p:extLst>
      <p:ext uri="{BB962C8B-B14F-4D97-AF65-F5344CB8AC3E}">
        <p14:creationId xmlns:p14="http://schemas.microsoft.com/office/powerpoint/2010/main" val="857026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75"/>
                                        </p:tgtEl>
                                        <p:attrNameLst>
                                          <p:attrName>style.visibility</p:attrName>
                                        </p:attrNameLst>
                                      </p:cBhvr>
                                      <p:to>
                                        <p:strVal val="visible"/>
                                      </p:to>
                                    </p:set>
                                  </p:childTnLst>
                                </p:cTn>
                              </p:par>
                            </p:childTnLst>
                          </p:cTn>
                        </p:par>
                        <p:par>
                          <p:cTn id="7" fill="hold">
                            <p:stCondLst>
                              <p:cond delay="10"/>
                            </p:stCondLst>
                            <p:childTnLst>
                              <p:par>
                                <p:cTn id="8" presetID="26" presetClass="emph" presetSubtype="0" fill="hold" nodeType="afterEffect">
                                  <p:stCondLst>
                                    <p:cond delay="500"/>
                                  </p:stCondLst>
                                  <p:childTnLst>
                                    <p:animEffect transition="out" filter="fade">
                                      <p:cBhvr>
                                        <p:cTn id="9" dur="190" tmFilter="0, 0; .2, .5; .8, .5; 1, 0"/>
                                        <p:tgtEl>
                                          <p:spTgt spid="75"/>
                                        </p:tgtEl>
                                      </p:cBhvr>
                                    </p:animEffect>
                                    <p:animScale>
                                      <p:cBhvr>
                                        <p:cTn id="10" dur="95" autoRev="1" fill="hold"/>
                                        <p:tgtEl>
                                          <p:spTgt spid="75"/>
                                        </p:tgtEl>
                                      </p:cBhvr>
                                      <p:by x="105000" y="105000"/>
                                    </p:animScale>
                                  </p:childTnLst>
                                </p:cTn>
                              </p:par>
                            </p:childTnLst>
                          </p:cTn>
                        </p:par>
                        <p:par>
                          <p:cTn id="11" fill="hold">
                            <p:stCondLst>
                              <p:cond delay="700"/>
                            </p:stCondLst>
                            <p:childTnLst>
                              <p:par>
                                <p:cTn id="12" presetID="2" presetClass="entr" presetSubtype="12" fill="hold" grpId="0" nodeType="afterEffect">
                                  <p:stCondLst>
                                    <p:cond delay="2000"/>
                                  </p:stCondLst>
                                  <p:childTnLst>
                                    <p:set>
                                      <p:cBhvr>
                                        <p:cTn id="13" dur="1" fill="hold">
                                          <p:stCondLst>
                                            <p:cond delay="0"/>
                                          </p:stCondLst>
                                        </p:cTn>
                                        <p:tgtEl>
                                          <p:spTgt spid="69"/>
                                        </p:tgtEl>
                                        <p:attrNameLst>
                                          <p:attrName>style.visibility</p:attrName>
                                        </p:attrNameLst>
                                      </p:cBhvr>
                                      <p:to>
                                        <p:strVal val="visible"/>
                                      </p:to>
                                    </p:set>
                                    <p:anim calcmode="lin" valueType="num">
                                      <p:cBhvr additive="base">
                                        <p:cTn id="14" dur="300" fill="hold"/>
                                        <p:tgtEl>
                                          <p:spTgt spid="69"/>
                                        </p:tgtEl>
                                        <p:attrNameLst>
                                          <p:attrName>ppt_x</p:attrName>
                                        </p:attrNameLst>
                                      </p:cBhvr>
                                      <p:tavLst>
                                        <p:tav tm="0">
                                          <p:val>
                                            <p:strVal val="0-#ppt_w/2"/>
                                          </p:val>
                                        </p:tav>
                                        <p:tav tm="100000">
                                          <p:val>
                                            <p:strVal val="#ppt_x"/>
                                          </p:val>
                                        </p:tav>
                                      </p:tavLst>
                                    </p:anim>
                                    <p:anim calcmode="lin" valueType="num">
                                      <p:cBhvr additive="base">
                                        <p:cTn id="15" dur="300" fill="hold"/>
                                        <p:tgtEl>
                                          <p:spTgt spid="69"/>
                                        </p:tgtEl>
                                        <p:attrNameLst>
                                          <p:attrName>ppt_y</p:attrName>
                                        </p:attrNameLst>
                                      </p:cBhvr>
                                      <p:tavLst>
                                        <p:tav tm="0">
                                          <p:val>
                                            <p:strVal val="1+#ppt_h/2"/>
                                          </p:val>
                                        </p:tav>
                                        <p:tav tm="100000">
                                          <p:val>
                                            <p:strVal val="#ppt_y"/>
                                          </p:val>
                                        </p:tav>
                                      </p:tavLst>
                                    </p:anim>
                                  </p:childTnLst>
                                </p:cTn>
                              </p:par>
                            </p:childTnLst>
                          </p:cTn>
                        </p:par>
                        <p:par>
                          <p:cTn id="16" fill="hold">
                            <p:stCondLst>
                              <p:cond delay="3000"/>
                            </p:stCondLst>
                            <p:childTnLst>
                              <p:par>
                                <p:cTn id="17" presetID="2" presetClass="entr" presetSubtype="2" fill="hold" grpId="0" nodeType="afterEffect">
                                  <p:stCondLst>
                                    <p:cond delay="200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300" fill="hold"/>
                                        <p:tgtEl>
                                          <p:spTgt spid="71"/>
                                        </p:tgtEl>
                                        <p:attrNameLst>
                                          <p:attrName>ppt_x</p:attrName>
                                        </p:attrNameLst>
                                      </p:cBhvr>
                                      <p:tavLst>
                                        <p:tav tm="0">
                                          <p:val>
                                            <p:strVal val="1+#ppt_w/2"/>
                                          </p:val>
                                        </p:tav>
                                        <p:tav tm="100000">
                                          <p:val>
                                            <p:strVal val="#ppt_x"/>
                                          </p:val>
                                        </p:tav>
                                      </p:tavLst>
                                    </p:anim>
                                    <p:anim calcmode="lin" valueType="num">
                                      <p:cBhvr additive="base">
                                        <p:cTn id="20" dur="300" fill="hold"/>
                                        <p:tgtEl>
                                          <p:spTgt spid="71"/>
                                        </p:tgtEl>
                                        <p:attrNameLst>
                                          <p:attrName>ppt_y</p:attrName>
                                        </p:attrNameLst>
                                      </p:cBhvr>
                                      <p:tavLst>
                                        <p:tav tm="0">
                                          <p:val>
                                            <p:strVal val="#ppt_y"/>
                                          </p:val>
                                        </p:tav>
                                        <p:tav tm="100000">
                                          <p:val>
                                            <p:strVal val="#ppt_y"/>
                                          </p:val>
                                        </p:tav>
                                      </p:tavLst>
                                    </p:anim>
                                  </p:childTnLst>
                                </p:cTn>
                              </p:par>
                            </p:childTnLst>
                          </p:cTn>
                        </p:par>
                        <p:par>
                          <p:cTn id="21" fill="hold">
                            <p:stCondLst>
                              <p:cond delay="5300"/>
                            </p:stCondLst>
                            <p:childTnLst>
                              <p:par>
                                <p:cTn id="22" presetID="2" presetClass="entr" presetSubtype="8" fill="hold" grpId="0" nodeType="afterEffect">
                                  <p:stCondLst>
                                    <p:cond delay="2000"/>
                                  </p:stCondLst>
                                  <p:childTnLst>
                                    <p:set>
                                      <p:cBhvr>
                                        <p:cTn id="23" dur="1" fill="hold">
                                          <p:stCondLst>
                                            <p:cond delay="0"/>
                                          </p:stCondLst>
                                        </p:cTn>
                                        <p:tgtEl>
                                          <p:spTgt spid="70"/>
                                        </p:tgtEl>
                                        <p:attrNameLst>
                                          <p:attrName>style.visibility</p:attrName>
                                        </p:attrNameLst>
                                      </p:cBhvr>
                                      <p:to>
                                        <p:strVal val="visible"/>
                                      </p:to>
                                    </p:set>
                                    <p:anim calcmode="lin" valueType="num">
                                      <p:cBhvr additive="base">
                                        <p:cTn id="24" dur="300" fill="hold"/>
                                        <p:tgtEl>
                                          <p:spTgt spid="70"/>
                                        </p:tgtEl>
                                        <p:attrNameLst>
                                          <p:attrName>ppt_x</p:attrName>
                                        </p:attrNameLst>
                                      </p:cBhvr>
                                      <p:tavLst>
                                        <p:tav tm="0">
                                          <p:val>
                                            <p:strVal val="0-#ppt_w/2"/>
                                          </p:val>
                                        </p:tav>
                                        <p:tav tm="100000">
                                          <p:val>
                                            <p:strVal val="#ppt_x"/>
                                          </p:val>
                                        </p:tav>
                                      </p:tavLst>
                                    </p:anim>
                                    <p:anim calcmode="lin" valueType="num">
                                      <p:cBhvr additive="base">
                                        <p:cTn id="25" dur="300" fill="hold"/>
                                        <p:tgtEl>
                                          <p:spTgt spid="70"/>
                                        </p:tgtEl>
                                        <p:attrNameLst>
                                          <p:attrName>ppt_y</p:attrName>
                                        </p:attrNameLst>
                                      </p:cBhvr>
                                      <p:tavLst>
                                        <p:tav tm="0">
                                          <p:val>
                                            <p:strVal val="#ppt_y"/>
                                          </p:val>
                                        </p:tav>
                                        <p:tav tm="100000">
                                          <p:val>
                                            <p:strVal val="#ppt_y"/>
                                          </p:val>
                                        </p:tav>
                                      </p:tavLst>
                                    </p:anim>
                                  </p:childTnLst>
                                </p:cTn>
                              </p:par>
                            </p:childTnLst>
                          </p:cTn>
                        </p:par>
                        <p:par>
                          <p:cTn id="26" fill="hold">
                            <p:stCondLst>
                              <p:cond delay="7600"/>
                            </p:stCondLst>
                            <p:childTnLst>
                              <p:par>
                                <p:cTn id="27" presetID="2" presetClass="entr" presetSubtype="1" fill="hold" nodeType="afterEffect">
                                  <p:stCondLst>
                                    <p:cond delay="2000"/>
                                  </p:stCondLst>
                                  <p:childTnLst>
                                    <p:set>
                                      <p:cBhvr>
                                        <p:cTn id="28" dur="1" fill="hold">
                                          <p:stCondLst>
                                            <p:cond delay="0"/>
                                          </p:stCondLst>
                                        </p:cTn>
                                        <p:tgtEl>
                                          <p:spTgt spid="89"/>
                                        </p:tgtEl>
                                        <p:attrNameLst>
                                          <p:attrName>style.visibility</p:attrName>
                                        </p:attrNameLst>
                                      </p:cBhvr>
                                      <p:to>
                                        <p:strVal val="visible"/>
                                      </p:to>
                                    </p:set>
                                    <p:anim calcmode="lin" valueType="num">
                                      <p:cBhvr additive="base">
                                        <p:cTn id="29" dur="100" fill="hold"/>
                                        <p:tgtEl>
                                          <p:spTgt spid="89"/>
                                        </p:tgtEl>
                                        <p:attrNameLst>
                                          <p:attrName>ppt_x</p:attrName>
                                        </p:attrNameLst>
                                      </p:cBhvr>
                                      <p:tavLst>
                                        <p:tav tm="0">
                                          <p:val>
                                            <p:strVal val="#ppt_x"/>
                                          </p:val>
                                        </p:tav>
                                        <p:tav tm="100000">
                                          <p:val>
                                            <p:strVal val="#ppt_x"/>
                                          </p:val>
                                        </p:tav>
                                      </p:tavLst>
                                    </p:anim>
                                    <p:anim calcmode="lin" valueType="num">
                                      <p:cBhvr additive="base">
                                        <p:cTn id="30" dur="100" fill="hold"/>
                                        <p:tgtEl>
                                          <p:spTgt spid="89"/>
                                        </p:tgtEl>
                                        <p:attrNameLst>
                                          <p:attrName>ppt_y</p:attrName>
                                        </p:attrNameLst>
                                      </p:cBhvr>
                                      <p:tavLst>
                                        <p:tav tm="0">
                                          <p:val>
                                            <p:strVal val="0-#ppt_h/2"/>
                                          </p:val>
                                        </p:tav>
                                        <p:tav tm="100000">
                                          <p:val>
                                            <p:strVal val="#ppt_y"/>
                                          </p:val>
                                        </p:tav>
                                      </p:tavLst>
                                    </p:anim>
                                  </p:childTnLst>
                                </p:cTn>
                              </p:par>
                            </p:childTnLst>
                          </p:cTn>
                        </p:par>
                        <p:par>
                          <p:cTn id="31" fill="hold">
                            <p:stCondLst>
                              <p:cond delay="9700"/>
                            </p:stCondLst>
                            <p:childTnLst>
                              <p:par>
                                <p:cTn id="32" presetID="26" presetClass="emph" presetSubtype="0" fill="hold" nodeType="afterEffect">
                                  <p:stCondLst>
                                    <p:cond delay="0"/>
                                  </p:stCondLst>
                                  <p:childTnLst>
                                    <p:animEffect transition="out" filter="fade">
                                      <p:cBhvr>
                                        <p:cTn id="33" dur="500" tmFilter="0, 0; .2, .5; .8, .5; 1, 0"/>
                                        <p:tgtEl>
                                          <p:spTgt spid="89"/>
                                        </p:tgtEl>
                                      </p:cBhvr>
                                    </p:animEffect>
                                    <p:animScale>
                                      <p:cBhvr>
                                        <p:cTn id="34" dur="250" autoRev="1" fill="hold"/>
                                        <p:tgtEl>
                                          <p:spTgt spid="89"/>
                                        </p:tgtEl>
                                      </p:cBhvr>
                                      <p:by x="105000" y="105000"/>
                                    </p:animScale>
                                  </p:childTnLst>
                                </p:cTn>
                              </p:par>
                            </p:childTnLst>
                          </p:cTn>
                        </p:par>
                        <p:par>
                          <p:cTn id="35" fill="hold">
                            <p:stCondLst>
                              <p:cond delay="10200"/>
                            </p:stCondLst>
                            <p:childTnLst>
                              <p:par>
                                <p:cTn id="36" presetID="26" presetClass="emph" presetSubtype="0" fill="hold" nodeType="afterEffect">
                                  <p:stCondLst>
                                    <p:cond delay="0"/>
                                  </p:stCondLst>
                                  <p:childTnLst>
                                    <p:animEffect transition="out" filter="fade">
                                      <p:cBhvr>
                                        <p:cTn id="37" dur="500" tmFilter="0, 0; .2, .5; .8, .5; 1, 0"/>
                                        <p:tgtEl>
                                          <p:spTgt spid="89"/>
                                        </p:tgtEl>
                                      </p:cBhvr>
                                    </p:animEffect>
                                    <p:animScale>
                                      <p:cBhvr>
                                        <p:cTn id="38" dur="250" autoRev="1" fill="hold"/>
                                        <p:tgtEl>
                                          <p:spTgt spid="89"/>
                                        </p:tgtEl>
                                      </p:cBhvr>
                                      <p:by x="105000" y="105000"/>
                                    </p:animScale>
                                  </p:childTnLst>
                                </p:cTn>
                              </p:par>
                            </p:childTnLst>
                          </p:cTn>
                        </p:par>
                        <p:par>
                          <p:cTn id="39" fill="hold">
                            <p:stCondLst>
                              <p:cond delay="10700"/>
                            </p:stCondLst>
                            <p:childTnLst>
                              <p:par>
                                <p:cTn id="40" presetID="26" presetClass="emph" presetSubtype="0" fill="hold" nodeType="afterEffect">
                                  <p:stCondLst>
                                    <p:cond delay="0"/>
                                  </p:stCondLst>
                                  <p:childTnLst>
                                    <p:animEffect transition="out" filter="fade">
                                      <p:cBhvr>
                                        <p:cTn id="41" dur="500" tmFilter="0, 0; .2, .5; .8, .5; 1, 0"/>
                                        <p:tgtEl>
                                          <p:spTgt spid="89"/>
                                        </p:tgtEl>
                                      </p:cBhvr>
                                    </p:animEffect>
                                    <p:animScale>
                                      <p:cBhvr>
                                        <p:cTn id="42" dur="250" autoRev="1" fill="hold"/>
                                        <p:tgtEl>
                                          <p:spTgt spid="89"/>
                                        </p:tgtEl>
                                      </p:cBhvr>
                                      <p:by x="105000" y="105000"/>
                                    </p:animScale>
                                  </p:childTnLst>
                                </p:cTn>
                              </p:par>
                            </p:childTnLst>
                          </p:cTn>
                        </p:par>
                        <p:par>
                          <p:cTn id="43" fill="hold">
                            <p:stCondLst>
                              <p:cond delay="11200"/>
                            </p:stCondLst>
                            <p:childTnLst>
                              <p:par>
                                <p:cTn id="44" presetID="2" presetClass="entr" presetSubtype="8" fill="hold" nodeType="afterEffect">
                                  <p:stCondLst>
                                    <p:cond delay="2000"/>
                                  </p:stCondLst>
                                  <p:childTnLst>
                                    <p:set>
                                      <p:cBhvr>
                                        <p:cTn id="45" dur="1" fill="hold">
                                          <p:stCondLst>
                                            <p:cond delay="0"/>
                                          </p:stCondLst>
                                        </p:cTn>
                                        <p:tgtEl>
                                          <p:spTgt spid="92"/>
                                        </p:tgtEl>
                                        <p:attrNameLst>
                                          <p:attrName>style.visibility</p:attrName>
                                        </p:attrNameLst>
                                      </p:cBhvr>
                                      <p:to>
                                        <p:strVal val="visible"/>
                                      </p:to>
                                    </p:set>
                                    <p:anim calcmode="lin" valueType="num">
                                      <p:cBhvr additive="base">
                                        <p:cTn id="46" dur="300" fill="hold"/>
                                        <p:tgtEl>
                                          <p:spTgt spid="92"/>
                                        </p:tgtEl>
                                        <p:attrNameLst>
                                          <p:attrName>ppt_x</p:attrName>
                                        </p:attrNameLst>
                                      </p:cBhvr>
                                      <p:tavLst>
                                        <p:tav tm="0">
                                          <p:val>
                                            <p:strVal val="0-#ppt_w/2"/>
                                          </p:val>
                                        </p:tav>
                                        <p:tav tm="100000">
                                          <p:val>
                                            <p:strVal val="#ppt_x"/>
                                          </p:val>
                                        </p:tav>
                                      </p:tavLst>
                                    </p:anim>
                                    <p:anim calcmode="lin" valueType="num">
                                      <p:cBhvr additive="base">
                                        <p:cTn id="47" dur="300" fill="hold"/>
                                        <p:tgtEl>
                                          <p:spTgt spid="92"/>
                                        </p:tgtEl>
                                        <p:attrNameLst>
                                          <p:attrName>ppt_y</p:attrName>
                                        </p:attrNameLst>
                                      </p:cBhvr>
                                      <p:tavLst>
                                        <p:tav tm="0">
                                          <p:val>
                                            <p:strVal val="#ppt_y"/>
                                          </p:val>
                                        </p:tav>
                                        <p:tav tm="100000">
                                          <p:val>
                                            <p:strVal val="#ppt_y"/>
                                          </p:val>
                                        </p:tav>
                                      </p:tavLst>
                                    </p:anim>
                                  </p:childTnLst>
                                </p:cTn>
                              </p:par>
                            </p:childTnLst>
                          </p:cTn>
                        </p:par>
                        <p:par>
                          <p:cTn id="48" fill="hold">
                            <p:stCondLst>
                              <p:cond delay="13500"/>
                            </p:stCondLst>
                            <p:childTnLst>
                              <p:par>
                                <p:cTn id="49" presetID="26" presetClass="emph" presetSubtype="0" fill="hold" nodeType="afterEffect">
                                  <p:stCondLst>
                                    <p:cond delay="300"/>
                                  </p:stCondLst>
                                  <p:childTnLst>
                                    <p:animEffect transition="out" filter="fade">
                                      <p:cBhvr>
                                        <p:cTn id="50" dur="150" tmFilter="0, 0; .2, .5; .8, .5; 1, 0"/>
                                        <p:tgtEl>
                                          <p:spTgt spid="92"/>
                                        </p:tgtEl>
                                      </p:cBhvr>
                                    </p:animEffect>
                                    <p:animScale>
                                      <p:cBhvr>
                                        <p:cTn id="51" dur="75"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13</a:t>
            </a:fld>
            <a:endParaRPr lang="en-US" dirty="0">
              <a:solidFill>
                <a:prstClr val="black">
                  <a:tint val="75000"/>
                </a:prstClr>
              </a:solidFill>
            </a:endParaRPr>
          </a:p>
        </p:txBody>
      </p:sp>
      <p:sp>
        <p:nvSpPr>
          <p:cNvPr id="33" name="Footer Placeholder 2"/>
          <p:cNvSpPr txBox="1">
            <a:spLocks/>
          </p:cNvSpPr>
          <p:nvPr/>
        </p:nvSpPr>
        <p:spPr>
          <a:xfrm>
            <a:off x="423885" y="9912412"/>
            <a:ext cx="8128444" cy="94795"/>
          </a:xfrm>
          <a:prstGeom prst="rect">
            <a:avLst/>
          </a:prstGeom>
        </p:spPr>
        <p:txBody>
          <a:bodyPr vert="horz" wrap="square" lIns="0" tIns="0" rIns="0" bIns="0" rtlCol="0" anchor="t" anchorCtr="0">
            <a:spAutoFit/>
          </a:bodyPr>
          <a:lstStyle>
            <a:defPPr>
              <a:defRPr lang="en-US"/>
            </a:defPPr>
            <a:lvl1pPr marL="0" algn="l" defTabSz="1559235" rtl="0" eaLnBrk="1" latinLnBrk="0" hangingPunct="1">
              <a:defRPr sz="616" kern="1200">
                <a:solidFill>
                  <a:schemeClr val="tx1"/>
                </a:solidFill>
                <a:latin typeface="+mn-lt"/>
                <a:ea typeface="+mn-ea"/>
                <a:cs typeface="+mn-cs"/>
              </a:defRPr>
            </a:lvl1pPr>
            <a:lvl2pPr marL="779617" algn="l" defTabSz="1559235" rtl="0" eaLnBrk="1" latinLnBrk="0" hangingPunct="1">
              <a:defRPr sz="3069" kern="1200">
                <a:solidFill>
                  <a:schemeClr val="tx1"/>
                </a:solidFill>
                <a:latin typeface="+mn-lt"/>
                <a:ea typeface="+mn-ea"/>
                <a:cs typeface="+mn-cs"/>
              </a:defRPr>
            </a:lvl2pPr>
            <a:lvl3pPr marL="1559235" algn="l" defTabSz="1559235" rtl="0" eaLnBrk="1" latinLnBrk="0" hangingPunct="1">
              <a:defRPr sz="3069" kern="1200">
                <a:solidFill>
                  <a:schemeClr val="tx1"/>
                </a:solidFill>
                <a:latin typeface="+mn-lt"/>
                <a:ea typeface="+mn-ea"/>
                <a:cs typeface="+mn-cs"/>
              </a:defRPr>
            </a:lvl3pPr>
            <a:lvl4pPr marL="2338852" algn="l" defTabSz="1559235" rtl="0" eaLnBrk="1" latinLnBrk="0" hangingPunct="1">
              <a:defRPr sz="3069" kern="1200">
                <a:solidFill>
                  <a:schemeClr val="tx1"/>
                </a:solidFill>
                <a:latin typeface="+mn-lt"/>
                <a:ea typeface="+mn-ea"/>
                <a:cs typeface="+mn-cs"/>
              </a:defRPr>
            </a:lvl4pPr>
            <a:lvl5pPr marL="3118470" algn="l" defTabSz="1559235" rtl="0" eaLnBrk="1" latinLnBrk="0" hangingPunct="1">
              <a:defRPr sz="3069" kern="1200">
                <a:solidFill>
                  <a:schemeClr val="tx1"/>
                </a:solidFill>
                <a:latin typeface="+mn-lt"/>
                <a:ea typeface="+mn-ea"/>
                <a:cs typeface="+mn-cs"/>
              </a:defRPr>
            </a:lvl5pPr>
            <a:lvl6pPr marL="3898087" algn="l" defTabSz="1559235" rtl="0" eaLnBrk="1" latinLnBrk="0" hangingPunct="1">
              <a:defRPr sz="3069" kern="1200">
                <a:solidFill>
                  <a:schemeClr val="tx1"/>
                </a:solidFill>
                <a:latin typeface="+mn-lt"/>
                <a:ea typeface="+mn-ea"/>
                <a:cs typeface="+mn-cs"/>
              </a:defRPr>
            </a:lvl6pPr>
            <a:lvl7pPr marL="4677705" algn="l" defTabSz="1559235" rtl="0" eaLnBrk="1" latinLnBrk="0" hangingPunct="1">
              <a:defRPr sz="3069" kern="1200">
                <a:solidFill>
                  <a:schemeClr val="tx1"/>
                </a:solidFill>
                <a:latin typeface="+mn-lt"/>
                <a:ea typeface="+mn-ea"/>
                <a:cs typeface="+mn-cs"/>
              </a:defRPr>
            </a:lvl7pPr>
            <a:lvl8pPr marL="5457322" algn="l" defTabSz="1559235" rtl="0" eaLnBrk="1" latinLnBrk="0" hangingPunct="1">
              <a:defRPr sz="3069" kern="1200">
                <a:solidFill>
                  <a:schemeClr val="tx1"/>
                </a:solidFill>
                <a:latin typeface="+mn-lt"/>
                <a:ea typeface="+mn-ea"/>
                <a:cs typeface="+mn-cs"/>
              </a:defRPr>
            </a:lvl8pPr>
            <a:lvl9pPr marL="6236940" algn="l" defTabSz="1559235" rtl="0" eaLnBrk="1" latinLnBrk="0" hangingPunct="1">
              <a:defRPr sz="3069"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
        <p:nvSpPr>
          <p:cNvPr id="34" name="Rectángulo 7"/>
          <p:cNvSpPr/>
          <p:nvPr/>
        </p:nvSpPr>
        <p:spPr>
          <a:xfrm>
            <a:off x="569857" y="709125"/>
            <a:ext cx="2613248" cy="56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ES" sz="2600" b="1" dirty="0">
                <a:solidFill>
                  <a:srgbClr val="702082"/>
                </a:solidFill>
                <a:cs typeface="Arial" panose="020B0604020202020204" pitchFamily="34" charset="0"/>
              </a:rPr>
              <a:t>Argentina 2018</a:t>
            </a:r>
          </a:p>
        </p:txBody>
      </p:sp>
      <p:sp>
        <p:nvSpPr>
          <p:cNvPr id="69" name="Rectangle 68"/>
          <p:cNvSpPr/>
          <p:nvPr/>
        </p:nvSpPr>
        <p:spPr>
          <a:xfrm>
            <a:off x="281383" y="2899862"/>
            <a:ext cx="13485392" cy="5616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2000">
              <a:solidFill>
                <a:prstClr val="white"/>
              </a:solidFill>
            </a:endParaRPr>
          </a:p>
        </p:txBody>
      </p:sp>
      <p:grpSp>
        <p:nvGrpSpPr>
          <p:cNvPr id="70" name="Group 69"/>
          <p:cNvGrpSpPr/>
          <p:nvPr/>
        </p:nvGrpSpPr>
        <p:grpSpPr>
          <a:xfrm>
            <a:off x="3117522" y="3142782"/>
            <a:ext cx="2615402" cy="2615406"/>
            <a:chOff x="4812993" y="2072920"/>
            <a:chExt cx="3924430" cy="3924434"/>
          </a:xfrm>
        </p:grpSpPr>
        <p:grpSp>
          <p:nvGrpSpPr>
            <p:cNvPr id="71" name="Group 70"/>
            <p:cNvGrpSpPr/>
            <p:nvPr/>
          </p:nvGrpSpPr>
          <p:grpSpPr>
            <a:xfrm rot="5400000">
              <a:off x="4812991" y="2072922"/>
              <a:ext cx="3924434" cy="3924430"/>
              <a:chOff x="9098283" y="5838052"/>
              <a:chExt cx="3323477" cy="3323477"/>
            </a:xfrm>
          </p:grpSpPr>
          <p:sp>
            <p:nvSpPr>
              <p:cNvPr id="74" name="Träne 75"/>
              <p:cNvSpPr/>
              <p:nvPr/>
            </p:nvSpPr>
            <p:spPr bwMode="gray">
              <a:xfrm rot="5400000" flipH="1">
                <a:off x="9098283" y="5838052"/>
                <a:ext cx="3323477" cy="3323477"/>
              </a:xfrm>
              <a:prstGeom prst="teardrop">
                <a:avLst/>
              </a:prstGeom>
              <a:solidFill>
                <a:srgbClr val="F2DDF7"/>
              </a:solidFill>
              <a:ln w="12700">
                <a:solidFill>
                  <a:srgbClr val="702082"/>
                </a:solidFill>
                <a:round/>
                <a:headEnd/>
                <a:tailEnd/>
              </a:ln>
              <a:effectLst/>
            </p:spPr>
            <p:txBody>
              <a:bodyPr lIns="0" tIns="0" rIns="0" bIns="0" rtlCol="0" anchor="ctr"/>
              <a:lstStyle/>
              <a:p>
                <a:pPr algn="ctr">
                  <a:lnSpc>
                    <a:spcPct val="90000"/>
                  </a:lnSpc>
                  <a:spcBef>
                    <a:spcPts val="666"/>
                  </a:spcBef>
                </a:pPr>
                <a:endParaRPr lang="es-AR" sz="1400" dirty="0">
                  <a:solidFill>
                    <a:srgbClr val="702082"/>
                  </a:solidFill>
                  <a:cs typeface="Arial" panose="020B0604020202020204" pitchFamily="34" charset="0"/>
                </a:endParaRPr>
              </a:p>
            </p:txBody>
          </p:sp>
          <p:cxnSp>
            <p:nvCxnSpPr>
              <p:cNvPr id="75" name="Straight Connector 74"/>
              <p:cNvCxnSpPr/>
              <p:nvPr/>
            </p:nvCxnSpPr>
            <p:spPr>
              <a:xfrm>
                <a:off x="9259564" y="7611834"/>
                <a:ext cx="3000915" cy="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72" name="Rectangle 71"/>
            <p:cNvSpPr>
              <a:spLocks noChangeAspect="1"/>
            </p:cNvSpPr>
            <p:nvPr/>
          </p:nvSpPr>
          <p:spPr>
            <a:xfrm>
              <a:off x="5047651" y="3387076"/>
              <a:ext cx="3491471" cy="2309104"/>
            </a:xfrm>
            <a:prstGeom prst="rect">
              <a:avLst/>
            </a:prstGeom>
          </p:spPr>
          <p:txBody>
            <a:bodyPr wrap="square">
              <a:spAutoFit/>
            </a:bodyPr>
            <a:lstStyle/>
            <a:p>
              <a:pPr algn="ctr"/>
              <a:r>
                <a:rPr lang="es-AR" sz="1500" dirty="0">
                  <a:solidFill>
                    <a:srgbClr val="702082"/>
                  </a:solidFill>
                  <a:cs typeface="Arial" panose="020B0604020202020204" pitchFamily="34" charset="0"/>
                </a:rPr>
                <a:t>Incrementos Salariales </a:t>
              </a:r>
            </a:p>
            <a:p>
              <a:pPr algn="ctr"/>
              <a:r>
                <a:rPr lang="es-AR" sz="1500" dirty="0">
                  <a:solidFill>
                    <a:srgbClr val="702082"/>
                  </a:solidFill>
                  <a:cs typeface="Arial" panose="020B0604020202020204" pitchFamily="34" charset="0"/>
                </a:rPr>
                <a:t>   Proyectados – </a:t>
              </a:r>
            </a:p>
            <a:p>
              <a:pPr algn="ctr"/>
              <a:r>
                <a:rPr lang="es-AR" sz="2200" dirty="0">
                  <a:solidFill>
                    <a:srgbClr val="702082"/>
                  </a:solidFill>
                  <a:cs typeface="Arial" panose="020B0604020202020204" pitchFamily="34" charset="0"/>
                </a:rPr>
                <a:t>  Mercado: </a:t>
              </a:r>
            </a:p>
            <a:p>
              <a:pPr algn="ctr"/>
              <a:r>
                <a:rPr lang="es-AR" sz="2800" b="1" dirty="0">
                  <a:solidFill>
                    <a:srgbClr val="702082"/>
                  </a:solidFill>
                  <a:cs typeface="Arial" panose="020B0604020202020204" pitchFamily="34" charset="0"/>
                </a:rPr>
                <a:t>  21%</a:t>
              </a:r>
            </a:p>
            <a:p>
              <a:pPr algn="ctr"/>
              <a:r>
                <a:rPr lang="es-AR" sz="1400" b="1" dirty="0">
                  <a:solidFill>
                    <a:srgbClr val="702082"/>
                  </a:solidFill>
                  <a:cs typeface="Arial" panose="020B0604020202020204" pitchFamily="34" charset="0"/>
                </a:rPr>
                <a:t>     (sin variaciones) </a:t>
              </a:r>
              <a:endParaRPr lang="es-AR" sz="3200" b="1" dirty="0">
                <a:solidFill>
                  <a:srgbClr val="702082"/>
                </a:solidFill>
                <a:cs typeface="Arial" panose="020B0604020202020204" pitchFamily="34" charset="0"/>
              </a:endParaRPr>
            </a:p>
          </p:txBody>
        </p:sp>
        <p:sp>
          <p:nvSpPr>
            <p:cNvPr id="73" name="Freeform 9"/>
            <p:cNvSpPr>
              <a:spLocks noEditPoints="1"/>
            </p:cNvSpPr>
            <p:nvPr/>
          </p:nvSpPr>
          <p:spPr bwMode="auto">
            <a:xfrm>
              <a:off x="6289892" y="2355662"/>
              <a:ext cx="1192632" cy="971234"/>
            </a:xfrm>
            <a:custGeom>
              <a:avLst/>
              <a:gdLst>
                <a:gd name="T0" fmla="*/ 368 w 435"/>
                <a:gd name="T1" fmla="*/ 118 h 354"/>
                <a:gd name="T2" fmla="*/ 326 w 435"/>
                <a:gd name="T3" fmla="*/ 83 h 354"/>
                <a:gd name="T4" fmla="*/ 317 w 435"/>
                <a:gd name="T5" fmla="*/ 44 h 354"/>
                <a:gd name="T6" fmla="*/ 225 w 435"/>
                <a:gd name="T7" fmla="*/ 28 h 354"/>
                <a:gd name="T8" fmla="*/ 178 w 435"/>
                <a:gd name="T9" fmla="*/ 54 h 354"/>
                <a:gd name="T10" fmla="*/ 168 w 435"/>
                <a:gd name="T11" fmla="*/ 200 h 354"/>
                <a:gd name="T12" fmla="*/ 0 w 435"/>
                <a:gd name="T13" fmla="*/ 209 h 354"/>
                <a:gd name="T14" fmla="*/ 399 w 435"/>
                <a:gd name="T15" fmla="*/ 209 h 354"/>
                <a:gd name="T16" fmla="*/ 350 w 435"/>
                <a:gd name="T17" fmla="*/ 190 h 354"/>
                <a:gd name="T18" fmla="*/ 350 w 435"/>
                <a:gd name="T19" fmla="*/ 168 h 354"/>
                <a:gd name="T20" fmla="*/ 346 w 435"/>
                <a:gd name="T21" fmla="*/ 103 h 354"/>
                <a:gd name="T22" fmla="*/ 322 w 435"/>
                <a:gd name="T23" fmla="*/ 117 h 354"/>
                <a:gd name="T24" fmla="*/ 322 w 435"/>
                <a:gd name="T25" fmla="*/ 169 h 354"/>
                <a:gd name="T26" fmla="*/ 315 w 435"/>
                <a:gd name="T27" fmla="*/ 211 h 354"/>
                <a:gd name="T28" fmla="*/ 308 w 435"/>
                <a:gd name="T29" fmla="*/ 188 h 354"/>
                <a:gd name="T30" fmla="*/ 308 w 435"/>
                <a:gd name="T31" fmla="*/ 169 h 354"/>
                <a:gd name="T32" fmla="*/ 308 w 435"/>
                <a:gd name="T33" fmla="*/ 153 h 354"/>
                <a:gd name="T34" fmla="*/ 308 w 435"/>
                <a:gd name="T35" fmla="*/ 153 h 354"/>
                <a:gd name="T36" fmla="*/ 308 w 435"/>
                <a:gd name="T37" fmla="*/ 144 h 354"/>
                <a:gd name="T38" fmla="*/ 308 w 435"/>
                <a:gd name="T39" fmla="*/ 122 h 354"/>
                <a:gd name="T40" fmla="*/ 304 w 435"/>
                <a:gd name="T41" fmla="*/ 57 h 354"/>
                <a:gd name="T42" fmla="*/ 280 w 435"/>
                <a:gd name="T43" fmla="*/ 73 h 354"/>
                <a:gd name="T44" fmla="*/ 280 w 435"/>
                <a:gd name="T45" fmla="*/ 172 h 354"/>
                <a:gd name="T46" fmla="*/ 273 w 435"/>
                <a:gd name="T47" fmla="*/ 198 h 354"/>
                <a:gd name="T48" fmla="*/ 266 w 435"/>
                <a:gd name="T49" fmla="*/ 184 h 354"/>
                <a:gd name="T50" fmla="*/ 266 w 435"/>
                <a:gd name="T51" fmla="*/ 154 h 354"/>
                <a:gd name="T52" fmla="*/ 266 w 435"/>
                <a:gd name="T53" fmla="*/ 143 h 354"/>
                <a:gd name="T54" fmla="*/ 266 w 435"/>
                <a:gd name="T55" fmla="*/ 143 h 354"/>
                <a:gd name="T56" fmla="*/ 266 w 435"/>
                <a:gd name="T57" fmla="*/ 117 h 354"/>
                <a:gd name="T58" fmla="*/ 261 w 435"/>
                <a:gd name="T59" fmla="*/ 41 h 354"/>
                <a:gd name="T60" fmla="*/ 233 w 435"/>
                <a:gd name="T61" fmla="*/ 58 h 354"/>
                <a:gd name="T62" fmla="*/ 233 w 435"/>
                <a:gd name="T63" fmla="*/ 143 h 354"/>
                <a:gd name="T64" fmla="*/ 233 w 435"/>
                <a:gd name="T65" fmla="*/ 168 h 354"/>
                <a:gd name="T66" fmla="*/ 226 w 435"/>
                <a:gd name="T67" fmla="*/ 194 h 354"/>
                <a:gd name="T68" fmla="*/ 219 w 435"/>
                <a:gd name="T69" fmla="*/ 180 h 354"/>
                <a:gd name="T70" fmla="*/ 219 w 435"/>
                <a:gd name="T71" fmla="*/ 143 h 354"/>
                <a:gd name="T72" fmla="*/ 219 w 435"/>
                <a:gd name="T73" fmla="*/ 84 h 354"/>
                <a:gd name="T74" fmla="*/ 191 w 435"/>
                <a:gd name="T75" fmla="*/ 66 h 354"/>
                <a:gd name="T76" fmla="*/ 186 w 435"/>
                <a:gd name="T77" fmla="*/ 160 h 354"/>
                <a:gd name="T78" fmla="*/ 186 w 435"/>
                <a:gd name="T79" fmla="*/ 201 h 354"/>
                <a:gd name="T80" fmla="*/ 186 w 435"/>
                <a:gd name="T81" fmla="*/ 263 h 354"/>
                <a:gd name="T82" fmla="*/ 179 w 435"/>
                <a:gd name="T83" fmla="*/ 263 h 354"/>
                <a:gd name="T84" fmla="*/ 204 w 435"/>
                <a:gd name="T85" fmla="*/ 336 h 354"/>
                <a:gd name="T86" fmla="*/ 323 w 435"/>
                <a:gd name="T87" fmla="*/ 343 h 354"/>
                <a:gd name="T88" fmla="*/ 349 w 435"/>
                <a:gd name="T89" fmla="*/ 261 h 354"/>
                <a:gd name="T90" fmla="*/ 350 w 435"/>
                <a:gd name="T91" fmla="*/ 196 h 354"/>
                <a:gd name="T92" fmla="*/ 168 w 435"/>
                <a:gd name="T93" fmla="*/ 245 h 354"/>
                <a:gd name="T94" fmla="*/ 168 w 435"/>
                <a:gd name="T95" fmla="*/ 227 h 354"/>
                <a:gd name="T96" fmla="*/ 435 w 435"/>
                <a:gd name="T97" fmla="*/ 245 h 354"/>
                <a:gd name="T98" fmla="*/ 417 w 435"/>
                <a:gd name="T99" fmla="*/ 227 h 354"/>
                <a:gd name="T100" fmla="*/ 127 w 435"/>
                <a:gd name="T101" fmla="*/ 147 h 354"/>
                <a:gd name="T102" fmla="*/ 24 w 435"/>
                <a:gd name="T103" fmla="*/ 105 h 354"/>
                <a:gd name="T104" fmla="*/ 127 w 435"/>
                <a:gd name="T105" fmla="*/ 62 h 354"/>
                <a:gd name="T106" fmla="*/ 92 w 435"/>
                <a:gd name="T107" fmla="*/ 96 h 354"/>
                <a:gd name="T108" fmla="*/ 85 w 435"/>
                <a:gd name="T109" fmla="*/ 86 h 354"/>
                <a:gd name="T110" fmla="*/ 104 w 435"/>
                <a:gd name="T111" fmla="*/ 92 h 354"/>
                <a:gd name="T112" fmla="*/ 92 w 435"/>
                <a:gd name="T113" fmla="*/ 62 h 354"/>
                <a:gd name="T114" fmla="*/ 65 w 435"/>
                <a:gd name="T115" fmla="*/ 91 h 354"/>
                <a:gd name="T116" fmla="*/ 89 w 435"/>
                <a:gd name="T117" fmla="*/ 116 h 354"/>
                <a:gd name="T118" fmla="*/ 79 w 435"/>
                <a:gd name="T119" fmla="*/ 113 h 354"/>
                <a:gd name="T120" fmla="*/ 77 w 435"/>
                <a:gd name="T121" fmla="*/ 136 h 354"/>
                <a:gd name="T122" fmla="*/ 92 w 435"/>
                <a:gd name="T123" fmla="*/ 13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5" h="354">
                  <a:moveTo>
                    <a:pt x="399" y="209"/>
                  </a:moveTo>
                  <a:cubicBezTo>
                    <a:pt x="368" y="209"/>
                    <a:pt x="368" y="209"/>
                    <a:pt x="368" y="209"/>
                  </a:cubicBezTo>
                  <a:cubicBezTo>
                    <a:pt x="368" y="118"/>
                    <a:pt x="368" y="118"/>
                    <a:pt x="368" y="118"/>
                  </a:cubicBezTo>
                  <a:cubicBezTo>
                    <a:pt x="368" y="113"/>
                    <a:pt x="368" y="109"/>
                    <a:pt x="367" y="104"/>
                  </a:cubicBezTo>
                  <a:cubicBezTo>
                    <a:pt x="365" y="99"/>
                    <a:pt x="363" y="94"/>
                    <a:pt x="359" y="91"/>
                  </a:cubicBezTo>
                  <a:cubicBezTo>
                    <a:pt x="350" y="82"/>
                    <a:pt x="337" y="79"/>
                    <a:pt x="326" y="83"/>
                  </a:cubicBezTo>
                  <a:cubicBezTo>
                    <a:pt x="326" y="74"/>
                    <a:pt x="326" y="74"/>
                    <a:pt x="326" y="74"/>
                  </a:cubicBezTo>
                  <a:cubicBezTo>
                    <a:pt x="326" y="67"/>
                    <a:pt x="326" y="62"/>
                    <a:pt x="324" y="56"/>
                  </a:cubicBezTo>
                  <a:cubicBezTo>
                    <a:pt x="322" y="52"/>
                    <a:pt x="320" y="48"/>
                    <a:pt x="317" y="44"/>
                  </a:cubicBezTo>
                  <a:cubicBezTo>
                    <a:pt x="307" y="35"/>
                    <a:pt x="292" y="33"/>
                    <a:pt x="281" y="38"/>
                  </a:cubicBezTo>
                  <a:cubicBezTo>
                    <a:pt x="279" y="34"/>
                    <a:pt x="277" y="31"/>
                    <a:pt x="274" y="28"/>
                  </a:cubicBezTo>
                  <a:cubicBezTo>
                    <a:pt x="260" y="15"/>
                    <a:pt x="239" y="15"/>
                    <a:pt x="225" y="28"/>
                  </a:cubicBezTo>
                  <a:cubicBezTo>
                    <a:pt x="222" y="32"/>
                    <a:pt x="219" y="36"/>
                    <a:pt x="217" y="41"/>
                  </a:cubicBezTo>
                  <a:cubicBezTo>
                    <a:pt x="216" y="43"/>
                    <a:pt x="216" y="44"/>
                    <a:pt x="216" y="46"/>
                  </a:cubicBezTo>
                  <a:cubicBezTo>
                    <a:pt x="203" y="41"/>
                    <a:pt x="188" y="44"/>
                    <a:pt x="178" y="54"/>
                  </a:cubicBezTo>
                  <a:cubicBezTo>
                    <a:pt x="173" y="58"/>
                    <a:pt x="170" y="64"/>
                    <a:pt x="169" y="71"/>
                  </a:cubicBezTo>
                  <a:cubicBezTo>
                    <a:pt x="168" y="75"/>
                    <a:pt x="168" y="79"/>
                    <a:pt x="168" y="84"/>
                  </a:cubicBezTo>
                  <a:cubicBezTo>
                    <a:pt x="168" y="200"/>
                    <a:pt x="168" y="200"/>
                    <a:pt x="168" y="200"/>
                  </a:cubicBezTo>
                  <a:cubicBezTo>
                    <a:pt x="168" y="201"/>
                    <a:pt x="168" y="201"/>
                    <a:pt x="168" y="201"/>
                  </a:cubicBezTo>
                  <a:cubicBezTo>
                    <a:pt x="168" y="209"/>
                    <a:pt x="168" y="209"/>
                    <a:pt x="168" y="209"/>
                  </a:cubicBezTo>
                  <a:cubicBezTo>
                    <a:pt x="0" y="209"/>
                    <a:pt x="0" y="209"/>
                    <a:pt x="0" y="209"/>
                  </a:cubicBezTo>
                  <a:cubicBezTo>
                    <a:pt x="0" y="0"/>
                    <a:pt x="0" y="0"/>
                    <a:pt x="0" y="0"/>
                  </a:cubicBezTo>
                  <a:cubicBezTo>
                    <a:pt x="399" y="0"/>
                    <a:pt x="399" y="0"/>
                    <a:pt x="399" y="0"/>
                  </a:cubicBezTo>
                  <a:cubicBezTo>
                    <a:pt x="399" y="209"/>
                    <a:pt x="399" y="209"/>
                    <a:pt x="399" y="209"/>
                  </a:cubicBezTo>
                  <a:close/>
                  <a:moveTo>
                    <a:pt x="350" y="195"/>
                  </a:moveTo>
                  <a:cubicBezTo>
                    <a:pt x="350" y="190"/>
                    <a:pt x="350" y="190"/>
                    <a:pt x="350" y="190"/>
                  </a:cubicBezTo>
                  <a:cubicBezTo>
                    <a:pt x="350" y="190"/>
                    <a:pt x="350" y="190"/>
                    <a:pt x="350" y="190"/>
                  </a:cubicBezTo>
                  <a:cubicBezTo>
                    <a:pt x="350" y="168"/>
                    <a:pt x="350" y="168"/>
                    <a:pt x="350" y="168"/>
                  </a:cubicBezTo>
                  <a:cubicBezTo>
                    <a:pt x="350" y="168"/>
                    <a:pt x="350" y="168"/>
                    <a:pt x="350" y="168"/>
                  </a:cubicBezTo>
                  <a:cubicBezTo>
                    <a:pt x="350" y="168"/>
                    <a:pt x="350" y="168"/>
                    <a:pt x="350" y="168"/>
                  </a:cubicBezTo>
                  <a:cubicBezTo>
                    <a:pt x="350" y="118"/>
                    <a:pt x="350" y="118"/>
                    <a:pt x="350" y="118"/>
                  </a:cubicBezTo>
                  <a:cubicBezTo>
                    <a:pt x="350" y="115"/>
                    <a:pt x="350" y="112"/>
                    <a:pt x="350" y="109"/>
                  </a:cubicBezTo>
                  <a:cubicBezTo>
                    <a:pt x="349" y="107"/>
                    <a:pt x="348" y="105"/>
                    <a:pt x="346" y="103"/>
                  </a:cubicBezTo>
                  <a:cubicBezTo>
                    <a:pt x="341" y="98"/>
                    <a:pt x="332" y="98"/>
                    <a:pt x="326" y="103"/>
                  </a:cubicBezTo>
                  <a:cubicBezTo>
                    <a:pt x="325" y="105"/>
                    <a:pt x="324" y="107"/>
                    <a:pt x="323" y="109"/>
                  </a:cubicBezTo>
                  <a:cubicBezTo>
                    <a:pt x="322" y="111"/>
                    <a:pt x="322" y="114"/>
                    <a:pt x="322" y="117"/>
                  </a:cubicBezTo>
                  <a:cubicBezTo>
                    <a:pt x="322" y="169"/>
                    <a:pt x="322" y="169"/>
                    <a:pt x="322" y="169"/>
                  </a:cubicBezTo>
                  <a:cubicBezTo>
                    <a:pt x="322" y="169"/>
                    <a:pt x="322" y="169"/>
                    <a:pt x="322" y="169"/>
                  </a:cubicBezTo>
                  <a:cubicBezTo>
                    <a:pt x="322" y="169"/>
                    <a:pt x="322" y="169"/>
                    <a:pt x="322" y="169"/>
                  </a:cubicBezTo>
                  <a:cubicBezTo>
                    <a:pt x="322" y="200"/>
                    <a:pt x="322" y="200"/>
                    <a:pt x="322" y="200"/>
                  </a:cubicBezTo>
                  <a:cubicBezTo>
                    <a:pt x="322" y="203"/>
                    <a:pt x="322" y="203"/>
                    <a:pt x="322" y="203"/>
                  </a:cubicBezTo>
                  <a:cubicBezTo>
                    <a:pt x="322" y="207"/>
                    <a:pt x="319" y="211"/>
                    <a:pt x="315" y="211"/>
                  </a:cubicBezTo>
                  <a:cubicBezTo>
                    <a:pt x="315" y="211"/>
                    <a:pt x="315" y="211"/>
                    <a:pt x="315" y="211"/>
                  </a:cubicBezTo>
                  <a:cubicBezTo>
                    <a:pt x="311" y="211"/>
                    <a:pt x="308" y="207"/>
                    <a:pt x="308" y="203"/>
                  </a:cubicBezTo>
                  <a:cubicBezTo>
                    <a:pt x="308" y="188"/>
                    <a:pt x="308" y="188"/>
                    <a:pt x="308" y="188"/>
                  </a:cubicBezTo>
                  <a:cubicBezTo>
                    <a:pt x="308" y="185"/>
                    <a:pt x="308" y="185"/>
                    <a:pt x="308" y="185"/>
                  </a:cubicBezTo>
                  <a:cubicBezTo>
                    <a:pt x="308" y="185"/>
                    <a:pt x="308" y="185"/>
                    <a:pt x="308" y="185"/>
                  </a:cubicBezTo>
                  <a:cubicBezTo>
                    <a:pt x="308" y="169"/>
                    <a:pt x="308" y="169"/>
                    <a:pt x="308" y="169"/>
                  </a:cubicBezTo>
                  <a:cubicBezTo>
                    <a:pt x="308" y="169"/>
                    <a:pt x="308" y="169"/>
                    <a:pt x="308" y="169"/>
                  </a:cubicBezTo>
                  <a:cubicBezTo>
                    <a:pt x="308" y="169"/>
                    <a:pt x="308" y="169"/>
                    <a:pt x="308" y="169"/>
                  </a:cubicBezTo>
                  <a:cubicBezTo>
                    <a:pt x="308" y="153"/>
                    <a:pt x="308" y="153"/>
                    <a:pt x="308" y="153"/>
                  </a:cubicBezTo>
                  <a:cubicBezTo>
                    <a:pt x="308" y="153"/>
                    <a:pt x="308" y="153"/>
                    <a:pt x="308" y="153"/>
                  </a:cubicBezTo>
                  <a:cubicBezTo>
                    <a:pt x="308" y="153"/>
                    <a:pt x="308" y="153"/>
                    <a:pt x="308" y="153"/>
                  </a:cubicBezTo>
                  <a:cubicBezTo>
                    <a:pt x="308" y="153"/>
                    <a:pt x="308" y="153"/>
                    <a:pt x="308" y="153"/>
                  </a:cubicBezTo>
                  <a:cubicBezTo>
                    <a:pt x="308" y="153"/>
                    <a:pt x="308" y="152"/>
                    <a:pt x="308" y="152"/>
                  </a:cubicBezTo>
                  <a:cubicBezTo>
                    <a:pt x="308" y="144"/>
                    <a:pt x="308" y="144"/>
                    <a:pt x="308" y="144"/>
                  </a:cubicBezTo>
                  <a:cubicBezTo>
                    <a:pt x="308" y="144"/>
                    <a:pt x="308" y="144"/>
                    <a:pt x="308" y="144"/>
                  </a:cubicBezTo>
                  <a:cubicBezTo>
                    <a:pt x="308" y="122"/>
                    <a:pt x="308" y="122"/>
                    <a:pt x="308" y="122"/>
                  </a:cubicBezTo>
                  <a:cubicBezTo>
                    <a:pt x="308" y="122"/>
                    <a:pt x="308" y="122"/>
                    <a:pt x="308" y="122"/>
                  </a:cubicBezTo>
                  <a:cubicBezTo>
                    <a:pt x="308" y="122"/>
                    <a:pt x="308" y="122"/>
                    <a:pt x="308" y="122"/>
                  </a:cubicBezTo>
                  <a:cubicBezTo>
                    <a:pt x="308" y="74"/>
                    <a:pt x="308" y="74"/>
                    <a:pt x="308" y="74"/>
                  </a:cubicBezTo>
                  <a:cubicBezTo>
                    <a:pt x="308" y="70"/>
                    <a:pt x="308" y="66"/>
                    <a:pt x="307" y="62"/>
                  </a:cubicBezTo>
                  <a:cubicBezTo>
                    <a:pt x="306" y="60"/>
                    <a:pt x="305" y="59"/>
                    <a:pt x="304" y="57"/>
                  </a:cubicBezTo>
                  <a:cubicBezTo>
                    <a:pt x="299" y="52"/>
                    <a:pt x="290" y="52"/>
                    <a:pt x="284" y="57"/>
                  </a:cubicBezTo>
                  <a:cubicBezTo>
                    <a:pt x="283" y="59"/>
                    <a:pt x="281" y="61"/>
                    <a:pt x="281" y="63"/>
                  </a:cubicBezTo>
                  <a:cubicBezTo>
                    <a:pt x="280" y="66"/>
                    <a:pt x="280" y="70"/>
                    <a:pt x="280" y="73"/>
                  </a:cubicBezTo>
                  <a:cubicBezTo>
                    <a:pt x="280" y="154"/>
                    <a:pt x="280" y="154"/>
                    <a:pt x="280" y="154"/>
                  </a:cubicBezTo>
                  <a:cubicBezTo>
                    <a:pt x="280" y="154"/>
                    <a:pt x="280" y="154"/>
                    <a:pt x="280" y="154"/>
                  </a:cubicBezTo>
                  <a:cubicBezTo>
                    <a:pt x="280" y="172"/>
                    <a:pt x="280" y="172"/>
                    <a:pt x="280" y="172"/>
                  </a:cubicBezTo>
                  <a:cubicBezTo>
                    <a:pt x="280" y="186"/>
                    <a:pt x="280" y="186"/>
                    <a:pt x="280" y="186"/>
                  </a:cubicBezTo>
                  <a:cubicBezTo>
                    <a:pt x="280" y="190"/>
                    <a:pt x="280" y="190"/>
                    <a:pt x="280" y="190"/>
                  </a:cubicBezTo>
                  <a:cubicBezTo>
                    <a:pt x="280" y="194"/>
                    <a:pt x="277" y="198"/>
                    <a:pt x="273" y="198"/>
                  </a:cubicBezTo>
                  <a:cubicBezTo>
                    <a:pt x="273" y="198"/>
                    <a:pt x="273" y="198"/>
                    <a:pt x="273" y="198"/>
                  </a:cubicBezTo>
                  <a:cubicBezTo>
                    <a:pt x="269" y="198"/>
                    <a:pt x="266" y="194"/>
                    <a:pt x="266" y="190"/>
                  </a:cubicBezTo>
                  <a:cubicBezTo>
                    <a:pt x="266" y="184"/>
                    <a:pt x="266" y="184"/>
                    <a:pt x="266" y="184"/>
                  </a:cubicBezTo>
                  <a:cubicBezTo>
                    <a:pt x="266" y="172"/>
                    <a:pt x="266" y="172"/>
                    <a:pt x="266" y="172"/>
                  </a:cubicBezTo>
                  <a:cubicBezTo>
                    <a:pt x="266" y="172"/>
                    <a:pt x="266" y="172"/>
                    <a:pt x="266" y="172"/>
                  </a:cubicBezTo>
                  <a:cubicBezTo>
                    <a:pt x="266" y="154"/>
                    <a:pt x="266" y="154"/>
                    <a:pt x="266" y="154"/>
                  </a:cubicBezTo>
                  <a:cubicBezTo>
                    <a:pt x="266" y="154"/>
                    <a:pt x="266" y="154"/>
                    <a:pt x="266" y="154"/>
                  </a:cubicBezTo>
                  <a:cubicBezTo>
                    <a:pt x="266" y="143"/>
                    <a:pt x="266" y="143"/>
                    <a:pt x="266" y="143"/>
                  </a:cubicBezTo>
                  <a:cubicBezTo>
                    <a:pt x="266" y="143"/>
                    <a:pt x="266" y="143"/>
                    <a:pt x="266" y="143"/>
                  </a:cubicBezTo>
                  <a:cubicBezTo>
                    <a:pt x="266" y="143"/>
                    <a:pt x="266" y="143"/>
                    <a:pt x="266" y="143"/>
                  </a:cubicBezTo>
                  <a:cubicBezTo>
                    <a:pt x="266" y="143"/>
                    <a:pt x="266" y="143"/>
                    <a:pt x="266" y="143"/>
                  </a:cubicBezTo>
                  <a:cubicBezTo>
                    <a:pt x="266" y="143"/>
                    <a:pt x="266" y="143"/>
                    <a:pt x="266" y="143"/>
                  </a:cubicBezTo>
                  <a:cubicBezTo>
                    <a:pt x="266" y="117"/>
                    <a:pt x="266" y="117"/>
                    <a:pt x="266" y="117"/>
                  </a:cubicBezTo>
                  <a:cubicBezTo>
                    <a:pt x="266" y="117"/>
                    <a:pt x="266" y="117"/>
                    <a:pt x="266" y="117"/>
                  </a:cubicBezTo>
                  <a:cubicBezTo>
                    <a:pt x="266" y="117"/>
                    <a:pt x="266" y="117"/>
                    <a:pt x="266" y="117"/>
                  </a:cubicBezTo>
                  <a:cubicBezTo>
                    <a:pt x="266" y="58"/>
                    <a:pt x="266" y="58"/>
                    <a:pt x="266" y="58"/>
                  </a:cubicBezTo>
                  <a:cubicBezTo>
                    <a:pt x="266" y="55"/>
                    <a:pt x="266" y="51"/>
                    <a:pt x="265" y="47"/>
                  </a:cubicBezTo>
                  <a:cubicBezTo>
                    <a:pt x="264" y="45"/>
                    <a:pt x="263" y="43"/>
                    <a:pt x="261" y="41"/>
                  </a:cubicBezTo>
                  <a:cubicBezTo>
                    <a:pt x="255" y="34"/>
                    <a:pt x="244" y="34"/>
                    <a:pt x="238" y="41"/>
                  </a:cubicBezTo>
                  <a:cubicBezTo>
                    <a:pt x="236" y="42"/>
                    <a:pt x="235" y="44"/>
                    <a:pt x="234" y="47"/>
                  </a:cubicBezTo>
                  <a:cubicBezTo>
                    <a:pt x="233" y="50"/>
                    <a:pt x="233" y="54"/>
                    <a:pt x="233" y="58"/>
                  </a:cubicBezTo>
                  <a:cubicBezTo>
                    <a:pt x="233" y="143"/>
                    <a:pt x="233" y="143"/>
                    <a:pt x="233" y="143"/>
                  </a:cubicBezTo>
                  <a:cubicBezTo>
                    <a:pt x="233" y="143"/>
                    <a:pt x="233" y="143"/>
                    <a:pt x="233" y="143"/>
                  </a:cubicBezTo>
                  <a:cubicBezTo>
                    <a:pt x="233" y="143"/>
                    <a:pt x="233" y="143"/>
                    <a:pt x="233" y="143"/>
                  </a:cubicBezTo>
                  <a:cubicBezTo>
                    <a:pt x="233" y="143"/>
                    <a:pt x="233" y="143"/>
                    <a:pt x="233" y="143"/>
                  </a:cubicBezTo>
                  <a:cubicBezTo>
                    <a:pt x="233" y="154"/>
                    <a:pt x="233" y="154"/>
                    <a:pt x="233" y="154"/>
                  </a:cubicBezTo>
                  <a:cubicBezTo>
                    <a:pt x="233" y="168"/>
                    <a:pt x="233" y="168"/>
                    <a:pt x="233" y="168"/>
                  </a:cubicBezTo>
                  <a:cubicBezTo>
                    <a:pt x="233" y="181"/>
                    <a:pt x="233" y="181"/>
                    <a:pt x="233" y="181"/>
                  </a:cubicBezTo>
                  <a:cubicBezTo>
                    <a:pt x="233" y="186"/>
                    <a:pt x="233" y="186"/>
                    <a:pt x="233" y="186"/>
                  </a:cubicBezTo>
                  <a:cubicBezTo>
                    <a:pt x="233" y="190"/>
                    <a:pt x="230" y="194"/>
                    <a:pt x="226" y="194"/>
                  </a:cubicBezTo>
                  <a:cubicBezTo>
                    <a:pt x="226" y="194"/>
                    <a:pt x="226" y="194"/>
                    <a:pt x="226" y="194"/>
                  </a:cubicBezTo>
                  <a:cubicBezTo>
                    <a:pt x="222" y="194"/>
                    <a:pt x="219" y="190"/>
                    <a:pt x="219" y="186"/>
                  </a:cubicBezTo>
                  <a:cubicBezTo>
                    <a:pt x="219" y="180"/>
                    <a:pt x="219" y="180"/>
                    <a:pt x="219" y="180"/>
                  </a:cubicBezTo>
                  <a:cubicBezTo>
                    <a:pt x="219" y="168"/>
                    <a:pt x="219" y="168"/>
                    <a:pt x="219" y="168"/>
                  </a:cubicBezTo>
                  <a:cubicBezTo>
                    <a:pt x="219" y="168"/>
                    <a:pt x="219" y="168"/>
                    <a:pt x="219" y="168"/>
                  </a:cubicBezTo>
                  <a:cubicBezTo>
                    <a:pt x="219" y="143"/>
                    <a:pt x="219" y="143"/>
                    <a:pt x="219" y="143"/>
                  </a:cubicBezTo>
                  <a:cubicBezTo>
                    <a:pt x="219" y="143"/>
                    <a:pt x="219" y="143"/>
                    <a:pt x="219" y="143"/>
                  </a:cubicBezTo>
                  <a:cubicBezTo>
                    <a:pt x="219" y="143"/>
                    <a:pt x="219" y="143"/>
                    <a:pt x="219" y="143"/>
                  </a:cubicBezTo>
                  <a:cubicBezTo>
                    <a:pt x="219" y="84"/>
                    <a:pt x="219" y="84"/>
                    <a:pt x="219" y="84"/>
                  </a:cubicBezTo>
                  <a:cubicBezTo>
                    <a:pt x="219" y="81"/>
                    <a:pt x="219" y="78"/>
                    <a:pt x="218" y="75"/>
                  </a:cubicBezTo>
                  <a:cubicBezTo>
                    <a:pt x="218" y="71"/>
                    <a:pt x="216" y="69"/>
                    <a:pt x="214" y="66"/>
                  </a:cubicBezTo>
                  <a:cubicBezTo>
                    <a:pt x="207" y="60"/>
                    <a:pt x="197" y="60"/>
                    <a:pt x="191" y="66"/>
                  </a:cubicBezTo>
                  <a:cubicBezTo>
                    <a:pt x="188" y="69"/>
                    <a:pt x="187" y="71"/>
                    <a:pt x="186" y="75"/>
                  </a:cubicBezTo>
                  <a:cubicBezTo>
                    <a:pt x="186" y="77"/>
                    <a:pt x="186" y="81"/>
                    <a:pt x="186" y="84"/>
                  </a:cubicBezTo>
                  <a:cubicBezTo>
                    <a:pt x="186" y="160"/>
                    <a:pt x="186" y="160"/>
                    <a:pt x="186" y="160"/>
                  </a:cubicBezTo>
                  <a:cubicBezTo>
                    <a:pt x="186" y="195"/>
                    <a:pt x="186" y="195"/>
                    <a:pt x="186" y="195"/>
                  </a:cubicBezTo>
                  <a:cubicBezTo>
                    <a:pt x="186" y="200"/>
                    <a:pt x="186" y="200"/>
                    <a:pt x="186" y="200"/>
                  </a:cubicBezTo>
                  <a:cubicBezTo>
                    <a:pt x="186" y="201"/>
                    <a:pt x="186" y="201"/>
                    <a:pt x="186" y="201"/>
                  </a:cubicBezTo>
                  <a:cubicBezTo>
                    <a:pt x="186" y="238"/>
                    <a:pt x="186" y="238"/>
                    <a:pt x="186" y="238"/>
                  </a:cubicBezTo>
                  <a:cubicBezTo>
                    <a:pt x="186" y="238"/>
                    <a:pt x="186" y="238"/>
                    <a:pt x="186" y="238"/>
                  </a:cubicBezTo>
                  <a:cubicBezTo>
                    <a:pt x="186" y="263"/>
                    <a:pt x="186" y="263"/>
                    <a:pt x="186" y="263"/>
                  </a:cubicBezTo>
                  <a:cubicBezTo>
                    <a:pt x="179" y="263"/>
                    <a:pt x="179" y="263"/>
                    <a:pt x="179" y="263"/>
                  </a:cubicBezTo>
                  <a:cubicBezTo>
                    <a:pt x="179" y="263"/>
                    <a:pt x="179" y="263"/>
                    <a:pt x="179" y="263"/>
                  </a:cubicBezTo>
                  <a:cubicBezTo>
                    <a:pt x="179" y="263"/>
                    <a:pt x="179" y="263"/>
                    <a:pt x="179" y="263"/>
                  </a:cubicBezTo>
                  <a:cubicBezTo>
                    <a:pt x="179" y="263"/>
                    <a:pt x="179" y="263"/>
                    <a:pt x="179" y="263"/>
                  </a:cubicBezTo>
                  <a:cubicBezTo>
                    <a:pt x="153" y="263"/>
                    <a:pt x="153" y="263"/>
                    <a:pt x="153" y="263"/>
                  </a:cubicBezTo>
                  <a:cubicBezTo>
                    <a:pt x="163" y="300"/>
                    <a:pt x="190" y="306"/>
                    <a:pt x="204" y="336"/>
                  </a:cubicBezTo>
                  <a:cubicBezTo>
                    <a:pt x="206" y="341"/>
                    <a:pt x="207" y="346"/>
                    <a:pt x="207" y="350"/>
                  </a:cubicBezTo>
                  <a:cubicBezTo>
                    <a:pt x="221" y="353"/>
                    <a:pt x="235" y="354"/>
                    <a:pt x="249" y="354"/>
                  </a:cubicBezTo>
                  <a:cubicBezTo>
                    <a:pt x="275" y="354"/>
                    <a:pt x="300" y="350"/>
                    <a:pt x="323" y="343"/>
                  </a:cubicBezTo>
                  <a:cubicBezTo>
                    <a:pt x="334" y="316"/>
                    <a:pt x="346" y="284"/>
                    <a:pt x="349" y="261"/>
                  </a:cubicBezTo>
                  <a:cubicBezTo>
                    <a:pt x="349" y="261"/>
                    <a:pt x="349" y="261"/>
                    <a:pt x="349" y="261"/>
                  </a:cubicBezTo>
                  <a:cubicBezTo>
                    <a:pt x="349" y="261"/>
                    <a:pt x="349" y="261"/>
                    <a:pt x="349" y="261"/>
                  </a:cubicBezTo>
                  <a:cubicBezTo>
                    <a:pt x="351" y="249"/>
                    <a:pt x="350" y="230"/>
                    <a:pt x="350" y="218"/>
                  </a:cubicBezTo>
                  <a:cubicBezTo>
                    <a:pt x="350" y="207"/>
                    <a:pt x="350" y="207"/>
                    <a:pt x="350" y="207"/>
                  </a:cubicBezTo>
                  <a:cubicBezTo>
                    <a:pt x="350" y="196"/>
                    <a:pt x="350" y="196"/>
                    <a:pt x="350" y="196"/>
                  </a:cubicBezTo>
                  <a:cubicBezTo>
                    <a:pt x="350" y="195"/>
                    <a:pt x="350" y="195"/>
                    <a:pt x="350" y="195"/>
                  </a:cubicBezTo>
                  <a:close/>
                  <a:moveTo>
                    <a:pt x="168" y="227"/>
                  </a:moveTo>
                  <a:cubicBezTo>
                    <a:pt x="168" y="245"/>
                    <a:pt x="168" y="245"/>
                    <a:pt x="168" y="245"/>
                  </a:cubicBezTo>
                  <a:cubicBezTo>
                    <a:pt x="18" y="245"/>
                    <a:pt x="18" y="245"/>
                    <a:pt x="18" y="245"/>
                  </a:cubicBezTo>
                  <a:cubicBezTo>
                    <a:pt x="18" y="227"/>
                    <a:pt x="18" y="227"/>
                    <a:pt x="18" y="227"/>
                  </a:cubicBezTo>
                  <a:cubicBezTo>
                    <a:pt x="168" y="227"/>
                    <a:pt x="168" y="227"/>
                    <a:pt x="168" y="227"/>
                  </a:cubicBezTo>
                  <a:close/>
                  <a:moveTo>
                    <a:pt x="417" y="18"/>
                  </a:moveTo>
                  <a:cubicBezTo>
                    <a:pt x="435" y="18"/>
                    <a:pt x="435" y="18"/>
                    <a:pt x="435" y="18"/>
                  </a:cubicBezTo>
                  <a:cubicBezTo>
                    <a:pt x="435" y="245"/>
                    <a:pt x="435" y="245"/>
                    <a:pt x="435" y="245"/>
                  </a:cubicBezTo>
                  <a:cubicBezTo>
                    <a:pt x="368" y="245"/>
                    <a:pt x="368" y="245"/>
                    <a:pt x="368" y="245"/>
                  </a:cubicBezTo>
                  <a:cubicBezTo>
                    <a:pt x="368" y="239"/>
                    <a:pt x="368" y="233"/>
                    <a:pt x="368" y="227"/>
                  </a:cubicBezTo>
                  <a:cubicBezTo>
                    <a:pt x="417" y="227"/>
                    <a:pt x="417" y="227"/>
                    <a:pt x="417" y="227"/>
                  </a:cubicBezTo>
                  <a:cubicBezTo>
                    <a:pt x="417" y="18"/>
                    <a:pt x="417" y="18"/>
                    <a:pt x="417" y="18"/>
                  </a:cubicBezTo>
                  <a:close/>
                  <a:moveTo>
                    <a:pt x="145" y="105"/>
                  </a:moveTo>
                  <a:cubicBezTo>
                    <a:pt x="145" y="121"/>
                    <a:pt x="139" y="136"/>
                    <a:pt x="127" y="147"/>
                  </a:cubicBezTo>
                  <a:cubicBezTo>
                    <a:pt x="115" y="159"/>
                    <a:pt x="101" y="165"/>
                    <a:pt x="84" y="165"/>
                  </a:cubicBezTo>
                  <a:cubicBezTo>
                    <a:pt x="68" y="165"/>
                    <a:pt x="53" y="159"/>
                    <a:pt x="42" y="147"/>
                  </a:cubicBezTo>
                  <a:cubicBezTo>
                    <a:pt x="30" y="136"/>
                    <a:pt x="24" y="121"/>
                    <a:pt x="24" y="105"/>
                  </a:cubicBezTo>
                  <a:cubicBezTo>
                    <a:pt x="24" y="88"/>
                    <a:pt x="30" y="74"/>
                    <a:pt x="42" y="62"/>
                  </a:cubicBezTo>
                  <a:cubicBezTo>
                    <a:pt x="53" y="50"/>
                    <a:pt x="68" y="44"/>
                    <a:pt x="84" y="44"/>
                  </a:cubicBezTo>
                  <a:cubicBezTo>
                    <a:pt x="101" y="44"/>
                    <a:pt x="115" y="50"/>
                    <a:pt x="127" y="62"/>
                  </a:cubicBezTo>
                  <a:cubicBezTo>
                    <a:pt x="139" y="74"/>
                    <a:pt x="145" y="88"/>
                    <a:pt x="145" y="105"/>
                  </a:cubicBezTo>
                  <a:close/>
                  <a:moveTo>
                    <a:pt x="105" y="115"/>
                  </a:moveTo>
                  <a:cubicBezTo>
                    <a:pt x="105" y="105"/>
                    <a:pt x="101" y="99"/>
                    <a:pt x="92" y="96"/>
                  </a:cubicBezTo>
                  <a:cubicBezTo>
                    <a:pt x="90" y="96"/>
                    <a:pt x="89" y="95"/>
                    <a:pt x="86" y="95"/>
                  </a:cubicBezTo>
                  <a:cubicBezTo>
                    <a:pt x="82" y="94"/>
                    <a:pt x="80" y="92"/>
                    <a:pt x="80" y="90"/>
                  </a:cubicBezTo>
                  <a:cubicBezTo>
                    <a:pt x="80" y="87"/>
                    <a:pt x="82" y="86"/>
                    <a:pt x="85" y="86"/>
                  </a:cubicBezTo>
                  <a:cubicBezTo>
                    <a:pt x="88" y="86"/>
                    <a:pt x="89" y="87"/>
                    <a:pt x="89" y="90"/>
                  </a:cubicBezTo>
                  <a:cubicBezTo>
                    <a:pt x="89" y="92"/>
                    <a:pt x="89" y="92"/>
                    <a:pt x="89" y="92"/>
                  </a:cubicBezTo>
                  <a:cubicBezTo>
                    <a:pt x="104" y="92"/>
                    <a:pt x="104" y="92"/>
                    <a:pt x="104" y="92"/>
                  </a:cubicBezTo>
                  <a:cubicBezTo>
                    <a:pt x="104" y="90"/>
                    <a:pt x="104" y="90"/>
                    <a:pt x="104" y="90"/>
                  </a:cubicBezTo>
                  <a:cubicBezTo>
                    <a:pt x="104" y="81"/>
                    <a:pt x="100" y="75"/>
                    <a:pt x="92" y="72"/>
                  </a:cubicBezTo>
                  <a:cubicBezTo>
                    <a:pt x="92" y="62"/>
                    <a:pt x="92" y="62"/>
                    <a:pt x="92" y="62"/>
                  </a:cubicBezTo>
                  <a:cubicBezTo>
                    <a:pt x="77" y="62"/>
                    <a:pt x="77" y="62"/>
                    <a:pt x="77" y="62"/>
                  </a:cubicBezTo>
                  <a:cubicBezTo>
                    <a:pt x="77" y="72"/>
                    <a:pt x="77" y="72"/>
                    <a:pt x="77" y="72"/>
                  </a:cubicBezTo>
                  <a:cubicBezTo>
                    <a:pt x="69" y="75"/>
                    <a:pt x="65" y="82"/>
                    <a:pt x="65" y="91"/>
                  </a:cubicBezTo>
                  <a:cubicBezTo>
                    <a:pt x="65" y="100"/>
                    <a:pt x="69" y="106"/>
                    <a:pt x="79" y="109"/>
                  </a:cubicBezTo>
                  <a:cubicBezTo>
                    <a:pt x="79" y="109"/>
                    <a:pt x="80" y="109"/>
                    <a:pt x="81" y="109"/>
                  </a:cubicBezTo>
                  <a:cubicBezTo>
                    <a:pt x="86" y="111"/>
                    <a:pt x="89" y="113"/>
                    <a:pt x="89" y="116"/>
                  </a:cubicBezTo>
                  <a:cubicBezTo>
                    <a:pt x="89" y="120"/>
                    <a:pt x="87" y="121"/>
                    <a:pt x="84" y="121"/>
                  </a:cubicBezTo>
                  <a:cubicBezTo>
                    <a:pt x="81" y="121"/>
                    <a:pt x="79" y="119"/>
                    <a:pt x="79" y="115"/>
                  </a:cubicBezTo>
                  <a:cubicBezTo>
                    <a:pt x="79" y="113"/>
                    <a:pt x="79" y="113"/>
                    <a:pt x="79" y="113"/>
                  </a:cubicBezTo>
                  <a:cubicBezTo>
                    <a:pt x="63" y="113"/>
                    <a:pt x="63" y="113"/>
                    <a:pt x="63" y="113"/>
                  </a:cubicBezTo>
                  <a:cubicBezTo>
                    <a:pt x="63" y="115"/>
                    <a:pt x="63" y="115"/>
                    <a:pt x="63" y="115"/>
                  </a:cubicBezTo>
                  <a:cubicBezTo>
                    <a:pt x="63" y="126"/>
                    <a:pt x="68" y="133"/>
                    <a:pt x="77" y="136"/>
                  </a:cubicBezTo>
                  <a:cubicBezTo>
                    <a:pt x="77" y="147"/>
                    <a:pt x="77" y="147"/>
                    <a:pt x="77" y="147"/>
                  </a:cubicBezTo>
                  <a:cubicBezTo>
                    <a:pt x="92" y="147"/>
                    <a:pt x="92" y="147"/>
                    <a:pt x="92" y="147"/>
                  </a:cubicBezTo>
                  <a:cubicBezTo>
                    <a:pt x="92" y="135"/>
                    <a:pt x="92" y="135"/>
                    <a:pt x="92" y="135"/>
                  </a:cubicBezTo>
                  <a:cubicBezTo>
                    <a:pt x="101" y="132"/>
                    <a:pt x="105" y="125"/>
                    <a:pt x="105" y="115"/>
                  </a:cubicBezTo>
                  <a:close/>
                </a:path>
              </a:pathLst>
            </a:custGeom>
            <a:solidFill>
              <a:schemeClr val="accent1"/>
            </a:solidFill>
            <a:ln>
              <a:noFill/>
            </a:ln>
          </p:spPr>
          <p:txBody>
            <a:bodyPr vert="horz" wrap="square" lIns="60939" tIns="30470" rIns="60939" bIns="30470" numCol="1" anchor="t" anchorCtr="0" compatLnSpc="1">
              <a:prstTxWarp prst="textNoShape">
                <a:avLst/>
              </a:prstTxWarp>
            </a:bodyPr>
            <a:lstStyle/>
            <a:p>
              <a:endParaRPr lang="en-US" sz="1800">
                <a:solidFill>
                  <a:prstClr val="black"/>
                </a:solidFill>
              </a:endParaRPr>
            </a:p>
          </p:txBody>
        </p:sp>
      </p:grpSp>
      <p:grpSp>
        <p:nvGrpSpPr>
          <p:cNvPr id="76" name="Group 75"/>
          <p:cNvGrpSpPr/>
          <p:nvPr/>
        </p:nvGrpSpPr>
        <p:grpSpPr>
          <a:xfrm>
            <a:off x="10439624" y="3505200"/>
            <a:ext cx="2078819" cy="2078819"/>
            <a:chOff x="6631812" y="6311831"/>
            <a:chExt cx="2835712" cy="2835712"/>
          </a:xfrm>
        </p:grpSpPr>
        <p:sp>
          <p:nvSpPr>
            <p:cNvPr id="77" name="Oval 8"/>
            <p:cNvSpPr>
              <a:spLocks noChangeArrowheads="1"/>
            </p:cNvSpPr>
            <p:nvPr/>
          </p:nvSpPr>
          <p:spPr bwMode="gray">
            <a:xfrm>
              <a:off x="6631812" y="6311831"/>
              <a:ext cx="2835712" cy="2835712"/>
            </a:xfrm>
            <a:prstGeom prst="ellipse">
              <a:avLst/>
            </a:prstGeom>
            <a:solidFill>
              <a:schemeClr val="accent5"/>
            </a:solidFill>
            <a:ln w="6350">
              <a:noFill/>
              <a:round/>
              <a:headEnd/>
              <a:tailEnd/>
            </a:ln>
          </p:spPr>
          <p:txBody>
            <a:bodyPr vert="horz" wrap="none" lIns="0" tIns="503830" rIns="0" bIns="60939" numCol="1" anchor="ctr" anchorCtr="0" compatLnSpc="1">
              <a:prstTxWarp prst="textNoShape">
                <a:avLst/>
              </a:prstTxWarp>
            </a:bodyPr>
            <a:lstStyle/>
            <a:p>
              <a:pPr algn="ctr">
                <a:lnSpc>
                  <a:spcPct val="90000"/>
                </a:lnSpc>
                <a:spcBef>
                  <a:spcPts val="666"/>
                </a:spcBef>
              </a:pPr>
              <a:r>
                <a:rPr lang="es-AR" sz="2600" b="1" dirty="0">
                  <a:solidFill>
                    <a:prstClr val="white"/>
                  </a:solidFill>
                  <a:cs typeface="Arial" panose="020B0604020202020204" pitchFamily="34" charset="0"/>
                </a:rPr>
                <a:t>1</a:t>
              </a:r>
              <a:r>
                <a:rPr lang="es-AR" sz="1400" b="1" dirty="0">
                  <a:solidFill>
                    <a:prstClr val="white"/>
                  </a:solidFill>
                  <a:cs typeface="Arial" panose="020B0604020202020204" pitchFamily="34" charset="0"/>
                </a:rPr>
                <a:t> USD </a:t>
              </a:r>
            </a:p>
            <a:p>
              <a:pPr algn="ctr">
                <a:lnSpc>
                  <a:spcPts val="2265"/>
                </a:lnSpc>
                <a:spcBef>
                  <a:spcPts val="666"/>
                </a:spcBef>
              </a:pPr>
              <a:r>
                <a:rPr lang="es-AR" sz="2600" b="1" dirty="0">
                  <a:solidFill>
                    <a:prstClr val="white"/>
                  </a:solidFill>
                  <a:cs typeface="Arial" panose="020B0604020202020204" pitchFamily="34" charset="0"/>
                </a:rPr>
                <a:t>$</a:t>
              </a:r>
              <a:r>
                <a:rPr lang="es-AR" sz="2800" b="1" dirty="0">
                  <a:solidFill>
                    <a:prstClr val="white"/>
                  </a:solidFill>
                  <a:cs typeface="Arial" panose="020B0604020202020204" pitchFamily="34" charset="0"/>
                </a:rPr>
                <a:t>27</a:t>
              </a:r>
              <a:r>
                <a:rPr lang="es-AR" sz="1800" b="1" dirty="0">
                  <a:solidFill>
                    <a:prstClr val="white"/>
                  </a:solidFill>
                  <a:cs typeface="Arial" panose="020B0604020202020204" pitchFamily="34" charset="0"/>
                </a:rPr>
                <a:t> -</a:t>
              </a:r>
              <a:r>
                <a:rPr lang="es-AR" sz="1400" b="1" dirty="0">
                  <a:solidFill>
                    <a:prstClr val="white"/>
                  </a:solidFill>
                  <a:cs typeface="Arial" panose="020B0604020202020204" pitchFamily="34" charset="0"/>
                </a:rPr>
                <a:t> </a:t>
              </a:r>
              <a:r>
                <a:rPr lang="es-AR" sz="2600" b="1" dirty="0">
                  <a:solidFill>
                    <a:prstClr val="white"/>
                  </a:solidFill>
                  <a:cs typeface="Arial" panose="020B0604020202020204" pitchFamily="34" charset="0"/>
                </a:rPr>
                <a:t>$</a:t>
              </a:r>
              <a:r>
                <a:rPr lang="es-AR" sz="2800" b="1" dirty="0">
                  <a:solidFill>
                    <a:prstClr val="white"/>
                  </a:solidFill>
                  <a:cs typeface="Arial" panose="020B0604020202020204" pitchFamily="34" charset="0"/>
                </a:rPr>
                <a:t>28</a:t>
              </a:r>
            </a:p>
          </p:txBody>
        </p:sp>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818" y="6557149"/>
              <a:ext cx="911700" cy="911700"/>
            </a:xfrm>
            <a:prstGeom prst="rect">
              <a:avLst/>
            </a:prstGeom>
          </p:spPr>
        </p:pic>
      </p:grpSp>
      <p:sp>
        <p:nvSpPr>
          <p:cNvPr id="82" name="Oval 8"/>
          <p:cNvSpPr>
            <a:spLocks noChangeArrowheads="1"/>
          </p:cNvSpPr>
          <p:nvPr/>
        </p:nvSpPr>
        <p:spPr bwMode="gray">
          <a:xfrm>
            <a:off x="8211201" y="3169601"/>
            <a:ext cx="1889837" cy="1889836"/>
          </a:xfrm>
          <a:prstGeom prst="ellipse">
            <a:avLst/>
          </a:prstGeom>
          <a:solidFill>
            <a:srgbClr val="C110A0"/>
          </a:solidFill>
          <a:ln w="6350">
            <a:noFill/>
            <a:round/>
            <a:headEnd/>
            <a:tailEnd/>
          </a:ln>
        </p:spPr>
        <p:txBody>
          <a:bodyPr vert="horz" wrap="none" lIns="47945" tIns="167797" rIns="0" bIns="0" numCol="1" anchor="ctr" anchorCtr="0" compatLnSpc="1">
            <a:prstTxWarp prst="textNoShape">
              <a:avLst/>
            </a:prstTxWarp>
          </a:bodyPr>
          <a:lstStyle/>
          <a:p>
            <a:pPr algn="ctr" fontAlgn="base">
              <a:lnSpc>
                <a:spcPct val="90000"/>
              </a:lnSpc>
              <a:spcBef>
                <a:spcPct val="0"/>
              </a:spcBef>
              <a:spcAft>
                <a:spcPct val="0"/>
              </a:spcAft>
            </a:pPr>
            <a:r>
              <a:rPr lang="es-AR" sz="2800" dirty="0">
                <a:solidFill>
                  <a:prstClr val="white"/>
                </a:solidFill>
                <a:cs typeface="Arial" panose="020B0604020202020204" pitchFamily="34" charset="0"/>
              </a:rPr>
              <a:t>Inflación</a:t>
            </a:r>
          </a:p>
          <a:p>
            <a:pPr algn="ctr" fontAlgn="base">
              <a:lnSpc>
                <a:spcPct val="90000"/>
              </a:lnSpc>
              <a:spcBef>
                <a:spcPct val="0"/>
              </a:spcBef>
              <a:spcAft>
                <a:spcPct val="0"/>
              </a:spcAft>
            </a:pPr>
            <a:r>
              <a:rPr lang="es-AR" sz="1500" dirty="0">
                <a:solidFill>
                  <a:prstClr val="white"/>
                </a:solidFill>
                <a:cs typeface="Arial" panose="020B0604020202020204" pitchFamily="34" charset="0"/>
              </a:rPr>
              <a:t>Acumulada </a:t>
            </a:r>
          </a:p>
          <a:p>
            <a:pPr algn="ctr" fontAlgn="base">
              <a:lnSpc>
                <a:spcPts val="1999"/>
              </a:lnSpc>
              <a:spcBef>
                <a:spcPct val="0"/>
              </a:spcBef>
              <a:spcAft>
                <a:spcPct val="0"/>
              </a:spcAft>
            </a:pPr>
            <a:r>
              <a:rPr lang="es-AR" sz="1500" dirty="0">
                <a:solidFill>
                  <a:prstClr val="white"/>
                </a:solidFill>
                <a:cs typeface="Arial" panose="020B0604020202020204" pitchFamily="34" charset="0"/>
              </a:rPr>
              <a:t>Enero/Julio:</a:t>
            </a:r>
            <a:r>
              <a:rPr lang="es-AR" sz="3200" dirty="0">
                <a:solidFill>
                  <a:prstClr val="white"/>
                </a:solidFill>
                <a:cs typeface="Arial" panose="020B0604020202020204" pitchFamily="34" charset="0"/>
              </a:rPr>
              <a:t> </a:t>
            </a:r>
          </a:p>
          <a:p>
            <a:pPr algn="ctr" fontAlgn="base">
              <a:lnSpc>
                <a:spcPct val="90000"/>
              </a:lnSpc>
              <a:spcBef>
                <a:spcPct val="0"/>
              </a:spcBef>
              <a:spcAft>
                <a:spcPct val="0"/>
              </a:spcAft>
            </a:pPr>
            <a:r>
              <a:rPr lang="es-AR" sz="3200" b="1" dirty="0">
                <a:solidFill>
                  <a:prstClr val="white"/>
                </a:solidFill>
                <a:cs typeface="Arial" panose="020B0604020202020204" pitchFamily="34" charset="0"/>
              </a:rPr>
              <a:t>19,7</a:t>
            </a:r>
            <a:r>
              <a:rPr lang="es-AR" sz="2200" b="1" dirty="0">
                <a:solidFill>
                  <a:prstClr val="white"/>
                </a:solidFill>
                <a:cs typeface="Arial" panose="020B0604020202020204" pitchFamily="34" charset="0"/>
              </a:rPr>
              <a:t>%</a:t>
            </a:r>
            <a:endParaRPr lang="es-AR" sz="500" b="1" dirty="0">
              <a:solidFill>
                <a:prstClr val="white"/>
              </a:solidFill>
              <a:cs typeface="Arial" panose="020B0604020202020204" pitchFamily="34" charset="0"/>
            </a:endParaRPr>
          </a:p>
        </p:txBody>
      </p:sp>
      <p:grpSp>
        <p:nvGrpSpPr>
          <p:cNvPr id="83" name="Group 82"/>
          <p:cNvGrpSpPr/>
          <p:nvPr/>
        </p:nvGrpSpPr>
        <p:grpSpPr>
          <a:xfrm>
            <a:off x="11000903" y="5449359"/>
            <a:ext cx="2525917" cy="2525916"/>
            <a:chOff x="15324668" y="5165334"/>
            <a:chExt cx="3801330" cy="3801330"/>
          </a:xfrm>
        </p:grpSpPr>
        <p:sp>
          <p:nvSpPr>
            <p:cNvPr id="84" name="Oval 8"/>
            <p:cNvSpPr>
              <a:spLocks noChangeArrowheads="1"/>
            </p:cNvSpPr>
            <p:nvPr/>
          </p:nvSpPr>
          <p:spPr bwMode="gray">
            <a:xfrm>
              <a:off x="15324668" y="5165334"/>
              <a:ext cx="3801330" cy="3801330"/>
            </a:xfrm>
            <a:prstGeom prst="ellipse">
              <a:avLst/>
            </a:prstGeom>
            <a:solidFill>
              <a:schemeClr val="accent4"/>
            </a:solidFill>
            <a:ln w="6350">
              <a:noFill/>
              <a:round/>
              <a:headEnd/>
              <a:tailEnd/>
            </a:ln>
          </p:spPr>
          <p:txBody>
            <a:bodyPr vert="horz" wrap="none" lIns="0" tIns="983667" rIns="0" bIns="60939" numCol="1" anchor="ctr" anchorCtr="0" compatLnSpc="1">
              <a:prstTxWarp prst="textNoShape">
                <a:avLst/>
              </a:prstTxWarp>
            </a:bodyPr>
            <a:lstStyle/>
            <a:p>
              <a:pPr algn="ctr">
                <a:lnSpc>
                  <a:spcPts val="2199"/>
                </a:lnSpc>
              </a:pPr>
              <a:r>
                <a:rPr lang="es-AR" sz="1800" b="1" dirty="0">
                  <a:solidFill>
                    <a:prstClr val="white"/>
                  </a:solidFill>
                  <a:cs typeface="Arial" panose="020B0604020202020204" pitchFamily="34" charset="0"/>
                </a:rPr>
                <a:t>“Todo” se traslada</a:t>
              </a:r>
            </a:p>
            <a:p>
              <a:pPr algn="ctr">
                <a:lnSpc>
                  <a:spcPts val="2331"/>
                </a:lnSpc>
              </a:pPr>
              <a:r>
                <a:rPr lang="es-AR" sz="1800" b="1" dirty="0">
                  <a:solidFill>
                    <a:prstClr val="white"/>
                  </a:solidFill>
                  <a:cs typeface="Arial" panose="020B0604020202020204" pitchFamily="34" charset="0"/>
                </a:rPr>
                <a:t>a los </a:t>
              </a:r>
              <a:r>
                <a:rPr lang="es-AR" sz="2600" b="1" dirty="0">
                  <a:solidFill>
                    <a:prstClr val="white"/>
                  </a:solidFill>
                  <a:cs typeface="Arial" panose="020B0604020202020204" pitchFamily="34" charset="0"/>
                </a:rPr>
                <a:t>precios </a:t>
              </a:r>
              <a:br>
                <a:rPr lang="es-AR" sz="2600" b="1" dirty="0">
                  <a:solidFill>
                    <a:prstClr val="white"/>
                  </a:solidFill>
                  <a:cs typeface="Arial" panose="020B0604020202020204" pitchFamily="34" charset="0"/>
                </a:rPr>
              </a:br>
              <a:r>
                <a:rPr lang="es-AR" sz="1800" b="1" dirty="0">
                  <a:solidFill>
                    <a:prstClr val="white"/>
                  </a:solidFill>
                  <a:cs typeface="Arial" panose="020B0604020202020204" pitchFamily="34" charset="0"/>
                </a:rPr>
                <a:t>por</a:t>
              </a:r>
              <a:r>
                <a:rPr lang="es-AR" sz="2600" b="1" dirty="0">
                  <a:solidFill>
                    <a:prstClr val="white"/>
                  </a:solidFill>
                  <a:cs typeface="Arial" panose="020B0604020202020204" pitchFamily="34" charset="0"/>
                </a:rPr>
                <a:t> </a:t>
              </a:r>
              <a:r>
                <a:rPr lang="es-AR" sz="1800" b="1" dirty="0">
                  <a:solidFill>
                    <a:prstClr val="white"/>
                  </a:solidFill>
                  <a:cs typeface="Arial" panose="020B0604020202020204" pitchFamily="34" charset="0"/>
                </a:rPr>
                <a:t>aumentos </a:t>
              </a:r>
              <a:br>
                <a:rPr lang="es-AR" sz="1800" b="1" dirty="0">
                  <a:solidFill>
                    <a:prstClr val="white"/>
                  </a:solidFill>
                  <a:cs typeface="Arial" panose="020B0604020202020204" pitchFamily="34" charset="0"/>
                </a:rPr>
              </a:br>
              <a:r>
                <a:rPr lang="es-AR" sz="1800" b="1" dirty="0">
                  <a:solidFill>
                    <a:prstClr val="white"/>
                  </a:solidFill>
                  <a:cs typeface="Arial" panose="020B0604020202020204" pitchFamily="34" charset="0"/>
                </a:rPr>
                <a:t>de tarifas…</a:t>
              </a:r>
            </a:p>
          </p:txBody>
        </p:sp>
        <p:grpSp>
          <p:nvGrpSpPr>
            <p:cNvPr id="85" name="Group 84"/>
            <p:cNvGrpSpPr/>
            <p:nvPr/>
          </p:nvGrpSpPr>
          <p:grpSpPr>
            <a:xfrm>
              <a:off x="16756143" y="5323543"/>
              <a:ext cx="938217" cy="1425207"/>
              <a:chOff x="16756143" y="5414983"/>
              <a:chExt cx="938217" cy="1425207"/>
            </a:xfrm>
          </p:grpSpPr>
          <p:sp>
            <p:nvSpPr>
              <p:cNvPr id="86" name="Freeform 5"/>
              <p:cNvSpPr>
                <a:spLocks/>
              </p:cNvSpPr>
              <p:nvPr/>
            </p:nvSpPr>
            <p:spPr bwMode="auto">
              <a:xfrm>
                <a:off x="16932993" y="5780104"/>
                <a:ext cx="565468" cy="1060086"/>
              </a:xfrm>
              <a:custGeom>
                <a:avLst/>
                <a:gdLst>
                  <a:gd name="T0" fmla="*/ 259 w 297"/>
                  <a:gd name="T1" fmla="*/ 21 h 558"/>
                  <a:gd name="T2" fmla="*/ 243 w 297"/>
                  <a:gd name="T3" fmla="*/ 6 h 558"/>
                  <a:gd name="T4" fmla="*/ 217 w 297"/>
                  <a:gd name="T5" fmla="*/ 5 h 558"/>
                  <a:gd name="T6" fmla="*/ 213 w 297"/>
                  <a:gd name="T7" fmla="*/ 37 h 558"/>
                  <a:gd name="T8" fmla="*/ 217 w 297"/>
                  <a:gd name="T9" fmla="*/ 40 h 558"/>
                  <a:gd name="T10" fmla="*/ 223 w 297"/>
                  <a:gd name="T11" fmla="*/ 46 h 558"/>
                  <a:gd name="T12" fmla="*/ 233 w 297"/>
                  <a:gd name="T13" fmla="*/ 58 h 558"/>
                  <a:gd name="T14" fmla="*/ 250 w 297"/>
                  <a:gd name="T15" fmla="*/ 86 h 558"/>
                  <a:gd name="T16" fmla="*/ 254 w 297"/>
                  <a:gd name="T17" fmla="*/ 99 h 558"/>
                  <a:gd name="T18" fmla="*/ 251 w 297"/>
                  <a:gd name="T19" fmla="*/ 100 h 558"/>
                  <a:gd name="T20" fmla="*/ 248 w 297"/>
                  <a:gd name="T21" fmla="*/ 100 h 558"/>
                  <a:gd name="T22" fmla="*/ 229 w 297"/>
                  <a:gd name="T23" fmla="*/ 96 h 558"/>
                  <a:gd name="T24" fmla="*/ 218 w 297"/>
                  <a:gd name="T25" fmla="*/ 90 h 558"/>
                  <a:gd name="T26" fmla="*/ 218 w 297"/>
                  <a:gd name="T27" fmla="*/ 90 h 558"/>
                  <a:gd name="T28" fmla="*/ 218 w 297"/>
                  <a:gd name="T29" fmla="*/ 90 h 558"/>
                  <a:gd name="T30" fmla="*/ 205 w 297"/>
                  <a:gd name="T31" fmla="*/ 86 h 558"/>
                  <a:gd name="T32" fmla="*/ 201 w 297"/>
                  <a:gd name="T33" fmla="*/ 86 h 558"/>
                  <a:gd name="T34" fmla="*/ 96 w 297"/>
                  <a:gd name="T35" fmla="*/ 86 h 558"/>
                  <a:gd name="T36" fmla="*/ 92 w 297"/>
                  <a:gd name="T37" fmla="*/ 86 h 558"/>
                  <a:gd name="T38" fmla="*/ 79 w 297"/>
                  <a:gd name="T39" fmla="*/ 90 h 558"/>
                  <a:gd name="T40" fmla="*/ 79 w 297"/>
                  <a:gd name="T41" fmla="*/ 90 h 558"/>
                  <a:gd name="T42" fmla="*/ 68 w 297"/>
                  <a:gd name="T43" fmla="*/ 96 h 558"/>
                  <a:gd name="T44" fmla="*/ 49 w 297"/>
                  <a:gd name="T45" fmla="*/ 100 h 558"/>
                  <a:gd name="T46" fmla="*/ 46 w 297"/>
                  <a:gd name="T47" fmla="*/ 100 h 558"/>
                  <a:gd name="T48" fmla="*/ 44 w 297"/>
                  <a:gd name="T49" fmla="*/ 99 h 558"/>
                  <a:gd name="T50" fmla="*/ 47 w 297"/>
                  <a:gd name="T51" fmla="*/ 86 h 558"/>
                  <a:gd name="T52" fmla="*/ 64 w 297"/>
                  <a:gd name="T53" fmla="*/ 58 h 558"/>
                  <a:gd name="T54" fmla="*/ 74 w 297"/>
                  <a:gd name="T55" fmla="*/ 46 h 558"/>
                  <a:gd name="T56" fmla="*/ 80 w 297"/>
                  <a:gd name="T57" fmla="*/ 40 h 558"/>
                  <a:gd name="T58" fmla="*/ 84 w 297"/>
                  <a:gd name="T59" fmla="*/ 37 h 558"/>
                  <a:gd name="T60" fmla="*/ 81 w 297"/>
                  <a:gd name="T61" fmla="*/ 28 h 558"/>
                  <a:gd name="T62" fmla="*/ 80 w 297"/>
                  <a:gd name="T63" fmla="*/ 5 h 558"/>
                  <a:gd name="T64" fmla="*/ 54 w 297"/>
                  <a:gd name="T65" fmla="*/ 6 h 558"/>
                  <a:gd name="T66" fmla="*/ 38 w 297"/>
                  <a:gd name="T67" fmla="*/ 21 h 558"/>
                  <a:gd name="T68" fmla="*/ 14 w 297"/>
                  <a:gd name="T69" fmla="*/ 56 h 558"/>
                  <a:gd name="T70" fmla="*/ 0 w 297"/>
                  <a:gd name="T71" fmla="*/ 100 h 558"/>
                  <a:gd name="T72" fmla="*/ 10 w 297"/>
                  <a:gd name="T73" fmla="*/ 128 h 558"/>
                  <a:gd name="T74" fmla="*/ 39 w 297"/>
                  <a:gd name="T75" fmla="*/ 143 h 558"/>
                  <a:gd name="T76" fmla="*/ 49 w 297"/>
                  <a:gd name="T77" fmla="*/ 144 h 558"/>
                  <a:gd name="T78" fmla="*/ 75 w 297"/>
                  <a:gd name="T79" fmla="*/ 139 h 558"/>
                  <a:gd name="T80" fmla="*/ 75 w 297"/>
                  <a:gd name="T81" fmla="*/ 241 h 558"/>
                  <a:gd name="T82" fmla="*/ 75 w 297"/>
                  <a:gd name="T83" fmla="*/ 292 h 558"/>
                  <a:gd name="T84" fmla="*/ 75 w 297"/>
                  <a:gd name="T85" fmla="*/ 525 h 558"/>
                  <a:gd name="T86" fmla="*/ 108 w 297"/>
                  <a:gd name="T87" fmla="*/ 558 h 558"/>
                  <a:gd name="T88" fmla="*/ 142 w 297"/>
                  <a:gd name="T89" fmla="*/ 525 h 558"/>
                  <a:gd name="T90" fmla="*/ 142 w 297"/>
                  <a:gd name="T91" fmla="*/ 313 h 558"/>
                  <a:gd name="T92" fmla="*/ 154 w 297"/>
                  <a:gd name="T93" fmla="*/ 313 h 558"/>
                  <a:gd name="T94" fmla="*/ 154 w 297"/>
                  <a:gd name="T95" fmla="*/ 525 h 558"/>
                  <a:gd name="T96" fmla="*/ 188 w 297"/>
                  <a:gd name="T97" fmla="*/ 558 h 558"/>
                  <a:gd name="T98" fmla="*/ 221 w 297"/>
                  <a:gd name="T99" fmla="*/ 525 h 558"/>
                  <a:gd name="T100" fmla="*/ 221 w 297"/>
                  <a:gd name="T101" fmla="*/ 292 h 558"/>
                  <a:gd name="T102" fmla="*/ 221 w 297"/>
                  <a:gd name="T103" fmla="*/ 241 h 558"/>
                  <a:gd name="T104" fmla="*/ 221 w 297"/>
                  <a:gd name="T105" fmla="*/ 139 h 558"/>
                  <a:gd name="T106" fmla="*/ 248 w 297"/>
                  <a:gd name="T107" fmla="*/ 144 h 558"/>
                  <a:gd name="T108" fmla="*/ 258 w 297"/>
                  <a:gd name="T109" fmla="*/ 143 h 558"/>
                  <a:gd name="T110" fmla="*/ 287 w 297"/>
                  <a:gd name="T111" fmla="*/ 128 h 558"/>
                  <a:gd name="T112" fmla="*/ 297 w 297"/>
                  <a:gd name="T113" fmla="*/ 100 h 558"/>
                  <a:gd name="T114" fmla="*/ 284 w 297"/>
                  <a:gd name="T115" fmla="*/ 56 h 558"/>
                  <a:gd name="T116" fmla="*/ 259 w 297"/>
                  <a:gd name="T117" fmla="*/ 21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7" h="558">
                    <a:moveTo>
                      <a:pt x="259" y="21"/>
                    </a:moveTo>
                    <a:cubicBezTo>
                      <a:pt x="254" y="15"/>
                      <a:pt x="249" y="10"/>
                      <a:pt x="243" y="6"/>
                    </a:cubicBezTo>
                    <a:cubicBezTo>
                      <a:pt x="235" y="0"/>
                      <a:pt x="225" y="0"/>
                      <a:pt x="217" y="5"/>
                    </a:cubicBezTo>
                    <a:cubicBezTo>
                      <a:pt x="218" y="16"/>
                      <a:pt x="217" y="27"/>
                      <a:pt x="213" y="37"/>
                    </a:cubicBezTo>
                    <a:cubicBezTo>
                      <a:pt x="214" y="38"/>
                      <a:pt x="216" y="39"/>
                      <a:pt x="217" y="40"/>
                    </a:cubicBezTo>
                    <a:cubicBezTo>
                      <a:pt x="218" y="41"/>
                      <a:pt x="220" y="43"/>
                      <a:pt x="223" y="46"/>
                    </a:cubicBezTo>
                    <a:cubicBezTo>
                      <a:pt x="226" y="49"/>
                      <a:pt x="230" y="53"/>
                      <a:pt x="233" y="58"/>
                    </a:cubicBezTo>
                    <a:cubicBezTo>
                      <a:pt x="240" y="67"/>
                      <a:pt x="246" y="77"/>
                      <a:pt x="250" y="86"/>
                    </a:cubicBezTo>
                    <a:cubicBezTo>
                      <a:pt x="253" y="92"/>
                      <a:pt x="254" y="97"/>
                      <a:pt x="254" y="99"/>
                    </a:cubicBezTo>
                    <a:cubicBezTo>
                      <a:pt x="253" y="100"/>
                      <a:pt x="252" y="100"/>
                      <a:pt x="251" y="100"/>
                    </a:cubicBezTo>
                    <a:cubicBezTo>
                      <a:pt x="250" y="100"/>
                      <a:pt x="249" y="100"/>
                      <a:pt x="248" y="100"/>
                    </a:cubicBezTo>
                    <a:cubicBezTo>
                      <a:pt x="243" y="100"/>
                      <a:pt x="235" y="98"/>
                      <a:pt x="229" y="96"/>
                    </a:cubicBezTo>
                    <a:cubicBezTo>
                      <a:pt x="223" y="93"/>
                      <a:pt x="219" y="90"/>
                      <a:pt x="218" y="90"/>
                    </a:cubicBezTo>
                    <a:cubicBezTo>
                      <a:pt x="218" y="90"/>
                      <a:pt x="218" y="90"/>
                      <a:pt x="218" y="90"/>
                    </a:cubicBezTo>
                    <a:cubicBezTo>
                      <a:pt x="218" y="90"/>
                      <a:pt x="218" y="90"/>
                      <a:pt x="218" y="90"/>
                    </a:cubicBezTo>
                    <a:cubicBezTo>
                      <a:pt x="214" y="87"/>
                      <a:pt x="209" y="86"/>
                      <a:pt x="205" y="86"/>
                    </a:cubicBezTo>
                    <a:cubicBezTo>
                      <a:pt x="203" y="86"/>
                      <a:pt x="202" y="86"/>
                      <a:pt x="201" y="86"/>
                    </a:cubicBezTo>
                    <a:cubicBezTo>
                      <a:pt x="96" y="86"/>
                      <a:pt x="96" y="86"/>
                      <a:pt x="96" y="86"/>
                    </a:cubicBezTo>
                    <a:cubicBezTo>
                      <a:pt x="95" y="86"/>
                      <a:pt x="93" y="86"/>
                      <a:pt x="92" y="86"/>
                    </a:cubicBezTo>
                    <a:cubicBezTo>
                      <a:pt x="88" y="86"/>
                      <a:pt x="83" y="87"/>
                      <a:pt x="79" y="90"/>
                    </a:cubicBezTo>
                    <a:cubicBezTo>
                      <a:pt x="79" y="90"/>
                      <a:pt x="79" y="90"/>
                      <a:pt x="79" y="90"/>
                    </a:cubicBezTo>
                    <a:cubicBezTo>
                      <a:pt x="78" y="90"/>
                      <a:pt x="74" y="93"/>
                      <a:pt x="68" y="96"/>
                    </a:cubicBezTo>
                    <a:cubicBezTo>
                      <a:pt x="62" y="98"/>
                      <a:pt x="54" y="100"/>
                      <a:pt x="49" y="100"/>
                    </a:cubicBezTo>
                    <a:cubicBezTo>
                      <a:pt x="48" y="100"/>
                      <a:pt x="47" y="100"/>
                      <a:pt x="46" y="100"/>
                    </a:cubicBezTo>
                    <a:cubicBezTo>
                      <a:pt x="45" y="100"/>
                      <a:pt x="44" y="100"/>
                      <a:pt x="44" y="99"/>
                    </a:cubicBezTo>
                    <a:cubicBezTo>
                      <a:pt x="44" y="97"/>
                      <a:pt x="45" y="92"/>
                      <a:pt x="47" y="86"/>
                    </a:cubicBezTo>
                    <a:cubicBezTo>
                      <a:pt x="51" y="77"/>
                      <a:pt x="57" y="67"/>
                      <a:pt x="64" y="58"/>
                    </a:cubicBezTo>
                    <a:cubicBezTo>
                      <a:pt x="68" y="53"/>
                      <a:pt x="71" y="49"/>
                      <a:pt x="74" y="46"/>
                    </a:cubicBezTo>
                    <a:cubicBezTo>
                      <a:pt x="77" y="43"/>
                      <a:pt x="79" y="41"/>
                      <a:pt x="80" y="40"/>
                    </a:cubicBezTo>
                    <a:cubicBezTo>
                      <a:pt x="82" y="39"/>
                      <a:pt x="83" y="38"/>
                      <a:pt x="84" y="37"/>
                    </a:cubicBezTo>
                    <a:cubicBezTo>
                      <a:pt x="83" y="34"/>
                      <a:pt x="82" y="31"/>
                      <a:pt x="81" y="28"/>
                    </a:cubicBezTo>
                    <a:cubicBezTo>
                      <a:pt x="80" y="20"/>
                      <a:pt x="79" y="13"/>
                      <a:pt x="80" y="5"/>
                    </a:cubicBezTo>
                    <a:cubicBezTo>
                      <a:pt x="72" y="0"/>
                      <a:pt x="62" y="0"/>
                      <a:pt x="54" y="6"/>
                    </a:cubicBezTo>
                    <a:cubicBezTo>
                      <a:pt x="49" y="10"/>
                      <a:pt x="44" y="15"/>
                      <a:pt x="38" y="21"/>
                    </a:cubicBezTo>
                    <a:cubicBezTo>
                      <a:pt x="30" y="31"/>
                      <a:pt x="21" y="43"/>
                      <a:pt x="14" y="56"/>
                    </a:cubicBezTo>
                    <a:cubicBezTo>
                      <a:pt x="7" y="69"/>
                      <a:pt x="0" y="83"/>
                      <a:pt x="0" y="100"/>
                    </a:cubicBezTo>
                    <a:cubicBezTo>
                      <a:pt x="0" y="109"/>
                      <a:pt x="3" y="119"/>
                      <a:pt x="10" y="128"/>
                    </a:cubicBezTo>
                    <a:cubicBezTo>
                      <a:pt x="18" y="137"/>
                      <a:pt x="29" y="141"/>
                      <a:pt x="39" y="143"/>
                    </a:cubicBezTo>
                    <a:cubicBezTo>
                      <a:pt x="43" y="143"/>
                      <a:pt x="46" y="144"/>
                      <a:pt x="49" y="144"/>
                    </a:cubicBezTo>
                    <a:cubicBezTo>
                      <a:pt x="59" y="144"/>
                      <a:pt x="67" y="142"/>
                      <a:pt x="75" y="139"/>
                    </a:cubicBezTo>
                    <a:cubicBezTo>
                      <a:pt x="75" y="241"/>
                      <a:pt x="75" y="241"/>
                      <a:pt x="75" y="241"/>
                    </a:cubicBezTo>
                    <a:cubicBezTo>
                      <a:pt x="75" y="292"/>
                      <a:pt x="75" y="292"/>
                      <a:pt x="75" y="292"/>
                    </a:cubicBezTo>
                    <a:cubicBezTo>
                      <a:pt x="75" y="525"/>
                      <a:pt x="75" y="525"/>
                      <a:pt x="75" y="525"/>
                    </a:cubicBezTo>
                    <a:cubicBezTo>
                      <a:pt x="75" y="543"/>
                      <a:pt x="90" y="558"/>
                      <a:pt x="108" y="558"/>
                    </a:cubicBezTo>
                    <a:cubicBezTo>
                      <a:pt x="127" y="558"/>
                      <a:pt x="142" y="543"/>
                      <a:pt x="142" y="525"/>
                    </a:cubicBezTo>
                    <a:cubicBezTo>
                      <a:pt x="142" y="313"/>
                      <a:pt x="142" y="313"/>
                      <a:pt x="142" y="313"/>
                    </a:cubicBezTo>
                    <a:cubicBezTo>
                      <a:pt x="154" y="313"/>
                      <a:pt x="154" y="313"/>
                      <a:pt x="154" y="313"/>
                    </a:cubicBezTo>
                    <a:cubicBezTo>
                      <a:pt x="154" y="525"/>
                      <a:pt x="154" y="525"/>
                      <a:pt x="154" y="525"/>
                    </a:cubicBezTo>
                    <a:cubicBezTo>
                      <a:pt x="154" y="543"/>
                      <a:pt x="169" y="558"/>
                      <a:pt x="188" y="558"/>
                    </a:cubicBezTo>
                    <a:cubicBezTo>
                      <a:pt x="206" y="558"/>
                      <a:pt x="221" y="543"/>
                      <a:pt x="221" y="525"/>
                    </a:cubicBezTo>
                    <a:cubicBezTo>
                      <a:pt x="221" y="292"/>
                      <a:pt x="221" y="292"/>
                      <a:pt x="221" y="292"/>
                    </a:cubicBezTo>
                    <a:cubicBezTo>
                      <a:pt x="221" y="241"/>
                      <a:pt x="221" y="241"/>
                      <a:pt x="221" y="241"/>
                    </a:cubicBezTo>
                    <a:cubicBezTo>
                      <a:pt x="221" y="139"/>
                      <a:pt x="221" y="139"/>
                      <a:pt x="221" y="139"/>
                    </a:cubicBezTo>
                    <a:cubicBezTo>
                      <a:pt x="229" y="141"/>
                      <a:pt x="238" y="144"/>
                      <a:pt x="248" y="144"/>
                    </a:cubicBezTo>
                    <a:cubicBezTo>
                      <a:pt x="251" y="144"/>
                      <a:pt x="254" y="143"/>
                      <a:pt x="258" y="143"/>
                    </a:cubicBezTo>
                    <a:cubicBezTo>
                      <a:pt x="269" y="141"/>
                      <a:pt x="279" y="137"/>
                      <a:pt x="287" y="128"/>
                    </a:cubicBezTo>
                    <a:cubicBezTo>
                      <a:pt x="294" y="119"/>
                      <a:pt x="297" y="109"/>
                      <a:pt x="297" y="100"/>
                    </a:cubicBezTo>
                    <a:cubicBezTo>
                      <a:pt x="297" y="83"/>
                      <a:pt x="291" y="69"/>
                      <a:pt x="284" y="56"/>
                    </a:cubicBezTo>
                    <a:cubicBezTo>
                      <a:pt x="276" y="43"/>
                      <a:pt x="267" y="31"/>
                      <a:pt x="259" y="21"/>
                    </a:cubicBezTo>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87" name="Freeform 6"/>
              <p:cNvSpPr>
                <a:spLocks/>
              </p:cNvSpPr>
              <p:nvPr/>
            </p:nvSpPr>
            <p:spPr bwMode="auto">
              <a:xfrm>
                <a:off x="17094367" y="5619439"/>
                <a:ext cx="242718" cy="266334"/>
              </a:xfrm>
              <a:custGeom>
                <a:avLst/>
                <a:gdLst>
                  <a:gd name="T0" fmla="*/ 3 w 127"/>
                  <a:gd name="T1" fmla="*/ 88 h 140"/>
                  <a:gd name="T2" fmla="*/ 78 w 127"/>
                  <a:gd name="T3" fmla="*/ 132 h 140"/>
                  <a:gd name="T4" fmla="*/ 125 w 127"/>
                  <a:gd name="T5" fmla="*/ 88 h 140"/>
                  <a:gd name="T6" fmla="*/ 127 w 127"/>
                  <a:gd name="T7" fmla="*/ 69 h 140"/>
                  <a:gd name="T8" fmla="*/ 126 w 127"/>
                  <a:gd name="T9" fmla="*/ 56 h 140"/>
                  <a:gd name="T10" fmla="*/ 49 w 127"/>
                  <a:gd name="T11" fmla="*/ 8 h 140"/>
                  <a:gd name="T12" fmla="*/ 0 w 127"/>
                  <a:gd name="T13" fmla="*/ 69 h 140"/>
                  <a:gd name="T14" fmla="*/ 2 w 127"/>
                  <a:gd name="T15" fmla="*/ 85 h 140"/>
                  <a:gd name="T16" fmla="*/ 3 w 127"/>
                  <a:gd name="T17" fmla="*/ 8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40">
                    <a:moveTo>
                      <a:pt x="3" y="88"/>
                    </a:moveTo>
                    <a:cubicBezTo>
                      <a:pt x="12" y="121"/>
                      <a:pt x="45" y="140"/>
                      <a:pt x="78" y="132"/>
                    </a:cubicBezTo>
                    <a:cubicBezTo>
                      <a:pt x="101" y="127"/>
                      <a:pt x="118" y="110"/>
                      <a:pt x="125" y="88"/>
                    </a:cubicBezTo>
                    <a:cubicBezTo>
                      <a:pt x="127" y="82"/>
                      <a:pt x="127" y="75"/>
                      <a:pt x="127" y="69"/>
                    </a:cubicBezTo>
                    <a:cubicBezTo>
                      <a:pt x="127" y="64"/>
                      <a:pt x="127" y="60"/>
                      <a:pt x="126" y="56"/>
                    </a:cubicBezTo>
                    <a:cubicBezTo>
                      <a:pt x="118" y="22"/>
                      <a:pt x="83" y="0"/>
                      <a:pt x="49" y="8"/>
                    </a:cubicBezTo>
                    <a:cubicBezTo>
                      <a:pt x="20" y="15"/>
                      <a:pt x="1" y="40"/>
                      <a:pt x="0" y="69"/>
                    </a:cubicBezTo>
                    <a:cubicBezTo>
                      <a:pt x="0" y="74"/>
                      <a:pt x="0" y="79"/>
                      <a:pt x="2" y="85"/>
                    </a:cubicBezTo>
                    <a:cubicBezTo>
                      <a:pt x="2" y="86"/>
                      <a:pt x="2" y="87"/>
                      <a:pt x="3" y="88"/>
                    </a:cubicBezTo>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88" name="Freeform 7"/>
              <p:cNvSpPr>
                <a:spLocks/>
              </p:cNvSpPr>
              <p:nvPr/>
            </p:nvSpPr>
            <p:spPr bwMode="auto">
              <a:xfrm>
                <a:off x="17103807" y="5414983"/>
                <a:ext cx="79375" cy="165101"/>
              </a:xfrm>
              <a:custGeom>
                <a:avLst/>
                <a:gdLst>
                  <a:gd name="T0" fmla="*/ 1 w 34"/>
                  <a:gd name="T1" fmla="*/ 19 h 72"/>
                  <a:gd name="T2" fmla="*/ 15 w 34"/>
                  <a:gd name="T3" fmla="*/ 1 h 72"/>
                  <a:gd name="T4" fmla="*/ 33 w 34"/>
                  <a:gd name="T5" fmla="*/ 14 h 72"/>
                  <a:gd name="T6" fmla="*/ 25 w 34"/>
                  <a:gd name="T7" fmla="*/ 72 h 72"/>
                  <a:gd name="T8" fmla="*/ 1 w 34"/>
                  <a:gd name="T9" fmla="*/ 19 h 72"/>
                </a:gdLst>
                <a:ahLst/>
                <a:cxnLst>
                  <a:cxn ang="0">
                    <a:pos x="T0" y="T1"/>
                  </a:cxn>
                  <a:cxn ang="0">
                    <a:pos x="T2" y="T3"/>
                  </a:cxn>
                  <a:cxn ang="0">
                    <a:pos x="T4" y="T5"/>
                  </a:cxn>
                  <a:cxn ang="0">
                    <a:pos x="T6" y="T7"/>
                  </a:cxn>
                  <a:cxn ang="0">
                    <a:pos x="T8" y="T9"/>
                  </a:cxn>
                </a:cxnLst>
                <a:rect l="0" t="0" r="r" b="b"/>
                <a:pathLst>
                  <a:path w="34" h="72">
                    <a:moveTo>
                      <a:pt x="1" y="19"/>
                    </a:moveTo>
                    <a:cubicBezTo>
                      <a:pt x="0" y="10"/>
                      <a:pt x="6" y="2"/>
                      <a:pt x="15" y="1"/>
                    </a:cubicBezTo>
                    <a:cubicBezTo>
                      <a:pt x="24" y="0"/>
                      <a:pt x="32" y="6"/>
                      <a:pt x="33" y="14"/>
                    </a:cubicBezTo>
                    <a:cubicBezTo>
                      <a:pt x="34" y="23"/>
                      <a:pt x="25" y="72"/>
                      <a:pt x="25" y="72"/>
                    </a:cubicBezTo>
                    <a:cubicBezTo>
                      <a:pt x="25" y="72"/>
                      <a:pt x="3" y="27"/>
                      <a:pt x="1" y="19"/>
                    </a:cubicBezTo>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89" name="Freeform 8"/>
              <p:cNvSpPr>
                <a:spLocks/>
              </p:cNvSpPr>
              <p:nvPr/>
            </p:nvSpPr>
            <p:spPr bwMode="auto">
              <a:xfrm>
                <a:off x="16878381" y="5508646"/>
                <a:ext cx="123826" cy="141288"/>
              </a:xfrm>
              <a:custGeom>
                <a:avLst/>
                <a:gdLst>
                  <a:gd name="T0" fmla="*/ 6 w 54"/>
                  <a:gd name="T1" fmla="*/ 28 h 61"/>
                  <a:gd name="T2" fmla="*/ 8 w 54"/>
                  <a:gd name="T3" fmla="*/ 5 h 61"/>
                  <a:gd name="T4" fmla="*/ 30 w 54"/>
                  <a:gd name="T5" fmla="*/ 7 h 61"/>
                  <a:gd name="T6" fmla="*/ 54 w 54"/>
                  <a:gd name="T7" fmla="*/ 61 h 61"/>
                  <a:gd name="T8" fmla="*/ 6 w 54"/>
                  <a:gd name="T9" fmla="*/ 28 h 61"/>
                </a:gdLst>
                <a:ahLst/>
                <a:cxnLst>
                  <a:cxn ang="0">
                    <a:pos x="T0" y="T1"/>
                  </a:cxn>
                  <a:cxn ang="0">
                    <a:pos x="T2" y="T3"/>
                  </a:cxn>
                  <a:cxn ang="0">
                    <a:pos x="T4" y="T5"/>
                  </a:cxn>
                  <a:cxn ang="0">
                    <a:pos x="T6" y="T7"/>
                  </a:cxn>
                  <a:cxn ang="0">
                    <a:pos x="T8" y="T9"/>
                  </a:cxn>
                </a:cxnLst>
                <a:rect l="0" t="0" r="r" b="b"/>
                <a:pathLst>
                  <a:path w="54" h="61">
                    <a:moveTo>
                      <a:pt x="6" y="28"/>
                    </a:moveTo>
                    <a:cubicBezTo>
                      <a:pt x="0" y="21"/>
                      <a:pt x="1" y="11"/>
                      <a:pt x="8" y="5"/>
                    </a:cubicBezTo>
                    <a:cubicBezTo>
                      <a:pt x="15" y="0"/>
                      <a:pt x="24" y="1"/>
                      <a:pt x="30" y="7"/>
                    </a:cubicBezTo>
                    <a:cubicBezTo>
                      <a:pt x="36" y="14"/>
                      <a:pt x="54" y="61"/>
                      <a:pt x="54" y="61"/>
                    </a:cubicBezTo>
                    <a:cubicBezTo>
                      <a:pt x="54" y="61"/>
                      <a:pt x="11" y="34"/>
                      <a:pt x="6" y="28"/>
                    </a:cubicBezTo>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90" name="Freeform 9"/>
              <p:cNvSpPr>
                <a:spLocks/>
              </p:cNvSpPr>
              <p:nvPr/>
            </p:nvSpPr>
            <p:spPr bwMode="auto">
              <a:xfrm>
                <a:off x="16756143" y="5746772"/>
                <a:ext cx="168276" cy="73025"/>
              </a:xfrm>
              <a:custGeom>
                <a:avLst/>
                <a:gdLst>
                  <a:gd name="T0" fmla="*/ 17 w 73"/>
                  <a:gd name="T1" fmla="*/ 32 h 32"/>
                  <a:gd name="T2" fmla="*/ 1 w 73"/>
                  <a:gd name="T3" fmla="*/ 17 h 32"/>
                  <a:gd name="T4" fmla="*/ 15 w 73"/>
                  <a:gd name="T5" fmla="*/ 0 h 32"/>
                  <a:gd name="T6" fmla="*/ 73 w 73"/>
                  <a:gd name="T7" fmla="*/ 13 h 32"/>
                  <a:gd name="T8" fmla="*/ 17 w 73"/>
                  <a:gd name="T9" fmla="*/ 32 h 32"/>
                </a:gdLst>
                <a:ahLst/>
                <a:cxnLst>
                  <a:cxn ang="0">
                    <a:pos x="T0" y="T1"/>
                  </a:cxn>
                  <a:cxn ang="0">
                    <a:pos x="T2" y="T3"/>
                  </a:cxn>
                  <a:cxn ang="0">
                    <a:pos x="T4" y="T5"/>
                  </a:cxn>
                  <a:cxn ang="0">
                    <a:pos x="T6" y="T7"/>
                  </a:cxn>
                  <a:cxn ang="0">
                    <a:pos x="T8" y="T9"/>
                  </a:cxn>
                </a:cxnLst>
                <a:rect l="0" t="0" r="r" b="b"/>
                <a:pathLst>
                  <a:path w="73" h="32">
                    <a:moveTo>
                      <a:pt x="17" y="32"/>
                    </a:moveTo>
                    <a:cubicBezTo>
                      <a:pt x="8" y="32"/>
                      <a:pt x="1" y="26"/>
                      <a:pt x="1" y="17"/>
                    </a:cubicBezTo>
                    <a:cubicBezTo>
                      <a:pt x="0" y="8"/>
                      <a:pt x="7" y="1"/>
                      <a:pt x="15" y="0"/>
                    </a:cubicBezTo>
                    <a:cubicBezTo>
                      <a:pt x="24" y="0"/>
                      <a:pt x="73" y="13"/>
                      <a:pt x="73" y="13"/>
                    </a:cubicBezTo>
                    <a:cubicBezTo>
                      <a:pt x="73" y="13"/>
                      <a:pt x="26" y="32"/>
                      <a:pt x="17" y="32"/>
                    </a:cubicBezTo>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91" name="Freeform 10"/>
              <p:cNvSpPr>
                <a:spLocks/>
              </p:cNvSpPr>
              <p:nvPr/>
            </p:nvSpPr>
            <p:spPr bwMode="auto">
              <a:xfrm>
                <a:off x="17527672" y="5721372"/>
                <a:ext cx="166688" cy="77788"/>
              </a:xfrm>
              <a:custGeom>
                <a:avLst/>
                <a:gdLst>
                  <a:gd name="T0" fmla="*/ 52 w 72"/>
                  <a:gd name="T1" fmla="*/ 2 h 34"/>
                  <a:gd name="T2" fmla="*/ 71 w 72"/>
                  <a:gd name="T3" fmla="*/ 14 h 34"/>
                  <a:gd name="T4" fmla="*/ 58 w 72"/>
                  <a:gd name="T5" fmla="*/ 33 h 34"/>
                  <a:gd name="T6" fmla="*/ 0 w 72"/>
                  <a:gd name="T7" fmla="*/ 29 h 34"/>
                  <a:gd name="T8" fmla="*/ 52 w 72"/>
                  <a:gd name="T9" fmla="*/ 2 h 34"/>
                </a:gdLst>
                <a:ahLst/>
                <a:cxnLst>
                  <a:cxn ang="0">
                    <a:pos x="T0" y="T1"/>
                  </a:cxn>
                  <a:cxn ang="0">
                    <a:pos x="T2" y="T3"/>
                  </a:cxn>
                  <a:cxn ang="0">
                    <a:pos x="T4" y="T5"/>
                  </a:cxn>
                  <a:cxn ang="0">
                    <a:pos x="T6" y="T7"/>
                  </a:cxn>
                  <a:cxn ang="0">
                    <a:pos x="T8" y="T9"/>
                  </a:cxn>
                </a:cxnLst>
                <a:rect l="0" t="0" r="r" b="b"/>
                <a:pathLst>
                  <a:path w="72" h="34">
                    <a:moveTo>
                      <a:pt x="52" y="2"/>
                    </a:moveTo>
                    <a:cubicBezTo>
                      <a:pt x="60" y="0"/>
                      <a:pt x="69" y="5"/>
                      <a:pt x="71" y="14"/>
                    </a:cubicBezTo>
                    <a:cubicBezTo>
                      <a:pt x="72" y="22"/>
                      <a:pt x="67" y="31"/>
                      <a:pt x="58" y="33"/>
                    </a:cubicBezTo>
                    <a:cubicBezTo>
                      <a:pt x="50" y="34"/>
                      <a:pt x="0" y="29"/>
                      <a:pt x="0" y="29"/>
                    </a:cubicBezTo>
                    <a:cubicBezTo>
                      <a:pt x="0" y="29"/>
                      <a:pt x="43" y="4"/>
                      <a:pt x="52" y="2"/>
                    </a:cubicBezTo>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92" name="Freeform 11"/>
              <p:cNvSpPr>
                <a:spLocks/>
              </p:cNvSpPr>
              <p:nvPr/>
            </p:nvSpPr>
            <p:spPr bwMode="auto">
              <a:xfrm>
                <a:off x="17430834" y="5543571"/>
                <a:ext cx="122238" cy="142876"/>
              </a:xfrm>
              <a:custGeom>
                <a:avLst/>
                <a:gdLst>
                  <a:gd name="T0" fmla="*/ 23 w 53"/>
                  <a:gd name="T1" fmla="*/ 8 h 62"/>
                  <a:gd name="T2" fmla="*/ 46 w 53"/>
                  <a:gd name="T3" fmla="*/ 6 h 62"/>
                  <a:gd name="T4" fmla="*/ 48 w 53"/>
                  <a:gd name="T5" fmla="*/ 28 h 62"/>
                  <a:gd name="T6" fmla="*/ 0 w 53"/>
                  <a:gd name="T7" fmla="*/ 62 h 62"/>
                  <a:gd name="T8" fmla="*/ 23 w 53"/>
                  <a:gd name="T9" fmla="*/ 8 h 62"/>
                </a:gdLst>
                <a:ahLst/>
                <a:cxnLst>
                  <a:cxn ang="0">
                    <a:pos x="T0" y="T1"/>
                  </a:cxn>
                  <a:cxn ang="0">
                    <a:pos x="T2" y="T3"/>
                  </a:cxn>
                  <a:cxn ang="0">
                    <a:pos x="T4" y="T5"/>
                  </a:cxn>
                  <a:cxn ang="0">
                    <a:pos x="T6" y="T7"/>
                  </a:cxn>
                  <a:cxn ang="0">
                    <a:pos x="T8" y="T9"/>
                  </a:cxn>
                </a:cxnLst>
                <a:rect l="0" t="0" r="r" b="b"/>
                <a:pathLst>
                  <a:path w="53" h="62">
                    <a:moveTo>
                      <a:pt x="23" y="8"/>
                    </a:moveTo>
                    <a:cubicBezTo>
                      <a:pt x="29" y="1"/>
                      <a:pt x="39" y="0"/>
                      <a:pt x="46" y="6"/>
                    </a:cubicBezTo>
                    <a:cubicBezTo>
                      <a:pt x="52" y="11"/>
                      <a:pt x="53" y="21"/>
                      <a:pt x="48" y="28"/>
                    </a:cubicBezTo>
                    <a:cubicBezTo>
                      <a:pt x="42" y="35"/>
                      <a:pt x="0" y="62"/>
                      <a:pt x="0" y="62"/>
                    </a:cubicBezTo>
                    <a:cubicBezTo>
                      <a:pt x="0" y="62"/>
                      <a:pt x="18" y="15"/>
                      <a:pt x="23" y="8"/>
                    </a:cubicBezTo>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93" name="Freeform 12"/>
              <p:cNvSpPr>
                <a:spLocks/>
              </p:cNvSpPr>
              <p:nvPr/>
            </p:nvSpPr>
            <p:spPr bwMode="auto">
              <a:xfrm>
                <a:off x="17316533" y="5421333"/>
                <a:ext cx="87313" cy="163513"/>
              </a:xfrm>
              <a:custGeom>
                <a:avLst/>
                <a:gdLst>
                  <a:gd name="T0" fmla="*/ 5 w 38"/>
                  <a:gd name="T1" fmla="*/ 13 h 71"/>
                  <a:gd name="T2" fmla="*/ 25 w 38"/>
                  <a:gd name="T3" fmla="*/ 4 h 71"/>
                  <a:gd name="T4" fmla="*/ 34 w 38"/>
                  <a:gd name="T5" fmla="*/ 24 h 71"/>
                  <a:gd name="T6" fmla="*/ 0 w 38"/>
                  <a:gd name="T7" fmla="*/ 71 h 71"/>
                  <a:gd name="T8" fmla="*/ 5 w 38"/>
                  <a:gd name="T9" fmla="*/ 13 h 71"/>
                </a:gdLst>
                <a:ahLst/>
                <a:cxnLst>
                  <a:cxn ang="0">
                    <a:pos x="T0" y="T1"/>
                  </a:cxn>
                  <a:cxn ang="0">
                    <a:pos x="T2" y="T3"/>
                  </a:cxn>
                  <a:cxn ang="0">
                    <a:pos x="T4" y="T5"/>
                  </a:cxn>
                  <a:cxn ang="0">
                    <a:pos x="T6" y="T7"/>
                  </a:cxn>
                  <a:cxn ang="0">
                    <a:pos x="T8" y="T9"/>
                  </a:cxn>
                </a:cxnLst>
                <a:rect l="0" t="0" r="r" b="b"/>
                <a:pathLst>
                  <a:path w="38" h="71">
                    <a:moveTo>
                      <a:pt x="5" y="13"/>
                    </a:moveTo>
                    <a:cubicBezTo>
                      <a:pt x="8" y="4"/>
                      <a:pt x="17" y="0"/>
                      <a:pt x="25" y="4"/>
                    </a:cubicBezTo>
                    <a:cubicBezTo>
                      <a:pt x="34" y="7"/>
                      <a:pt x="38" y="16"/>
                      <a:pt x="34" y="24"/>
                    </a:cubicBezTo>
                    <a:cubicBezTo>
                      <a:pt x="31" y="32"/>
                      <a:pt x="0" y="71"/>
                      <a:pt x="0" y="71"/>
                    </a:cubicBezTo>
                    <a:cubicBezTo>
                      <a:pt x="0" y="71"/>
                      <a:pt x="2" y="21"/>
                      <a:pt x="5" y="13"/>
                    </a:cubicBezTo>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grpSp>
      </p:grpSp>
      <p:sp>
        <p:nvSpPr>
          <p:cNvPr id="94" name="Oval 8"/>
          <p:cNvSpPr>
            <a:spLocks noChangeArrowheads="1"/>
          </p:cNvSpPr>
          <p:nvPr/>
        </p:nvSpPr>
        <p:spPr bwMode="gray">
          <a:xfrm>
            <a:off x="8831739" y="4971207"/>
            <a:ext cx="2169152" cy="2169152"/>
          </a:xfrm>
          <a:prstGeom prst="ellipse">
            <a:avLst/>
          </a:prstGeom>
          <a:solidFill>
            <a:schemeClr val="accent2"/>
          </a:solidFill>
          <a:ln w="6350">
            <a:noFill/>
            <a:round/>
            <a:headEnd/>
            <a:tailEnd/>
          </a:ln>
        </p:spPr>
        <p:txBody>
          <a:bodyPr vert="horz" wrap="none" lIns="0" tIns="47945" rIns="0" bIns="0" numCol="1" anchor="ctr" anchorCtr="0" compatLnSpc="1">
            <a:prstTxWarp prst="textNoShape">
              <a:avLst/>
            </a:prstTxWarp>
          </a:bodyPr>
          <a:lstStyle/>
          <a:p>
            <a:pPr algn="ctr"/>
            <a:r>
              <a:rPr lang="es-ES" sz="1800" b="1" dirty="0">
                <a:solidFill>
                  <a:srgbClr val="702082"/>
                </a:solidFill>
                <a:cs typeface="Arial" panose="020B0604020202020204" pitchFamily="34" charset="0"/>
              </a:rPr>
              <a:t> </a:t>
            </a:r>
            <a:r>
              <a:rPr lang="es-ES" sz="1500" b="1" dirty="0">
                <a:solidFill>
                  <a:srgbClr val="702082"/>
                </a:solidFill>
                <a:cs typeface="Arial" panose="020B0604020202020204" pitchFamily="34" charset="0"/>
              </a:rPr>
              <a:t>Primer Semestre</a:t>
            </a:r>
          </a:p>
          <a:p>
            <a:pPr algn="ctr"/>
            <a:r>
              <a:rPr lang="es-ES" sz="1500" dirty="0">
                <a:solidFill>
                  <a:srgbClr val="702082"/>
                </a:solidFill>
              </a:rPr>
              <a:t>Incrementos</a:t>
            </a:r>
          </a:p>
          <a:p>
            <a:pPr algn="ctr"/>
            <a:r>
              <a:rPr lang="es-ES" sz="1500" dirty="0">
                <a:solidFill>
                  <a:srgbClr val="702082"/>
                </a:solidFill>
              </a:rPr>
              <a:t>Salariales</a:t>
            </a:r>
            <a:br>
              <a:rPr lang="es-ES" sz="1500" dirty="0">
                <a:solidFill>
                  <a:srgbClr val="702082"/>
                </a:solidFill>
              </a:rPr>
            </a:br>
            <a:r>
              <a:rPr lang="es-ES" sz="1500" dirty="0">
                <a:solidFill>
                  <a:srgbClr val="702082"/>
                </a:solidFill>
              </a:rPr>
              <a:t>Realizados:</a:t>
            </a:r>
          </a:p>
          <a:p>
            <a:pPr algn="ctr"/>
            <a:r>
              <a:rPr lang="es-ES" sz="2600" b="1" dirty="0">
                <a:solidFill>
                  <a:srgbClr val="702082"/>
                </a:solidFill>
              </a:rPr>
              <a:t>12</a:t>
            </a:r>
            <a:r>
              <a:rPr lang="es-ES" sz="1800" b="1" dirty="0">
                <a:solidFill>
                  <a:srgbClr val="702082"/>
                </a:solidFill>
              </a:rPr>
              <a:t>% </a:t>
            </a:r>
            <a:r>
              <a:rPr lang="es-ES" sz="1500" b="1" dirty="0">
                <a:solidFill>
                  <a:srgbClr val="702082"/>
                </a:solidFill>
              </a:rPr>
              <a:t>Promedio</a:t>
            </a:r>
          </a:p>
        </p:txBody>
      </p:sp>
      <p:grpSp>
        <p:nvGrpSpPr>
          <p:cNvPr id="96" name="Group 95"/>
          <p:cNvGrpSpPr/>
          <p:nvPr/>
        </p:nvGrpSpPr>
        <p:grpSpPr>
          <a:xfrm>
            <a:off x="4391543" y="5936548"/>
            <a:ext cx="2078819" cy="2078819"/>
            <a:chOff x="17922640" y="3403819"/>
            <a:chExt cx="2835712" cy="2835712"/>
          </a:xfrm>
        </p:grpSpPr>
        <p:sp>
          <p:nvSpPr>
            <p:cNvPr id="97" name="Oval 8"/>
            <p:cNvSpPr>
              <a:spLocks noChangeArrowheads="1"/>
            </p:cNvSpPr>
            <p:nvPr/>
          </p:nvSpPr>
          <p:spPr bwMode="gray">
            <a:xfrm>
              <a:off x="17922640" y="3403819"/>
              <a:ext cx="2835712" cy="2835712"/>
            </a:xfrm>
            <a:prstGeom prst="ellipse">
              <a:avLst/>
            </a:prstGeom>
            <a:solidFill>
              <a:srgbClr val="C110A0"/>
            </a:solidFill>
            <a:ln w="6350">
              <a:noFill/>
              <a:round/>
              <a:headEnd/>
              <a:tailEnd/>
            </a:ln>
          </p:spPr>
          <p:txBody>
            <a:bodyPr vert="horz" wrap="none" lIns="0" tIns="743748" rIns="0" bIns="0" numCol="1" anchor="ctr" anchorCtr="0" compatLnSpc="1">
              <a:prstTxWarp prst="textNoShape">
                <a:avLst/>
              </a:prstTxWarp>
            </a:bodyPr>
            <a:lstStyle/>
            <a:p>
              <a:pPr algn="ctr">
                <a:lnSpc>
                  <a:spcPct val="90000"/>
                </a:lnSpc>
                <a:spcBef>
                  <a:spcPts val="666"/>
                </a:spcBef>
              </a:pPr>
              <a:r>
                <a:rPr lang="es-ES" sz="1500" dirty="0">
                  <a:solidFill>
                    <a:prstClr val="white"/>
                  </a:solidFill>
                  <a:cs typeface="Arial" panose="020B0604020202020204" pitchFamily="34" charset="0"/>
                </a:rPr>
                <a:t>Nueva Proyección de</a:t>
              </a:r>
              <a:br>
                <a:rPr lang="es-ES" sz="1500" dirty="0">
                  <a:solidFill>
                    <a:prstClr val="white"/>
                  </a:solidFill>
                  <a:cs typeface="Arial" panose="020B0604020202020204" pitchFamily="34" charset="0"/>
                </a:rPr>
              </a:br>
              <a:r>
                <a:rPr lang="es-ES" sz="1500" dirty="0">
                  <a:solidFill>
                    <a:prstClr val="white"/>
                  </a:solidFill>
                  <a:cs typeface="Arial" panose="020B0604020202020204" pitchFamily="34" charset="0"/>
                </a:rPr>
                <a:t> inflación - Gobierno:</a:t>
              </a:r>
            </a:p>
            <a:p>
              <a:pPr algn="ctr" fontAlgn="base">
                <a:lnSpc>
                  <a:spcPct val="90000"/>
                </a:lnSpc>
                <a:spcBef>
                  <a:spcPct val="0"/>
                </a:spcBef>
                <a:spcAft>
                  <a:spcPct val="0"/>
                </a:spcAft>
              </a:pPr>
              <a:r>
                <a:rPr lang="es-AR" sz="3200" b="1" dirty="0">
                  <a:solidFill>
                    <a:prstClr val="white"/>
                  </a:solidFill>
                  <a:cs typeface="Arial" panose="020B0604020202020204" pitchFamily="34" charset="0"/>
                </a:rPr>
                <a:t>32</a:t>
              </a:r>
              <a:r>
                <a:rPr lang="es-AR" sz="2200" b="1" dirty="0">
                  <a:solidFill>
                    <a:prstClr val="white"/>
                  </a:solidFill>
                  <a:cs typeface="Arial" panose="020B0604020202020204" pitchFamily="34" charset="0"/>
                </a:rPr>
                <a:t>%</a:t>
              </a:r>
              <a:endParaRPr lang="es-AR" sz="500" b="1" dirty="0">
                <a:solidFill>
                  <a:prstClr val="white"/>
                </a:solidFill>
                <a:cs typeface="Arial" panose="020B0604020202020204" pitchFamily="34" charset="0"/>
              </a:endParaRPr>
            </a:p>
          </p:txBody>
        </p:sp>
        <p:grpSp>
          <p:nvGrpSpPr>
            <p:cNvPr id="98" name="Group 97"/>
            <p:cNvGrpSpPr/>
            <p:nvPr/>
          </p:nvGrpSpPr>
          <p:grpSpPr>
            <a:xfrm>
              <a:off x="18880463" y="3602741"/>
              <a:ext cx="906462" cy="820738"/>
              <a:chOff x="18940463" y="3545323"/>
              <a:chExt cx="906462" cy="820738"/>
            </a:xfrm>
          </p:grpSpPr>
          <p:sp>
            <p:nvSpPr>
              <p:cNvPr id="99" name="Freeform 16"/>
              <p:cNvSpPr>
                <a:spLocks/>
              </p:cNvSpPr>
              <p:nvPr/>
            </p:nvSpPr>
            <p:spPr bwMode="auto">
              <a:xfrm>
                <a:off x="18996025" y="4005698"/>
                <a:ext cx="204787" cy="360363"/>
              </a:xfrm>
              <a:custGeom>
                <a:avLst/>
                <a:gdLst>
                  <a:gd name="T0" fmla="*/ 0 w 129"/>
                  <a:gd name="T1" fmla="*/ 109 h 227"/>
                  <a:gd name="T2" fmla="*/ 0 w 129"/>
                  <a:gd name="T3" fmla="*/ 227 h 227"/>
                  <a:gd name="T4" fmla="*/ 129 w 129"/>
                  <a:gd name="T5" fmla="*/ 227 h 227"/>
                  <a:gd name="T6" fmla="*/ 129 w 129"/>
                  <a:gd name="T7" fmla="*/ 7 h 227"/>
                  <a:gd name="T8" fmla="*/ 121 w 129"/>
                  <a:gd name="T9" fmla="*/ 0 h 227"/>
                  <a:gd name="T10" fmla="*/ 0 w 129"/>
                  <a:gd name="T11" fmla="*/ 109 h 227"/>
                </a:gdLst>
                <a:ahLst/>
                <a:cxnLst>
                  <a:cxn ang="0">
                    <a:pos x="T0" y="T1"/>
                  </a:cxn>
                  <a:cxn ang="0">
                    <a:pos x="T2" y="T3"/>
                  </a:cxn>
                  <a:cxn ang="0">
                    <a:pos x="T4" y="T5"/>
                  </a:cxn>
                  <a:cxn ang="0">
                    <a:pos x="T6" y="T7"/>
                  </a:cxn>
                  <a:cxn ang="0">
                    <a:pos x="T8" y="T9"/>
                  </a:cxn>
                  <a:cxn ang="0">
                    <a:pos x="T10" y="T11"/>
                  </a:cxn>
                </a:cxnLst>
                <a:rect l="0" t="0" r="r" b="b"/>
                <a:pathLst>
                  <a:path w="129" h="227">
                    <a:moveTo>
                      <a:pt x="0" y="109"/>
                    </a:moveTo>
                    <a:lnTo>
                      <a:pt x="0" y="227"/>
                    </a:lnTo>
                    <a:lnTo>
                      <a:pt x="129" y="227"/>
                    </a:lnTo>
                    <a:lnTo>
                      <a:pt x="129" y="7"/>
                    </a:lnTo>
                    <a:lnTo>
                      <a:pt x="121" y="0"/>
                    </a:lnTo>
                    <a:lnTo>
                      <a:pt x="0" y="109"/>
                    </a:lnTo>
                    <a:close/>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100" name="Freeform 17"/>
              <p:cNvSpPr>
                <a:spLocks/>
              </p:cNvSpPr>
              <p:nvPr/>
            </p:nvSpPr>
            <p:spPr bwMode="auto">
              <a:xfrm>
                <a:off x="19262725" y="4061261"/>
                <a:ext cx="211137" cy="304800"/>
              </a:xfrm>
              <a:custGeom>
                <a:avLst/>
                <a:gdLst>
                  <a:gd name="T0" fmla="*/ 0 w 133"/>
                  <a:gd name="T1" fmla="*/ 12 h 192"/>
                  <a:gd name="T2" fmla="*/ 0 w 133"/>
                  <a:gd name="T3" fmla="*/ 192 h 192"/>
                  <a:gd name="T4" fmla="*/ 133 w 133"/>
                  <a:gd name="T5" fmla="*/ 192 h 192"/>
                  <a:gd name="T6" fmla="*/ 133 w 133"/>
                  <a:gd name="T7" fmla="*/ 0 h 192"/>
                  <a:gd name="T8" fmla="*/ 59 w 133"/>
                  <a:gd name="T9" fmla="*/ 70 h 192"/>
                  <a:gd name="T10" fmla="*/ 0 w 133"/>
                  <a:gd name="T11" fmla="*/ 12 h 192"/>
                </a:gdLst>
                <a:ahLst/>
                <a:cxnLst>
                  <a:cxn ang="0">
                    <a:pos x="T0" y="T1"/>
                  </a:cxn>
                  <a:cxn ang="0">
                    <a:pos x="T2" y="T3"/>
                  </a:cxn>
                  <a:cxn ang="0">
                    <a:pos x="T4" y="T5"/>
                  </a:cxn>
                  <a:cxn ang="0">
                    <a:pos x="T6" y="T7"/>
                  </a:cxn>
                  <a:cxn ang="0">
                    <a:pos x="T8" y="T9"/>
                  </a:cxn>
                  <a:cxn ang="0">
                    <a:pos x="T10" y="T11"/>
                  </a:cxn>
                </a:cxnLst>
                <a:rect l="0" t="0" r="r" b="b"/>
                <a:pathLst>
                  <a:path w="133" h="192">
                    <a:moveTo>
                      <a:pt x="0" y="12"/>
                    </a:moveTo>
                    <a:lnTo>
                      <a:pt x="0" y="192"/>
                    </a:lnTo>
                    <a:lnTo>
                      <a:pt x="133" y="192"/>
                    </a:lnTo>
                    <a:lnTo>
                      <a:pt x="133" y="0"/>
                    </a:lnTo>
                    <a:lnTo>
                      <a:pt x="59" y="70"/>
                    </a:lnTo>
                    <a:lnTo>
                      <a:pt x="0" y="12"/>
                    </a:lnTo>
                    <a:close/>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101" name="Freeform 18"/>
              <p:cNvSpPr>
                <a:spLocks/>
              </p:cNvSpPr>
              <p:nvPr/>
            </p:nvSpPr>
            <p:spPr bwMode="auto">
              <a:xfrm>
                <a:off x="18940463" y="3545323"/>
                <a:ext cx="906462" cy="528638"/>
              </a:xfrm>
              <a:custGeom>
                <a:avLst/>
                <a:gdLst>
                  <a:gd name="T0" fmla="*/ 0 w 571"/>
                  <a:gd name="T1" fmla="*/ 297 h 333"/>
                  <a:gd name="T2" fmla="*/ 31 w 571"/>
                  <a:gd name="T3" fmla="*/ 333 h 333"/>
                  <a:gd name="T4" fmla="*/ 156 w 571"/>
                  <a:gd name="T5" fmla="*/ 223 h 333"/>
                  <a:gd name="T6" fmla="*/ 262 w 571"/>
                  <a:gd name="T7" fmla="*/ 329 h 333"/>
                  <a:gd name="T8" fmla="*/ 493 w 571"/>
                  <a:gd name="T9" fmla="*/ 109 h 333"/>
                  <a:gd name="T10" fmla="*/ 532 w 571"/>
                  <a:gd name="T11" fmla="*/ 153 h 333"/>
                  <a:gd name="T12" fmla="*/ 571 w 571"/>
                  <a:gd name="T13" fmla="*/ 0 h 333"/>
                  <a:gd name="T14" fmla="*/ 423 w 571"/>
                  <a:gd name="T15" fmla="*/ 43 h 333"/>
                  <a:gd name="T16" fmla="*/ 462 w 571"/>
                  <a:gd name="T17" fmla="*/ 78 h 333"/>
                  <a:gd name="T18" fmla="*/ 262 w 571"/>
                  <a:gd name="T19" fmla="*/ 262 h 333"/>
                  <a:gd name="T20" fmla="*/ 156 w 571"/>
                  <a:gd name="T21" fmla="*/ 156 h 333"/>
                  <a:gd name="T22" fmla="*/ 0 w 571"/>
                  <a:gd name="T23" fmla="*/ 29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1" h="333">
                    <a:moveTo>
                      <a:pt x="0" y="297"/>
                    </a:moveTo>
                    <a:lnTo>
                      <a:pt x="31" y="333"/>
                    </a:lnTo>
                    <a:lnTo>
                      <a:pt x="156" y="223"/>
                    </a:lnTo>
                    <a:lnTo>
                      <a:pt x="262" y="329"/>
                    </a:lnTo>
                    <a:lnTo>
                      <a:pt x="493" y="109"/>
                    </a:lnTo>
                    <a:lnTo>
                      <a:pt x="532" y="153"/>
                    </a:lnTo>
                    <a:lnTo>
                      <a:pt x="571" y="0"/>
                    </a:lnTo>
                    <a:lnTo>
                      <a:pt x="423" y="43"/>
                    </a:lnTo>
                    <a:lnTo>
                      <a:pt x="462" y="78"/>
                    </a:lnTo>
                    <a:lnTo>
                      <a:pt x="262" y="262"/>
                    </a:lnTo>
                    <a:lnTo>
                      <a:pt x="156" y="156"/>
                    </a:lnTo>
                    <a:lnTo>
                      <a:pt x="0" y="297"/>
                    </a:lnTo>
                    <a:close/>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102" name="Freeform 20"/>
              <p:cNvSpPr>
                <a:spLocks/>
              </p:cNvSpPr>
              <p:nvPr/>
            </p:nvSpPr>
            <p:spPr bwMode="auto">
              <a:xfrm>
                <a:off x="19537363" y="3818373"/>
                <a:ext cx="211137" cy="547688"/>
              </a:xfrm>
              <a:custGeom>
                <a:avLst/>
                <a:gdLst>
                  <a:gd name="T0" fmla="*/ 0 w 133"/>
                  <a:gd name="T1" fmla="*/ 114 h 345"/>
                  <a:gd name="T2" fmla="*/ 0 w 133"/>
                  <a:gd name="T3" fmla="*/ 345 h 345"/>
                  <a:gd name="T4" fmla="*/ 133 w 133"/>
                  <a:gd name="T5" fmla="*/ 345 h 345"/>
                  <a:gd name="T6" fmla="*/ 133 w 133"/>
                  <a:gd name="T7" fmla="*/ 8 h 345"/>
                  <a:gd name="T8" fmla="*/ 125 w 133"/>
                  <a:gd name="T9" fmla="*/ 0 h 345"/>
                  <a:gd name="T10" fmla="*/ 0 w 133"/>
                  <a:gd name="T11" fmla="*/ 114 h 345"/>
                </a:gdLst>
                <a:ahLst/>
                <a:cxnLst>
                  <a:cxn ang="0">
                    <a:pos x="T0" y="T1"/>
                  </a:cxn>
                  <a:cxn ang="0">
                    <a:pos x="T2" y="T3"/>
                  </a:cxn>
                  <a:cxn ang="0">
                    <a:pos x="T4" y="T5"/>
                  </a:cxn>
                  <a:cxn ang="0">
                    <a:pos x="T6" y="T7"/>
                  </a:cxn>
                  <a:cxn ang="0">
                    <a:pos x="T8" y="T9"/>
                  </a:cxn>
                  <a:cxn ang="0">
                    <a:pos x="T10" y="T11"/>
                  </a:cxn>
                </a:cxnLst>
                <a:rect l="0" t="0" r="r" b="b"/>
                <a:pathLst>
                  <a:path w="133" h="345">
                    <a:moveTo>
                      <a:pt x="0" y="114"/>
                    </a:moveTo>
                    <a:lnTo>
                      <a:pt x="0" y="345"/>
                    </a:lnTo>
                    <a:lnTo>
                      <a:pt x="133" y="345"/>
                    </a:lnTo>
                    <a:lnTo>
                      <a:pt x="133" y="8"/>
                    </a:lnTo>
                    <a:lnTo>
                      <a:pt x="125" y="0"/>
                    </a:lnTo>
                    <a:lnTo>
                      <a:pt x="0" y="114"/>
                    </a:lnTo>
                    <a:close/>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grpSp>
      </p:grpSp>
      <p:grpSp>
        <p:nvGrpSpPr>
          <p:cNvPr id="107" name="Group 106"/>
          <p:cNvGrpSpPr/>
          <p:nvPr/>
        </p:nvGrpSpPr>
        <p:grpSpPr>
          <a:xfrm>
            <a:off x="5858841" y="4005142"/>
            <a:ext cx="2634321" cy="2634323"/>
            <a:chOff x="8737425" y="3366654"/>
            <a:chExt cx="3952818" cy="3952818"/>
          </a:xfrm>
        </p:grpSpPr>
        <p:grpSp>
          <p:nvGrpSpPr>
            <p:cNvPr id="108" name="Group 107"/>
            <p:cNvGrpSpPr/>
            <p:nvPr/>
          </p:nvGrpSpPr>
          <p:grpSpPr>
            <a:xfrm>
              <a:off x="8923865" y="3548236"/>
              <a:ext cx="3599152" cy="3599152"/>
              <a:chOff x="8924396" y="3673914"/>
              <a:chExt cx="3599152" cy="3599152"/>
            </a:xfrm>
          </p:grpSpPr>
          <p:sp>
            <p:nvSpPr>
              <p:cNvPr id="110" name="Oval 8"/>
              <p:cNvSpPr>
                <a:spLocks noChangeArrowheads="1"/>
              </p:cNvSpPr>
              <p:nvPr/>
            </p:nvSpPr>
            <p:spPr bwMode="gray">
              <a:xfrm>
                <a:off x="8924396" y="3673914"/>
                <a:ext cx="3599152" cy="3599152"/>
              </a:xfrm>
              <a:prstGeom prst="ellipse">
                <a:avLst/>
              </a:prstGeom>
              <a:solidFill>
                <a:srgbClr val="702082"/>
              </a:solidFill>
              <a:ln w="6350">
                <a:noFill/>
                <a:round/>
                <a:headEnd/>
                <a:tailEnd/>
              </a:ln>
            </p:spPr>
            <p:txBody>
              <a:bodyPr vert="horz" wrap="none" lIns="0" tIns="1295562" rIns="0" bIns="0" numCol="1" anchor="ctr" anchorCtr="0" compatLnSpc="1">
                <a:prstTxWarp prst="textNoShape">
                  <a:avLst/>
                </a:prstTxWarp>
              </a:bodyPr>
              <a:lstStyle/>
              <a:p>
                <a:pPr algn="ctr">
                  <a:lnSpc>
                    <a:spcPts val="2466"/>
                  </a:lnSpc>
                </a:pPr>
                <a:r>
                  <a:rPr lang="es-AR" sz="2600" b="1" dirty="0">
                    <a:solidFill>
                      <a:prstClr val="white"/>
                    </a:solidFill>
                  </a:rPr>
                  <a:t>JUNIO/</a:t>
                </a:r>
              </a:p>
              <a:p>
                <a:pPr algn="ctr">
                  <a:lnSpc>
                    <a:spcPts val="2466"/>
                  </a:lnSpc>
                </a:pPr>
                <a:r>
                  <a:rPr lang="es-AR" sz="2600" b="1" dirty="0">
                    <a:solidFill>
                      <a:prstClr val="white"/>
                    </a:solidFill>
                  </a:rPr>
                  <a:t>JULIO</a:t>
                </a:r>
                <a:endParaRPr lang="en-US" sz="3200" b="1" dirty="0">
                  <a:solidFill>
                    <a:prstClr val="white"/>
                  </a:solidFill>
                </a:endParaRPr>
              </a:p>
            </p:txBody>
          </p:sp>
          <p:grpSp>
            <p:nvGrpSpPr>
              <p:cNvPr id="111" name="Group 110"/>
              <p:cNvGrpSpPr/>
              <p:nvPr/>
            </p:nvGrpSpPr>
            <p:grpSpPr>
              <a:xfrm>
                <a:off x="9778624" y="4190995"/>
                <a:ext cx="1533052" cy="1590343"/>
                <a:chOff x="9433456" y="3765575"/>
                <a:chExt cx="2040489" cy="2116748"/>
              </a:xfrm>
            </p:grpSpPr>
            <p:grpSp>
              <p:nvGrpSpPr>
                <p:cNvPr id="112" name="Group 111"/>
                <p:cNvGrpSpPr/>
                <p:nvPr/>
              </p:nvGrpSpPr>
              <p:grpSpPr>
                <a:xfrm>
                  <a:off x="9433456" y="3765575"/>
                  <a:ext cx="2040489" cy="2116748"/>
                  <a:chOff x="9433456" y="3765575"/>
                  <a:chExt cx="2040489" cy="2116748"/>
                </a:xfrm>
              </p:grpSpPr>
              <p:sp>
                <p:nvSpPr>
                  <p:cNvPr id="114" name="AutoShape 3"/>
                  <p:cNvSpPr>
                    <a:spLocks noChangeAspect="1" noChangeArrowheads="1" noTextEdit="1"/>
                  </p:cNvSpPr>
                  <p:nvPr/>
                </p:nvSpPr>
                <p:spPr bwMode="auto">
                  <a:xfrm>
                    <a:off x="9691688" y="4234498"/>
                    <a:ext cx="1646237"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39" tIns="30470" rIns="60939" bIns="30470" numCol="1" anchor="t" anchorCtr="0" compatLnSpc="1">
                    <a:prstTxWarp prst="textNoShape">
                      <a:avLst/>
                    </a:prstTxWarp>
                  </a:bodyPr>
                  <a:lstStyle/>
                  <a:p>
                    <a:endParaRPr lang="en-US" sz="1400" b="1">
                      <a:solidFill>
                        <a:prstClr val="black"/>
                      </a:solidFill>
                    </a:endParaRPr>
                  </a:p>
                </p:txBody>
              </p:sp>
              <p:sp>
                <p:nvSpPr>
                  <p:cNvPr id="115" name="Freeform 5"/>
                  <p:cNvSpPr>
                    <a:spLocks noEditPoints="1"/>
                  </p:cNvSpPr>
                  <p:nvPr/>
                </p:nvSpPr>
                <p:spPr bwMode="auto">
                  <a:xfrm>
                    <a:off x="9433456" y="3765575"/>
                    <a:ext cx="2040489" cy="2026712"/>
                  </a:xfrm>
                  <a:custGeom>
                    <a:avLst/>
                    <a:gdLst>
                      <a:gd name="T0" fmla="*/ 119 w 126"/>
                      <a:gd name="T1" fmla="*/ 15 h 125"/>
                      <a:gd name="T2" fmla="*/ 105 w 126"/>
                      <a:gd name="T3" fmla="*/ 0 h 125"/>
                      <a:gd name="T4" fmla="*/ 87 w 126"/>
                      <a:gd name="T5" fmla="*/ 0 h 125"/>
                      <a:gd name="T6" fmla="*/ 69 w 126"/>
                      <a:gd name="T7" fmla="*/ 0 h 125"/>
                      <a:gd name="T8" fmla="*/ 52 w 126"/>
                      <a:gd name="T9" fmla="*/ 0 h 125"/>
                      <a:gd name="T10" fmla="*/ 37 w 126"/>
                      <a:gd name="T11" fmla="*/ 15 h 125"/>
                      <a:gd name="T12" fmla="*/ 27 w 126"/>
                      <a:gd name="T13" fmla="*/ 20 h 125"/>
                      <a:gd name="T14" fmla="*/ 2 w 126"/>
                      <a:gd name="T15" fmla="*/ 98 h 125"/>
                      <a:gd name="T16" fmla="*/ 5 w 126"/>
                      <a:gd name="T17" fmla="*/ 106 h 125"/>
                      <a:gd name="T18" fmla="*/ 27 w 126"/>
                      <a:gd name="T19" fmla="*/ 121 h 125"/>
                      <a:gd name="T20" fmla="*/ 122 w 126"/>
                      <a:gd name="T21" fmla="*/ 125 h 125"/>
                      <a:gd name="T22" fmla="*/ 126 w 126"/>
                      <a:gd name="T23" fmla="*/ 20 h 125"/>
                      <a:gd name="T24" fmla="*/ 101 w 126"/>
                      <a:gd name="T25" fmla="*/ 10 h 125"/>
                      <a:gd name="T26" fmla="*/ 111 w 126"/>
                      <a:gd name="T27" fmla="*/ 13 h 125"/>
                      <a:gd name="T28" fmla="*/ 101 w 126"/>
                      <a:gd name="T29" fmla="*/ 15 h 125"/>
                      <a:gd name="T30" fmla="*/ 100 w 126"/>
                      <a:gd name="T31" fmla="*/ 9 h 125"/>
                      <a:gd name="T32" fmla="*/ 97 w 126"/>
                      <a:gd name="T33" fmla="*/ 26 h 125"/>
                      <a:gd name="T34" fmla="*/ 101 w 126"/>
                      <a:gd name="T35" fmla="*/ 19 h 125"/>
                      <a:gd name="T36" fmla="*/ 98 w 126"/>
                      <a:gd name="T37" fmla="*/ 30 h 125"/>
                      <a:gd name="T38" fmla="*/ 94 w 126"/>
                      <a:gd name="T39" fmla="*/ 20 h 125"/>
                      <a:gd name="T40" fmla="*/ 97 w 126"/>
                      <a:gd name="T41" fmla="*/ 26 h 125"/>
                      <a:gd name="T42" fmla="*/ 93 w 126"/>
                      <a:gd name="T43" fmla="*/ 13 h 125"/>
                      <a:gd name="T44" fmla="*/ 84 w 126"/>
                      <a:gd name="T45" fmla="*/ 15 h 125"/>
                      <a:gd name="T46" fmla="*/ 83 w 126"/>
                      <a:gd name="T47" fmla="*/ 9 h 125"/>
                      <a:gd name="T48" fmla="*/ 80 w 126"/>
                      <a:gd name="T49" fmla="*/ 26 h 125"/>
                      <a:gd name="T50" fmla="*/ 83 w 126"/>
                      <a:gd name="T51" fmla="*/ 20 h 125"/>
                      <a:gd name="T52" fmla="*/ 80 w 126"/>
                      <a:gd name="T53" fmla="*/ 30 h 125"/>
                      <a:gd name="T54" fmla="*/ 76 w 126"/>
                      <a:gd name="T55" fmla="*/ 20 h 125"/>
                      <a:gd name="T56" fmla="*/ 80 w 126"/>
                      <a:gd name="T57" fmla="*/ 26 h 125"/>
                      <a:gd name="T58" fmla="*/ 76 w 126"/>
                      <a:gd name="T59" fmla="*/ 13 h 125"/>
                      <a:gd name="T60" fmla="*/ 66 w 126"/>
                      <a:gd name="T61" fmla="*/ 15 h 125"/>
                      <a:gd name="T62" fmla="*/ 65 w 126"/>
                      <a:gd name="T63" fmla="*/ 9 h 125"/>
                      <a:gd name="T64" fmla="*/ 62 w 126"/>
                      <a:gd name="T65" fmla="*/ 26 h 125"/>
                      <a:gd name="T66" fmla="*/ 65 w 126"/>
                      <a:gd name="T67" fmla="*/ 20 h 125"/>
                      <a:gd name="T68" fmla="*/ 62 w 126"/>
                      <a:gd name="T69" fmla="*/ 30 h 125"/>
                      <a:gd name="T70" fmla="*/ 58 w 126"/>
                      <a:gd name="T71" fmla="*/ 20 h 125"/>
                      <a:gd name="T72" fmla="*/ 62 w 126"/>
                      <a:gd name="T73" fmla="*/ 26 h 125"/>
                      <a:gd name="T74" fmla="*/ 52 w 126"/>
                      <a:gd name="T75" fmla="*/ 8 h 125"/>
                      <a:gd name="T76" fmla="*/ 58 w 126"/>
                      <a:gd name="T77" fmla="*/ 15 h 125"/>
                      <a:gd name="T78" fmla="*/ 45 w 126"/>
                      <a:gd name="T79" fmla="*/ 13 h 125"/>
                      <a:gd name="T80" fmla="*/ 38 w 126"/>
                      <a:gd name="T81" fmla="*/ 23 h 125"/>
                      <a:gd name="T82" fmla="*/ 45 w 126"/>
                      <a:gd name="T83" fmla="*/ 23 h 125"/>
                      <a:gd name="T84" fmla="*/ 47 w 126"/>
                      <a:gd name="T85" fmla="*/ 24 h 125"/>
                      <a:gd name="T86" fmla="*/ 35 w 126"/>
                      <a:gd name="T87" fmla="*/ 24 h 125"/>
                      <a:gd name="T88" fmla="*/ 16 w 126"/>
                      <a:gd name="T89" fmla="*/ 97 h 125"/>
                      <a:gd name="T90" fmla="*/ 113 w 126"/>
                      <a:gd name="T91" fmla="*/ 39 h 125"/>
                      <a:gd name="T92" fmla="*/ 16 w 126"/>
                      <a:gd name="T93" fmla="*/ 97 h 125"/>
                      <a:gd name="T94" fmla="*/ 36 w 126"/>
                      <a:gd name="T95" fmla="*/ 116 h 125"/>
                      <a:gd name="T96" fmla="*/ 93 w 126"/>
                      <a:gd name="T97" fmla="*/ 106 h 125"/>
                      <a:gd name="T98" fmla="*/ 117 w 126"/>
                      <a:gd name="T99" fmla="*/ 7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25">
                        <a:moveTo>
                          <a:pt x="122" y="15"/>
                        </a:moveTo>
                        <a:cubicBezTo>
                          <a:pt x="119" y="15"/>
                          <a:pt x="119" y="15"/>
                          <a:pt x="119" y="15"/>
                        </a:cubicBezTo>
                        <a:cubicBezTo>
                          <a:pt x="119" y="13"/>
                          <a:pt x="119" y="13"/>
                          <a:pt x="119" y="13"/>
                        </a:cubicBezTo>
                        <a:cubicBezTo>
                          <a:pt x="119" y="6"/>
                          <a:pt x="113" y="0"/>
                          <a:pt x="105" y="0"/>
                        </a:cubicBezTo>
                        <a:cubicBezTo>
                          <a:pt x="102" y="0"/>
                          <a:pt x="98" y="1"/>
                          <a:pt x="96" y="3"/>
                        </a:cubicBezTo>
                        <a:cubicBezTo>
                          <a:pt x="93" y="1"/>
                          <a:pt x="90" y="0"/>
                          <a:pt x="87" y="0"/>
                        </a:cubicBezTo>
                        <a:cubicBezTo>
                          <a:pt x="84" y="0"/>
                          <a:pt x="81" y="1"/>
                          <a:pt x="78" y="3"/>
                        </a:cubicBezTo>
                        <a:cubicBezTo>
                          <a:pt x="76" y="1"/>
                          <a:pt x="73" y="0"/>
                          <a:pt x="69" y="0"/>
                        </a:cubicBezTo>
                        <a:cubicBezTo>
                          <a:pt x="66" y="0"/>
                          <a:pt x="63" y="1"/>
                          <a:pt x="60" y="3"/>
                        </a:cubicBezTo>
                        <a:cubicBezTo>
                          <a:pt x="58" y="1"/>
                          <a:pt x="55" y="0"/>
                          <a:pt x="52" y="0"/>
                        </a:cubicBezTo>
                        <a:cubicBezTo>
                          <a:pt x="44" y="0"/>
                          <a:pt x="37" y="6"/>
                          <a:pt x="37" y="13"/>
                        </a:cubicBezTo>
                        <a:cubicBezTo>
                          <a:pt x="37" y="15"/>
                          <a:pt x="37" y="15"/>
                          <a:pt x="37" y="15"/>
                        </a:cubicBezTo>
                        <a:cubicBezTo>
                          <a:pt x="31" y="15"/>
                          <a:pt x="31" y="15"/>
                          <a:pt x="31" y="15"/>
                        </a:cubicBezTo>
                        <a:cubicBezTo>
                          <a:pt x="29" y="15"/>
                          <a:pt x="27" y="17"/>
                          <a:pt x="27" y="20"/>
                        </a:cubicBezTo>
                        <a:cubicBezTo>
                          <a:pt x="27" y="42"/>
                          <a:pt x="27" y="42"/>
                          <a:pt x="27" y="42"/>
                        </a:cubicBezTo>
                        <a:cubicBezTo>
                          <a:pt x="25" y="68"/>
                          <a:pt x="18" y="82"/>
                          <a:pt x="2" y="98"/>
                        </a:cubicBezTo>
                        <a:cubicBezTo>
                          <a:pt x="0" y="100"/>
                          <a:pt x="0" y="102"/>
                          <a:pt x="1" y="103"/>
                        </a:cubicBezTo>
                        <a:cubicBezTo>
                          <a:pt x="1" y="105"/>
                          <a:pt x="3" y="106"/>
                          <a:pt x="5" y="106"/>
                        </a:cubicBezTo>
                        <a:cubicBezTo>
                          <a:pt x="27" y="106"/>
                          <a:pt x="27" y="106"/>
                          <a:pt x="27" y="106"/>
                        </a:cubicBezTo>
                        <a:cubicBezTo>
                          <a:pt x="27" y="121"/>
                          <a:pt x="27" y="121"/>
                          <a:pt x="27" y="121"/>
                        </a:cubicBezTo>
                        <a:cubicBezTo>
                          <a:pt x="27" y="123"/>
                          <a:pt x="29" y="125"/>
                          <a:pt x="31" y="125"/>
                        </a:cubicBezTo>
                        <a:cubicBezTo>
                          <a:pt x="122" y="125"/>
                          <a:pt x="122" y="125"/>
                          <a:pt x="122" y="125"/>
                        </a:cubicBezTo>
                        <a:cubicBezTo>
                          <a:pt x="124" y="125"/>
                          <a:pt x="126" y="123"/>
                          <a:pt x="126" y="121"/>
                        </a:cubicBezTo>
                        <a:cubicBezTo>
                          <a:pt x="126" y="20"/>
                          <a:pt x="126" y="20"/>
                          <a:pt x="126" y="20"/>
                        </a:cubicBezTo>
                        <a:cubicBezTo>
                          <a:pt x="126" y="17"/>
                          <a:pt x="124" y="15"/>
                          <a:pt x="122" y="15"/>
                        </a:cubicBezTo>
                        <a:close/>
                        <a:moveTo>
                          <a:pt x="101" y="10"/>
                        </a:moveTo>
                        <a:cubicBezTo>
                          <a:pt x="102" y="9"/>
                          <a:pt x="103" y="8"/>
                          <a:pt x="105" y="8"/>
                        </a:cubicBezTo>
                        <a:cubicBezTo>
                          <a:pt x="108" y="8"/>
                          <a:pt x="111" y="10"/>
                          <a:pt x="111" y="13"/>
                        </a:cubicBezTo>
                        <a:cubicBezTo>
                          <a:pt x="111" y="15"/>
                          <a:pt x="111" y="15"/>
                          <a:pt x="111" y="15"/>
                        </a:cubicBezTo>
                        <a:cubicBezTo>
                          <a:pt x="101" y="15"/>
                          <a:pt x="101" y="15"/>
                          <a:pt x="101" y="15"/>
                        </a:cubicBezTo>
                        <a:cubicBezTo>
                          <a:pt x="101" y="13"/>
                          <a:pt x="101" y="13"/>
                          <a:pt x="101" y="13"/>
                        </a:cubicBezTo>
                        <a:cubicBezTo>
                          <a:pt x="101" y="12"/>
                          <a:pt x="101" y="10"/>
                          <a:pt x="100" y="9"/>
                        </a:cubicBezTo>
                        <a:lnTo>
                          <a:pt x="101" y="10"/>
                        </a:lnTo>
                        <a:close/>
                        <a:moveTo>
                          <a:pt x="97" y="26"/>
                        </a:moveTo>
                        <a:cubicBezTo>
                          <a:pt x="99" y="26"/>
                          <a:pt x="101" y="25"/>
                          <a:pt x="101" y="23"/>
                        </a:cubicBezTo>
                        <a:cubicBezTo>
                          <a:pt x="101" y="19"/>
                          <a:pt x="101" y="19"/>
                          <a:pt x="101" y="19"/>
                        </a:cubicBezTo>
                        <a:cubicBezTo>
                          <a:pt x="103" y="20"/>
                          <a:pt x="104" y="22"/>
                          <a:pt x="104" y="24"/>
                        </a:cubicBezTo>
                        <a:cubicBezTo>
                          <a:pt x="104" y="28"/>
                          <a:pt x="101" y="30"/>
                          <a:pt x="98" y="30"/>
                        </a:cubicBezTo>
                        <a:cubicBezTo>
                          <a:pt x="94" y="30"/>
                          <a:pt x="92" y="28"/>
                          <a:pt x="92" y="24"/>
                        </a:cubicBezTo>
                        <a:cubicBezTo>
                          <a:pt x="92" y="23"/>
                          <a:pt x="93" y="21"/>
                          <a:pt x="94" y="20"/>
                        </a:cubicBezTo>
                        <a:cubicBezTo>
                          <a:pt x="94" y="23"/>
                          <a:pt x="94" y="23"/>
                          <a:pt x="94" y="23"/>
                        </a:cubicBezTo>
                        <a:cubicBezTo>
                          <a:pt x="94" y="25"/>
                          <a:pt x="95" y="26"/>
                          <a:pt x="97" y="26"/>
                        </a:cubicBezTo>
                        <a:close/>
                        <a:moveTo>
                          <a:pt x="87" y="8"/>
                        </a:moveTo>
                        <a:cubicBezTo>
                          <a:pt x="90" y="8"/>
                          <a:pt x="93" y="10"/>
                          <a:pt x="93" y="13"/>
                        </a:cubicBezTo>
                        <a:cubicBezTo>
                          <a:pt x="93" y="15"/>
                          <a:pt x="93" y="15"/>
                          <a:pt x="93" y="15"/>
                        </a:cubicBezTo>
                        <a:cubicBezTo>
                          <a:pt x="84" y="15"/>
                          <a:pt x="84" y="15"/>
                          <a:pt x="84" y="15"/>
                        </a:cubicBezTo>
                        <a:cubicBezTo>
                          <a:pt x="84" y="13"/>
                          <a:pt x="84" y="13"/>
                          <a:pt x="84" y="13"/>
                        </a:cubicBezTo>
                        <a:cubicBezTo>
                          <a:pt x="84" y="12"/>
                          <a:pt x="83" y="11"/>
                          <a:pt x="83" y="9"/>
                        </a:cubicBezTo>
                        <a:cubicBezTo>
                          <a:pt x="84" y="9"/>
                          <a:pt x="85" y="8"/>
                          <a:pt x="87" y="8"/>
                        </a:cubicBezTo>
                        <a:close/>
                        <a:moveTo>
                          <a:pt x="80" y="26"/>
                        </a:moveTo>
                        <a:cubicBezTo>
                          <a:pt x="82" y="26"/>
                          <a:pt x="83" y="25"/>
                          <a:pt x="83" y="23"/>
                        </a:cubicBezTo>
                        <a:cubicBezTo>
                          <a:pt x="83" y="20"/>
                          <a:pt x="83" y="20"/>
                          <a:pt x="83" y="20"/>
                        </a:cubicBezTo>
                        <a:cubicBezTo>
                          <a:pt x="85" y="21"/>
                          <a:pt x="86" y="22"/>
                          <a:pt x="86" y="24"/>
                        </a:cubicBezTo>
                        <a:cubicBezTo>
                          <a:pt x="86" y="28"/>
                          <a:pt x="83" y="30"/>
                          <a:pt x="80" y="30"/>
                        </a:cubicBezTo>
                        <a:cubicBezTo>
                          <a:pt x="76" y="30"/>
                          <a:pt x="74" y="28"/>
                          <a:pt x="74" y="24"/>
                        </a:cubicBezTo>
                        <a:cubicBezTo>
                          <a:pt x="74" y="22"/>
                          <a:pt x="75" y="21"/>
                          <a:pt x="76" y="20"/>
                        </a:cubicBezTo>
                        <a:cubicBezTo>
                          <a:pt x="76" y="23"/>
                          <a:pt x="76" y="23"/>
                          <a:pt x="76" y="23"/>
                        </a:cubicBezTo>
                        <a:cubicBezTo>
                          <a:pt x="76" y="25"/>
                          <a:pt x="78" y="26"/>
                          <a:pt x="80" y="26"/>
                        </a:cubicBezTo>
                        <a:close/>
                        <a:moveTo>
                          <a:pt x="69" y="8"/>
                        </a:moveTo>
                        <a:cubicBezTo>
                          <a:pt x="73" y="8"/>
                          <a:pt x="76" y="10"/>
                          <a:pt x="76" y="13"/>
                        </a:cubicBezTo>
                        <a:cubicBezTo>
                          <a:pt x="76" y="15"/>
                          <a:pt x="76" y="15"/>
                          <a:pt x="76" y="15"/>
                        </a:cubicBezTo>
                        <a:cubicBezTo>
                          <a:pt x="66" y="15"/>
                          <a:pt x="66" y="15"/>
                          <a:pt x="66" y="15"/>
                        </a:cubicBezTo>
                        <a:cubicBezTo>
                          <a:pt x="66" y="13"/>
                          <a:pt x="66" y="13"/>
                          <a:pt x="66" y="13"/>
                        </a:cubicBezTo>
                        <a:cubicBezTo>
                          <a:pt x="66" y="12"/>
                          <a:pt x="66" y="11"/>
                          <a:pt x="65" y="9"/>
                        </a:cubicBezTo>
                        <a:cubicBezTo>
                          <a:pt x="66" y="9"/>
                          <a:pt x="68" y="8"/>
                          <a:pt x="69" y="8"/>
                        </a:cubicBezTo>
                        <a:close/>
                        <a:moveTo>
                          <a:pt x="62" y="26"/>
                        </a:moveTo>
                        <a:cubicBezTo>
                          <a:pt x="64" y="26"/>
                          <a:pt x="65" y="25"/>
                          <a:pt x="65" y="23"/>
                        </a:cubicBezTo>
                        <a:cubicBezTo>
                          <a:pt x="65" y="20"/>
                          <a:pt x="65" y="20"/>
                          <a:pt x="65" y="20"/>
                        </a:cubicBezTo>
                        <a:cubicBezTo>
                          <a:pt x="67" y="21"/>
                          <a:pt x="68" y="22"/>
                          <a:pt x="68" y="24"/>
                        </a:cubicBezTo>
                        <a:cubicBezTo>
                          <a:pt x="68" y="28"/>
                          <a:pt x="65" y="30"/>
                          <a:pt x="62" y="30"/>
                        </a:cubicBezTo>
                        <a:cubicBezTo>
                          <a:pt x="58" y="30"/>
                          <a:pt x="56" y="28"/>
                          <a:pt x="56" y="24"/>
                        </a:cubicBezTo>
                        <a:cubicBezTo>
                          <a:pt x="56" y="22"/>
                          <a:pt x="57" y="21"/>
                          <a:pt x="58" y="20"/>
                        </a:cubicBezTo>
                        <a:cubicBezTo>
                          <a:pt x="58" y="23"/>
                          <a:pt x="58" y="23"/>
                          <a:pt x="58" y="23"/>
                        </a:cubicBezTo>
                        <a:cubicBezTo>
                          <a:pt x="58" y="25"/>
                          <a:pt x="60" y="26"/>
                          <a:pt x="62" y="26"/>
                        </a:cubicBezTo>
                        <a:close/>
                        <a:moveTo>
                          <a:pt x="45" y="13"/>
                        </a:moveTo>
                        <a:cubicBezTo>
                          <a:pt x="45" y="10"/>
                          <a:pt x="48" y="8"/>
                          <a:pt x="52" y="8"/>
                        </a:cubicBezTo>
                        <a:cubicBezTo>
                          <a:pt x="55" y="8"/>
                          <a:pt x="58" y="10"/>
                          <a:pt x="58" y="13"/>
                        </a:cubicBezTo>
                        <a:cubicBezTo>
                          <a:pt x="58" y="15"/>
                          <a:pt x="58" y="15"/>
                          <a:pt x="58" y="15"/>
                        </a:cubicBezTo>
                        <a:cubicBezTo>
                          <a:pt x="45" y="15"/>
                          <a:pt x="45" y="15"/>
                          <a:pt x="45" y="15"/>
                        </a:cubicBezTo>
                        <a:lnTo>
                          <a:pt x="45" y="13"/>
                        </a:lnTo>
                        <a:close/>
                        <a:moveTo>
                          <a:pt x="38" y="20"/>
                        </a:moveTo>
                        <a:cubicBezTo>
                          <a:pt x="38" y="23"/>
                          <a:pt x="38" y="23"/>
                          <a:pt x="38" y="23"/>
                        </a:cubicBezTo>
                        <a:cubicBezTo>
                          <a:pt x="38" y="25"/>
                          <a:pt x="39" y="26"/>
                          <a:pt x="41" y="26"/>
                        </a:cubicBezTo>
                        <a:cubicBezTo>
                          <a:pt x="43" y="26"/>
                          <a:pt x="45" y="25"/>
                          <a:pt x="45" y="23"/>
                        </a:cubicBezTo>
                        <a:cubicBezTo>
                          <a:pt x="45" y="20"/>
                          <a:pt x="45" y="20"/>
                          <a:pt x="45" y="20"/>
                        </a:cubicBezTo>
                        <a:cubicBezTo>
                          <a:pt x="46" y="21"/>
                          <a:pt x="47" y="22"/>
                          <a:pt x="47" y="24"/>
                        </a:cubicBezTo>
                        <a:cubicBezTo>
                          <a:pt x="47" y="28"/>
                          <a:pt x="45" y="30"/>
                          <a:pt x="41" y="30"/>
                        </a:cubicBezTo>
                        <a:cubicBezTo>
                          <a:pt x="38" y="30"/>
                          <a:pt x="35" y="28"/>
                          <a:pt x="35" y="24"/>
                        </a:cubicBezTo>
                        <a:cubicBezTo>
                          <a:pt x="35" y="22"/>
                          <a:pt x="36" y="21"/>
                          <a:pt x="38" y="20"/>
                        </a:cubicBezTo>
                        <a:close/>
                        <a:moveTo>
                          <a:pt x="16" y="97"/>
                        </a:moveTo>
                        <a:cubicBezTo>
                          <a:pt x="29" y="81"/>
                          <a:pt x="35" y="65"/>
                          <a:pt x="36" y="39"/>
                        </a:cubicBezTo>
                        <a:cubicBezTo>
                          <a:pt x="113" y="39"/>
                          <a:pt x="113" y="39"/>
                          <a:pt x="113" y="39"/>
                        </a:cubicBezTo>
                        <a:cubicBezTo>
                          <a:pt x="111" y="72"/>
                          <a:pt x="101" y="91"/>
                          <a:pt x="92" y="97"/>
                        </a:cubicBezTo>
                        <a:lnTo>
                          <a:pt x="16" y="97"/>
                        </a:lnTo>
                        <a:close/>
                        <a:moveTo>
                          <a:pt x="117" y="116"/>
                        </a:moveTo>
                        <a:cubicBezTo>
                          <a:pt x="36" y="116"/>
                          <a:pt x="36" y="116"/>
                          <a:pt x="36" y="116"/>
                        </a:cubicBezTo>
                        <a:cubicBezTo>
                          <a:pt x="36" y="106"/>
                          <a:pt x="36" y="106"/>
                          <a:pt x="36" y="106"/>
                        </a:cubicBezTo>
                        <a:cubicBezTo>
                          <a:pt x="93" y="106"/>
                          <a:pt x="93" y="106"/>
                          <a:pt x="93" y="106"/>
                        </a:cubicBezTo>
                        <a:cubicBezTo>
                          <a:pt x="94" y="106"/>
                          <a:pt x="95" y="106"/>
                          <a:pt x="96" y="106"/>
                        </a:cubicBezTo>
                        <a:cubicBezTo>
                          <a:pt x="105" y="100"/>
                          <a:pt x="112" y="87"/>
                          <a:pt x="117" y="70"/>
                        </a:cubicBezTo>
                        <a:lnTo>
                          <a:pt x="117" y="116"/>
                        </a:lnTo>
                        <a:close/>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1400" b="1">
                      <a:solidFill>
                        <a:prstClr val="black"/>
                      </a:solidFill>
                    </a:endParaRPr>
                  </a:p>
                </p:txBody>
              </p:sp>
            </p:grpSp>
            <p:sp>
              <p:nvSpPr>
                <p:cNvPr id="113" name="Rectangle 112"/>
                <p:cNvSpPr/>
                <p:nvPr/>
              </p:nvSpPr>
              <p:spPr>
                <a:xfrm>
                  <a:off x="9790870" y="4420782"/>
                  <a:ext cx="1480296" cy="983495"/>
                </a:xfrm>
                <a:prstGeom prst="rect">
                  <a:avLst/>
                </a:prstGeom>
              </p:spPr>
              <p:txBody>
                <a:bodyPr wrap="square">
                  <a:spAutoFit/>
                </a:bodyPr>
                <a:lstStyle/>
                <a:p>
                  <a:pPr algn="ctr"/>
                  <a:r>
                    <a:rPr lang="es-AR" sz="2600" b="1" dirty="0">
                      <a:solidFill>
                        <a:prstClr val="white"/>
                      </a:solidFill>
                    </a:rPr>
                    <a:t>6/7</a:t>
                  </a:r>
                  <a:endParaRPr lang="en-US" sz="2600" b="1" dirty="0">
                    <a:solidFill>
                      <a:prstClr val="white"/>
                    </a:solidFill>
                  </a:endParaRPr>
                </a:p>
              </p:txBody>
            </p:sp>
          </p:grpSp>
        </p:grpSp>
        <p:sp>
          <p:nvSpPr>
            <p:cNvPr id="109" name="Oval 8"/>
            <p:cNvSpPr>
              <a:spLocks noChangeArrowheads="1"/>
            </p:cNvSpPr>
            <p:nvPr/>
          </p:nvSpPr>
          <p:spPr bwMode="gray">
            <a:xfrm>
              <a:off x="8737425" y="3366654"/>
              <a:ext cx="3952818" cy="3952818"/>
            </a:xfrm>
            <a:prstGeom prst="ellipse">
              <a:avLst/>
            </a:prstGeom>
            <a:noFill/>
            <a:ln w="6350">
              <a:solidFill>
                <a:schemeClr val="bg1">
                  <a:lumMod val="75000"/>
                </a:schemeClr>
              </a:solidFill>
              <a:round/>
              <a:headEnd/>
              <a:tailEnd/>
            </a:ln>
          </p:spPr>
          <p:txBody>
            <a:bodyPr vert="horz" wrap="none" lIns="0" tIns="1295562" rIns="0" bIns="0" numCol="1" anchor="ctr" anchorCtr="0" compatLnSpc="1">
              <a:prstTxWarp prst="textNoShape">
                <a:avLst/>
              </a:prstTxWarp>
            </a:bodyPr>
            <a:lstStyle/>
            <a:p>
              <a:pPr algn="ctr">
                <a:lnSpc>
                  <a:spcPts val="2331"/>
                </a:lnSpc>
              </a:pPr>
              <a:endParaRPr lang="en-US" sz="3500" b="1" dirty="0">
                <a:solidFill>
                  <a:prstClr val="white"/>
                </a:solidFill>
              </a:endParaRPr>
            </a:p>
          </p:txBody>
        </p:sp>
      </p:grpSp>
      <p:grpSp>
        <p:nvGrpSpPr>
          <p:cNvPr id="116" name="Group 115"/>
          <p:cNvGrpSpPr/>
          <p:nvPr/>
        </p:nvGrpSpPr>
        <p:grpSpPr>
          <a:xfrm>
            <a:off x="10439624" y="3499712"/>
            <a:ext cx="2078819" cy="2078819"/>
            <a:chOff x="6631812" y="6311830"/>
            <a:chExt cx="2835712" cy="2835712"/>
          </a:xfrm>
        </p:grpSpPr>
        <p:sp>
          <p:nvSpPr>
            <p:cNvPr id="117" name="Oval 8"/>
            <p:cNvSpPr>
              <a:spLocks noChangeArrowheads="1"/>
            </p:cNvSpPr>
            <p:nvPr/>
          </p:nvSpPr>
          <p:spPr bwMode="gray">
            <a:xfrm>
              <a:off x="6631812" y="6311830"/>
              <a:ext cx="2835712" cy="2835712"/>
            </a:xfrm>
            <a:prstGeom prst="ellipse">
              <a:avLst/>
            </a:prstGeom>
            <a:solidFill>
              <a:schemeClr val="accent5"/>
            </a:solidFill>
            <a:ln w="6350">
              <a:noFill/>
              <a:round/>
              <a:headEnd/>
              <a:tailEnd/>
            </a:ln>
          </p:spPr>
          <p:txBody>
            <a:bodyPr vert="horz" wrap="none" lIns="0" tIns="503830" rIns="0" bIns="60939" numCol="1" anchor="ctr" anchorCtr="0" compatLnSpc="1">
              <a:prstTxWarp prst="textNoShape">
                <a:avLst/>
              </a:prstTxWarp>
            </a:bodyPr>
            <a:lstStyle/>
            <a:p>
              <a:pPr algn="ctr">
                <a:lnSpc>
                  <a:spcPct val="90000"/>
                </a:lnSpc>
                <a:spcBef>
                  <a:spcPts val="666"/>
                </a:spcBef>
              </a:pPr>
              <a:r>
                <a:rPr lang="es-AR" sz="2600" b="1" dirty="0">
                  <a:solidFill>
                    <a:prstClr val="white"/>
                  </a:solidFill>
                  <a:cs typeface="Arial" panose="020B0604020202020204" pitchFamily="34" charset="0"/>
                </a:rPr>
                <a:t>1</a:t>
              </a:r>
              <a:r>
                <a:rPr lang="es-AR" sz="1400" b="1" dirty="0">
                  <a:solidFill>
                    <a:prstClr val="white"/>
                  </a:solidFill>
                  <a:cs typeface="Arial" panose="020B0604020202020204" pitchFamily="34" charset="0"/>
                </a:rPr>
                <a:t> USD </a:t>
              </a:r>
            </a:p>
            <a:p>
              <a:pPr algn="ctr">
                <a:lnSpc>
                  <a:spcPts val="2265"/>
                </a:lnSpc>
                <a:spcBef>
                  <a:spcPts val="666"/>
                </a:spcBef>
              </a:pPr>
              <a:r>
                <a:rPr lang="es-AR" sz="2600" b="1" dirty="0">
                  <a:solidFill>
                    <a:prstClr val="white"/>
                  </a:solidFill>
                  <a:cs typeface="Arial" panose="020B0604020202020204" pitchFamily="34" charset="0"/>
                </a:rPr>
                <a:t>$</a:t>
              </a:r>
              <a:r>
                <a:rPr lang="es-AR" sz="2800" b="1" dirty="0">
                  <a:solidFill>
                    <a:prstClr val="white"/>
                  </a:solidFill>
                  <a:cs typeface="Arial" panose="020B0604020202020204" pitchFamily="34" charset="0"/>
                </a:rPr>
                <a:t>20</a:t>
              </a:r>
              <a:r>
                <a:rPr lang="es-AR" sz="1800" b="1" dirty="0">
                  <a:solidFill>
                    <a:prstClr val="white"/>
                  </a:solidFill>
                  <a:cs typeface="Arial" panose="020B0604020202020204" pitchFamily="34" charset="0"/>
                </a:rPr>
                <a:t> -</a:t>
              </a:r>
              <a:r>
                <a:rPr lang="es-AR" sz="1400" b="1" dirty="0">
                  <a:solidFill>
                    <a:prstClr val="white"/>
                  </a:solidFill>
                  <a:cs typeface="Arial" panose="020B0604020202020204" pitchFamily="34" charset="0"/>
                </a:rPr>
                <a:t> </a:t>
              </a:r>
              <a:r>
                <a:rPr lang="es-AR" sz="2600" b="1" dirty="0">
                  <a:solidFill>
                    <a:prstClr val="white"/>
                  </a:solidFill>
                  <a:cs typeface="Arial" panose="020B0604020202020204" pitchFamily="34" charset="0"/>
                </a:rPr>
                <a:t>$</a:t>
              </a:r>
              <a:r>
                <a:rPr lang="es-AR" sz="2800" b="1" dirty="0">
                  <a:solidFill>
                    <a:prstClr val="white"/>
                  </a:solidFill>
                  <a:cs typeface="Arial" panose="020B0604020202020204" pitchFamily="34" charset="0"/>
                </a:rPr>
                <a:t>21</a:t>
              </a:r>
            </a:p>
          </p:txBody>
        </p:sp>
        <p:pic>
          <p:nvPicPr>
            <p:cNvPr id="118" name="Picture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818" y="6557149"/>
              <a:ext cx="911700" cy="911700"/>
            </a:xfrm>
            <a:prstGeom prst="rect">
              <a:avLst/>
            </a:prstGeom>
          </p:spPr>
        </p:pic>
      </p:grpSp>
      <p:sp>
        <p:nvSpPr>
          <p:cNvPr id="119" name="Multiply 118"/>
          <p:cNvSpPr/>
          <p:nvPr/>
        </p:nvSpPr>
        <p:spPr>
          <a:xfrm>
            <a:off x="10626192" y="4509356"/>
            <a:ext cx="1705662" cy="861433"/>
          </a:xfrm>
          <a:prstGeom prst="mathMultiply">
            <a:avLst>
              <a:gd name="adj1" fmla="val 107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2000">
              <a:solidFill>
                <a:prstClr val="white"/>
              </a:solidFill>
            </a:endParaRPr>
          </a:p>
        </p:txBody>
      </p:sp>
      <p:grpSp>
        <p:nvGrpSpPr>
          <p:cNvPr id="120" name="Group 119"/>
          <p:cNvGrpSpPr/>
          <p:nvPr/>
        </p:nvGrpSpPr>
        <p:grpSpPr>
          <a:xfrm>
            <a:off x="2227213" y="5633406"/>
            <a:ext cx="1725698" cy="1725697"/>
            <a:chOff x="1564821" y="4389811"/>
            <a:chExt cx="2589423" cy="2589423"/>
          </a:xfrm>
        </p:grpSpPr>
        <p:sp>
          <p:nvSpPr>
            <p:cNvPr id="121" name="Träne 75"/>
            <p:cNvSpPr/>
            <p:nvPr/>
          </p:nvSpPr>
          <p:spPr bwMode="gray">
            <a:xfrm rot="18900000" flipV="1">
              <a:off x="1564821" y="4389811"/>
              <a:ext cx="2589423" cy="2589423"/>
            </a:xfrm>
            <a:prstGeom prst="teardrop">
              <a:avLst/>
            </a:prstGeom>
            <a:solidFill>
              <a:schemeClr val="accent5"/>
            </a:solidFill>
            <a:ln w="12700">
              <a:noFill/>
              <a:round/>
              <a:headEnd/>
              <a:tailEnd/>
            </a:ln>
            <a:effectLst/>
          </p:spPr>
          <p:txBody>
            <a:bodyPr lIns="0" tIns="0" rIns="0" bIns="0" rtlCol="0" anchor="ctr"/>
            <a:lstStyle/>
            <a:p>
              <a:pPr algn="ctr">
                <a:lnSpc>
                  <a:spcPct val="90000"/>
                </a:lnSpc>
                <a:spcBef>
                  <a:spcPts val="666"/>
                </a:spcBef>
              </a:pPr>
              <a:endParaRPr lang="es-AR" sz="2200" b="1" dirty="0">
                <a:solidFill>
                  <a:prstClr val="white"/>
                </a:solidFill>
                <a:cs typeface="Arial" panose="020B0604020202020204" pitchFamily="34" charset="0"/>
              </a:endParaRPr>
            </a:p>
          </p:txBody>
        </p:sp>
        <p:sp>
          <p:nvSpPr>
            <p:cNvPr id="122" name="Rectangle 121"/>
            <p:cNvSpPr/>
            <p:nvPr/>
          </p:nvSpPr>
          <p:spPr>
            <a:xfrm>
              <a:off x="1794220" y="4728156"/>
              <a:ext cx="2290720" cy="2102826"/>
            </a:xfrm>
            <a:prstGeom prst="rect">
              <a:avLst/>
            </a:prstGeom>
          </p:spPr>
          <p:txBody>
            <a:bodyPr wrap="square">
              <a:spAutoFit/>
            </a:bodyPr>
            <a:lstStyle/>
            <a:p>
              <a:pPr algn="ctr">
                <a:lnSpc>
                  <a:spcPct val="90000"/>
                </a:lnSpc>
                <a:spcBef>
                  <a:spcPts val="666"/>
                </a:spcBef>
              </a:pPr>
              <a:r>
                <a:rPr lang="es-AR" sz="2200" dirty="0">
                  <a:solidFill>
                    <a:prstClr val="white"/>
                  </a:solidFill>
                  <a:cs typeface="Arial" panose="020B0604020202020204" pitchFamily="34" charset="0"/>
                </a:rPr>
                <a:t>Reforma Laboral </a:t>
              </a:r>
              <a:r>
                <a:rPr lang="es-AR" sz="2200" b="1" dirty="0">
                  <a:solidFill>
                    <a:prstClr val="white"/>
                  </a:solidFill>
                  <a:cs typeface="Arial" panose="020B0604020202020204" pitchFamily="34" charset="0"/>
                </a:rPr>
                <a:t>quizás…</a:t>
              </a:r>
              <a:br>
                <a:rPr lang="es-AR" sz="2200" b="1" dirty="0">
                  <a:solidFill>
                    <a:prstClr val="white"/>
                  </a:solidFill>
                  <a:cs typeface="Arial" panose="020B0604020202020204" pitchFamily="34" charset="0"/>
                </a:rPr>
              </a:br>
              <a:r>
                <a:rPr lang="es-AR" sz="2800" b="1" dirty="0">
                  <a:solidFill>
                    <a:prstClr val="white"/>
                  </a:solidFill>
                  <a:cs typeface="Arial" panose="020B0604020202020204" pitchFamily="34" charset="0"/>
                </a:rPr>
                <a:t>2019</a:t>
              </a:r>
              <a:r>
                <a:rPr lang="es-AR" sz="2200" b="1" dirty="0">
                  <a:solidFill>
                    <a:prstClr val="white"/>
                  </a:solidFill>
                  <a:cs typeface="Arial" panose="020B0604020202020204" pitchFamily="34" charset="0"/>
                </a:rPr>
                <a:t>?</a:t>
              </a:r>
            </a:p>
          </p:txBody>
        </p:sp>
      </p:grpSp>
      <p:grpSp>
        <p:nvGrpSpPr>
          <p:cNvPr id="123" name="Group 122"/>
          <p:cNvGrpSpPr/>
          <p:nvPr/>
        </p:nvGrpSpPr>
        <p:grpSpPr>
          <a:xfrm>
            <a:off x="7419887" y="6408862"/>
            <a:ext cx="1599401" cy="1599400"/>
            <a:chOff x="12177529" y="6423510"/>
            <a:chExt cx="2639907" cy="2639907"/>
          </a:xfrm>
        </p:grpSpPr>
        <p:sp>
          <p:nvSpPr>
            <p:cNvPr id="124" name="Oval 8"/>
            <p:cNvSpPr>
              <a:spLocks noChangeArrowheads="1"/>
            </p:cNvSpPr>
            <p:nvPr/>
          </p:nvSpPr>
          <p:spPr bwMode="gray">
            <a:xfrm>
              <a:off x="12177529" y="6423510"/>
              <a:ext cx="2639907" cy="2639907"/>
            </a:xfrm>
            <a:prstGeom prst="ellipse">
              <a:avLst/>
            </a:prstGeom>
            <a:solidFill>
              <a:schemeClr val="accent3"/>
            </a:solidFill>
            <a:ln w="6350">
              <a:noFill/>
              <a:round/>
              <a:headEnd/>
              <a:tailEnd/>
            </a:ln>
          </p:spPr>
          <p:txBody>
            <a:bodyPr vert="horz" wrap="none" lIns="0" tIns="479838" rIns="0" bIns="0" numCol="1" anchor="ctr" anchorCtr="0" compatLnSpc="1">
              <a:prstTxWarp prst="textNoShape">
                <a:avLst/>
              </a:prstTxWarp>
            </a:bodyPr>
            <a:lstStyle/>
            <a:p>
              <a:pPr algn="ctr">
                <a:lnSpc>
                  <a:spcPts val="1334"/>
                </a:lnSpc>
                <a:spcBef>
                  <a:spcPts val="666"/>
                </a:spcBef>
              </a:pPr>
              <a:r>
                <a:rPr lang="es-AR" sz="2600" b="1" dirty="0">
                  <a:solidFill>
                    <a:prstClr val="white"/>
                  </a:solidFill>
                  <a:cs typeface="Arial" panose="020B0604020202020204" pitchFamily="34" charset="0"/>
                </a:rPr>
                <a:t>BCRA</a:t>
              </a:r>
            </a:p>
            <a:p>
              <a:pPr algn="ctr">
                <a:lnSpc>
                  <a:spcPts val="1334"/>
                </a:lnSpc>
                <a:spcBef>
                  <a:spcPts val="666"/>
                </a:spcBef>
              </a:pPr>
              <a:r>
                <a:rPr lang="es-AR" sz="1500" dirty="0" err="1">
                  <a:solidFill>
                    <a:prstClr val="white"/>
                  </a:solidFill>
                  <a:cs typeface="Arial" panose="020B0604020202020204" pitchFamily="34" charset="0"/>
                </a:rPr>
                <a:t>Sturzenegger</a:t>
              </a:r>
              <a:endParaRPr lang="es-AR" sz="1500" dirty="0">
                <a:solidFill>
                  <a:prstClr val="white"/>
                </a:solidFill>
                <a:cs typeface="Arial" panose="020B0604020202020204" pitchFamily="34" charset="0"/>
              </a:endParaRPr>
            </a:p>
          </p:txBody>
        </p:sp>
        <p:pic>
          <p:nvPicPr>
            <p:cNvPr id="125" name="Picture 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76842" y="6611173"/>
              <a:ext cx="841279" cy="841279"/>
            </a:xfrm>
            <a:prstGeom prst="rect">
              <a:avLst/>
            </a:prstGeom>
          </p:spPr>
        </p:pic>
      </p:grpSp>
      <p:grpSp>
        <p:nvGrpSpPr>
          <p:cNvPr id="126" name="Group 125"/>
          <p:cNvGrpSpPr/>
          <p:nvPr/>
        </p:nvGrpSpPr>
        <p:grpSpPr>
          <a:xfrm>
            <a:off x="7590775" y="6408862"/>
            <a:ext cx="1599401" cy="1599400"/>
            <a:chOff x="12177529" y="6423510"/>
            <a:chExt cx="2639907" cy="2639907"/>
          </a:xfrm>
        </p:grpSpPr>
        <p:sp>
          <p:nvSpPr>
            <p:cNvPr id="127" name="Oval 8"/>
            <p:cNvSpPr>
              <a:spLocks noChangeArrowheads="1"/>
            </p:cNvSpPr>
            <p:nvPr/>
          </p:nvSpPr>
          <p:spPr bwMode="gray">
            <a:xfrm>
              <a:off x="12177529" y="6423510"/>
              <a:ext cx="2639907" cy="2639907"/>
            </a:xfrm>
            <a:prstGeom prst="ellipse">
              <a:avLst/>
            </a:prstGeom>
            <a:solidFill>
              <a:schemeClr val="accent3"/>
            </a:solidFill>
            <a:ln w="6350">
              <a:noFill/>
              <a:round/>
              <a:headEnd/>
              <a:tailEnd/>
            </a:ln>
          </p:spPr>
          <p:txBody>
            <a:bodyPr vert="horz" wrap="none" lIns="0" tIns="479838" rIns="0" bIns="0" numCol="1" anchor="ctr" anchorCtr="0" compatLnSpc="1">
              <a:prstTxWarp prst="textNoShape">
                <a:avLst/>
              </a:prstTxWarp>
            </a:bodyPr>
            <a:lstStyle/>
            <a:p>
              <a:pPr algn="ctr">
                <a:lnSpc>
                  <a:spcPts val="1334"/>
                </a:lnSpc>
                <a:spcBef>
                  <a:spcPts val="666"/>
                </a:spcBef>
              </a:pPr>
              <a:r>
                <a:rPr lang="es-AR" sz="2600" b="1" dirty="0">
                  <a:solidFill>
                    <a:prstClr val="white"/>
                  </a:solidFill>
                  <a:cs typeface="Arial" panose="020B0604020202020204" pitchFamily="34" charset="0"/>
                </a:rPr>
                <a:t>BCRA</a:t>
              </a:r>
            </a:p>
            <a:p>
              <a:pPr algn="ctr">
                <a:lnSpc>
                  <a:spcPts val="1800"/>
                </a:lnSpc>
                <a:spcBef>
                  <a:spcPts val="666"/>
                </a:spcBef>
              </a:pPr>
              <a:r>
                <a:rPr lang="es-AR" sz="2600" dirty="0" err="1">
                  <a:solidFill>
                    <a:prstClr val="white"/>
                  </a:solidFill>
                  <a:cs typeface="Arial" panose="020B0604020202020204" pitchFamily="34" charset="0"/>
                </a:rPr>
                <a:t>Caputo</a:t>
              </a:r>
              <a:endParaRPr lang="es-AR" sz="2600" dirty="0">
                <a:solidFill>
                  <a:prstClr val="white"/>
                </a:solidFill>
                <a:cs typeface="Arial" panose="020B0604020202020204" pitchFamily="34" charset="0"/>
              </a:endParaRPr>
            </a:p>
          </p:txBody>
        </p:sp>
        <p:pic>
          <p:nvPicPr>
            <p:cNvPr id="128" name="Picture 1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76842" y="6611173"/>
              <a:ext cx="841279" cy="841279"/>
            </a:xfrm>
            <a:prstGeom prst="rect">
              <a:avLst/>
            </a:prstGeom>
          </p:spPr>
        </p:pic>
      </p:grpSp>
    </p:spTree>
    <p:extLst>
      <p:ext uri="{BB962C8B-B14F-4D97-AF65-F5344CB8AC3E}">
        <p14:creationId xmlns:p14="http://schemas.microsoft.com/office/powerpoint/2010/main" val="609073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107"/>
                                        </p:tgtEl>
                                        <p:attrNameLst>
                                          <p:attrName>style.visibility</p:attrName>
                                        </p:attrNameLst>
                                      </p:cBhvr>
                                      <p:to>
                                        <p:strVal val="visible"/>
                                      </p:to>
                                    </p:set>
                                  </p:childTnLst>
                                </p:cTn>
                              </p:par>
                            </p:childTnLst>
                          </p:cTn>
                        </p:par>
                        <p:par>
                          <p:cTn id="7" fill="hold">
                            <p:stCondLst>
                              <p:cond delay="10"/>
                            </p:stCondLst>
                            <p:childTnLst>
                              <p:par>
                                <p:cTn id="8" presetID="26" presetClass="emph" presetSubtype="0" fill="hold" nodeType="afterEffect">
                                  <p:stCondLst>
                                    <p:cond delay="0"/>
                                  </p:stCondLst>
                                  <p:childTnLst>
                                    <p:animEffect transition="out" filter="fade">
                                      <p:cBhvr>
                                        <p:cTn id="9" dur="190" tmFilter="0, 0; .2, .5; .8, .5; 1, 0"/>
                                        <p:tgtEl>
                                          <p:spTgt spid="107"/>
                                        </p:tgtEl>
                                      </p:cBhvr>
                                    </p:animEffect>
                                    <p:animScale>
                                      <p:cBhvr>
                                        <p:cTn id="10" dur="95" autoRev="1" fill="hold"/>
                                        <p:tgtEl>
                                          <p:spTgt spid="107"/>
                                        </p:tgtEl>
                                      </p:cBhvr>
                                      <p:by x="105000" y="105000"/>
                                    </p:animScale>
                                  </p:childTnLst>
                                </p:cTn>
                              </p:par>
                            </p:childTnLst>
                          </p:cTn>
                        </p:par>
                        <p:par>
                          <p:cTn id="11" fill="hold">
                            <p:stCondLst>
                              <p:cond delay="200"/>
                            </p:stCondLst>
                            <p:childTnLst>
                              <p:par>
                                <p:cTn id="12" presetID="2" presetClass="entr" presetSubtype="3" fill="hold" grpId="0" nodeType="afterEffect">
                                  <p:stCondLst>
                                    <p:cond delay="2000"/>
                                  </p:stCondLst>
                                  <p:childTnLst>
                                    <p:set>
                                      <p:cBhvr>
                                        <p:cTn id="13" dur="1" fill="hold">
                                          <p:stCondLst>
                                            <p:cond delay="0"/>
                                          </p:stCondLst>
                                        </p:cTn>
                                        <p:tgtEl>
                                          <p:spTgt spid="82"/>
                                        </p:tgtEl>
                                        <p:attrNameLst>
                                          <p:attrName>style.visibility</p:attrName>
                                        </p:attrNameLst>
                                      </p:cBhvr>
                                      <p:to>
                                        <p:strVal val="visible"/>
                                      </p:to>
                                    </p:set>
                                    <p:anim calcmode="lin" valueType="num">
                                      <p:cBhvr additive="base">
                                        <p:cTn id="14" dur="300" fill="hold"/>
                                        <p:tgtEl>
                                          <p:spTgt spid="82"/>
                                        </p:tgtEl>
                                        <p:attrNameLst>
                                          <p:attrName>ppt_x</p:attrName>
                                        </p:attrNameLst>
                                      </p:cBhvr>
                                      <p:tavLst>
                                        <p:tav tm="0">
                                          <p:val>
                                            <p:strVal val="1+#ppt_w/2"/>
                                          </p:val>
                                        </p:tav>
                                        <p:tav tm="100000">
                                          <p:val>
                                            <p:strVal val="#ppt_x"/>
                                          </p:val>
                                        </p:tav>
                                      </p:tavLst>
                                    </p:anim>
                                    <p:anim calcmode="lin" valueType="num">
                                      <p:cBhvr additive="base">
                                        <p:cTn id="15" dur="300" fill="hold"/>
                                        <p:tgtEl>
                                          <p:spTgt spid="82"/>
                                        </p:tgtEl>
                                        <p:attrNameLst>
                                          <p:attrName>ppt_y</p:attrName>
                                        </p:attrNameLst>
                                      </p:cBhvr>
                                      <p:tavLst>
                                        <p:tav tm="0">
                                          <p:val>
                                            <p:strVal val="0-#ppt_h/2"/>
                                          </p:val>
                                        </p:tav>
                                        <p:tav tm="100000">
                                          <p:val>
                                            <p:strVal val="#ppt_y"/>
                                          </p:val>
                                        </p:tav>
                                      </p:tavLst>
                                    </p:anim>
                                  </p:childTnLst>
                                </p:cTn>
                              </p:par>
                            </p:childTnLst>
                          </p:cTn>
                        </p:par>
                        <p:par>
                          <p:cTn id="16" fill="hold">
                            <p:stCondLst>
                              <p:cond delay="2500"/>
                            </p:stCondLst>
                            <p:childTnLst>
                              <p:par>
                                <p:cTn id="17" presetID="2" presetClass="entr" presetSubtype="4" fill="hold" nodeType="afterEffect">
                                  <p:stCondLst>
                                    <p:cond delay="200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300" fill="hold"/>
                                        <p:tgtEl>
                                          <p:spTgt spid="96"/>
                                        </p:tgtEl>
                                        <p:attrNameLst>
                                          <p:attrName>ppt_x</p:attrName>
                                        </p:attrNameLst>
                                      </p:cBhvr>
                                      <p:tavLst>
                                        <p:tav tm="0">
                                          <p:val>
                                            <p:strVal val="#ppt_x"/>
                                          </p:val>
                                        </p:tav>
                                        <p:tav tm="100000">
                                          <p:val>
                                            <p:strVal val="#ppt_x"/>
                                          </p:val>
                                        </p:tav>
                                      </p:tavLst>
                                    </p:anim>
                                    <p:anim calcmode="lin" valueType="num">
                                      <p:cBhvr additive="base">
                                        <p:cTn id="20" dur="300" fill="hold"/>
                                        <p:tgtEl>
                                          <p:spTgt spid="96"/>
                                        </p:tgtEl>
                                        <p:attrNameLst>
                                          <p:attrName>ppt_y</p:attrName>
                                        </p:attrNameLst>
                                      </p:cBhvr>
                                      <p:tavLst>
                                        <p:tav tm="0">
                                          <p:val>
                                            <p:strVal val="1+#ppt_h/2"/>
                                          </p:val>
                                        </p:tav>
                                        <p:tav tm="100000">
                                          <p:val>
                                            <p:strVal val="#ppt_y"/>
                                          </p:val>
                                        </p:tav>
                                      </p:tavLst>
                                    </p:anim>
                                  </p:childTnLst>
                                </p:cTn>
                              </p:par>
                            </p:childTnLst>
                          </p:cTn>
                        </p:par>
                        <p:par>
                          <p:cTn id="21" fill="hold">
                            <p:stCondLst>
                              <p:cond delay="4800"/>
                            </p:stCondLst>
                            <p:childTnLst>
                              <p:par>
                                <p:cTn id="22" presetID="2" presetClass="entr" presetSubtype="6" fill="hold" grpId="0" nodeType="afterEffect">
                                  <p:stCondLst>
                                    <p:cond delay="2000"/>
                                  </p:stCondLst>
                                  <p:childTnLst>
                                    <p:set>
                                      <p:cBhvr>
                                        <p:cTn id="23" dur="1" fill="hold">
                                          <p:stCondLst>
                                            <p:cond delay="0"/>
                                          </p:stCondLst>
                                        </p:cTn>
                                        <p:tgtEl>
                                          <p:spTgt spid="94"/>
                                        </p:tgtEl>
                                        <p:attrNameLst>
                                          <p:attrName>style.visibility</p:attrName>
                                        </p:attrNameLst>
                                      </p:cBhvr>
                                      <p:to>
                                        <p:strVal val="visible"/>
                                      </p:to>
                                    </p:set>
                                    <p:anim calcmode="lin" valueType="num">
                                      <p:cBhvr additive="base">
                                        <p:cTn id="24" dur="300" fill="hold"/>
                                        <p:tgtEl>
                                          <p:spTgt spid="94"/>
                                        </p:tgtEl>
                                        <p:attrNameLst>
                                          <p:attrName>ppt_x</p:attrName>
                                        </p:attrNameLst>
                                      </p:cBhvr>
                                      <p:tavLst>
                                        <p:tav tm="0">
                                          <p:val>
                                            <p:strVal val="1+#ppt_w/2"/>
                                          </p:val>
                                        </p:tav>
                                        <p:tav tm="100000">
                                          <p:val>
                                            <p:strVal val="#ppt_x"/>
                                          </p:val>
                                        </p:tav>
                                      </p:tavLst>
                                    </p:anim>
                                    <p:anim calcmode="lin" valueType="num">
                                      <p:cBhvr additive="base">
                                        <p:cTn id="25" dur="300" fill="hold"/>
                                        <p:tgtEl>
                                          <p:spTgt spid="94"/>
                                        </p:tgtEl>
                                        <p:attrNameLst>
                                          <p:attrName>ppt_y</p:attrName>
                                        </p:attrNameLst>
                                      </p:cBhvr>
                                      <p:tavLst>
                                        <p:tav tm="0">
                                          <p:val>
                                            <p:strVal val="1+#ppt_h/2"/>
                                          </p:val>
                                        </p:tav>
                                        <p:tav tm="100000">
                                          <p:val>
                                            <p:strVal val="#ppt_y"/>
                                          </p:val>
                                        </p:tav>
                                      </p:tavLst>
                                    </p:anim>
                                  </p:childTnLst>
                                </p:cTn>
                              </p:par>
                            </p:childTnLst>
                          </p:cTn>
                        </p:par>
                        <p:par>
                          <p:cTn id="26" fill="hold">
                            <p:stCondLst>
                              <p:cond delay="7100"/>
                            </p:stCondLst>
                            <p:childTnLst>
                              <p:par>
                                <p:cTn id="27" presetID="2" presetClass="entr" presetSubtype="9" fill="hold" nodeType="afterEffect">
                                  <p:stCondLst>
                                    <p:cond delay="200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300" fill="hold"/>
                                        <p:tgtEl>
                                          <p:spTgt spid="70"/>
                                        </p:tgtEl>
                                        <p:attrNameLst>
                                          <p:attrName>ppt_x</p:attrName>
                                        </p:attrNameLst>
                                      </p:cBhvr>
                                      <p:tavLst>
                                        <p:tav tm="0">
                                          <p:val>
                                            <p:strVal val="0-#ppt_w/2"/>
                                          </p:val>
                                        </p:tav>
                                        <p:tav tm="100000">
                                          <p:val>
                                            <p:strVal val="#ppt_x"/>
                                          </p:val>
                                        </p:tav>
                                      </p:tavLst>
                                    </p:anim>
                                    <p:anim calcmode="lin" valueType="num">
                                      <p:cBhvr additive="base">
                                        <p:cTn id="30" dur="300" fill="hold"/>
                                        <p:tgtEl>
                                          <p:spTgt spid="70"/>
                                        </p:tgtEl>
                                        <p:attrNameLst>
                                          <p:attrName>ppt_y</p:attrName>
                                        </p:attrNameLst>
                                      </p:cBhvr>
                                      <p:tavLst>
                                        <p:tav tm="0">
                                          <p:val>
                                            <p:strVal val="0-#ppt_h/2"/>
                                          </p:val>
                                        </p:tav>
                                        <p:tav tm="100000">
                                          <p:val>
                                            <p:strVal val="#ppt_y"/>
                                          </p:val>
                                        </p:tav>
                                      </p:tavLst>
                                    </p:anim>
                                  </p:childTnLst>
                                </p:cTn>
                              </p:par>
                            </p:childTnLst>
                          </p:cTn>
                        </p:par>
                        <p:par>
                          <p:cTn id="31" fill="hold">
                            <p:stCondLst>
                              <p:cond delay="9400"/>
                            </p:stCondLst>
                            <p:childTnLst>
                              <p:par>
                                <p:cTn id="32" presetID="2" presetClass="entr" presetSubtype="1" fill="hold" nodeType="afterEffect">
                                  <p:stCondLst>
                                    <p:cond delay="2000"/>
                                  </p:stCondLst>
                                  <p:childTnLst>
                                    <p:set>
                                      <p:cBhvr>
                                        <p:cTn id="33" dur="1" fill="hold">
                                          <p:stCondLst>
                                            <p:cond delay="0"/>
                                          </p:stCondLst>
                                        </p:cTn>
                                        <p:tgtEl>
                                          <p:spTgt spid="116"/>
                                        </p:tgtEl>
                                        <p:attrNameLst>
                                          <p:attrName>style.visibility</p:attrName>
                                        </p:attrNameLst>
                                      </p:cBhvr>
                                      <p:to>
                                        <p:strVal val="visible"/>
                                      </p:to>
                                    </p:set>
                                    <p:anim calcmode="lin" valueType="num">
                                      <p:cBhvr additive="base">
                                        <p:cTn id="34" dur="100" fill="hold"/>
                                        <p:tgtEl>
                                          <p:spTgt spid="116"/>
                                        </p:tgtEl>
                                        <p:attrNameLst>
                                          <p:attrName>ppt_x</p:attrName>
                                        </p:attrNameLst>
                                      </p:cBhvr>
                                      <p:tavLst>
                                        <p:tav tm="0">
                                          <p:val>
                                            <p:strVal val="#ppt_x"/>
                                          </p:val>
                                        </p:tav>
                                        <p:tav tm="100000">
                                          <p:val>
                                            <p:strVal val="#ppt_x"/>
                                          </p:val>
                                        </p:tav>
                                      </p:tavLst>
                                    </p:anim>
                                    <p:anim calcmode="lin" valueType="num">
                                      <p:cBhvr additive="base">
                                        <p:cTn id="35" dur="100" fill="hold"/>
                                        <p:tgtEl>
                                          <p:spTgt spid="116"/>
                                        </p:tgtEl>
                                        <p:attrNameLst>
                                          <p:attrName>ppt_y</p:attrName>
                                        </p:attrNameLst>
                                      </p:cBhvr>
                                      <p:tavLst>
                                        <p:tav tm="0">
                                          <p:val>
                                            <p:strVal val="0-#ppt_h/2"/>
                                          </p:val>
                                        </p:tav>
                                        <p:tav tm="100000">
                                          <p:val>
                                            <p:strVal val="#ppt_y"/>
                                          </p:val>
                                        </p:tav>
                                      </p:tavLst>
                                    </p:anim>
                                  </p:childTnLst>
                                </p:cTn>
                              </p:par>
                            </p:childTnLst>
                          </p:cTn>
                        </p:par>
                        <p:par>
                          <p:cTn id="36" fill="hold">
                            <p:stCondLst>
                              <p:cond delay="11500"/>
                            </p:stCondLst>
                            <p:childTnLst>
                              <p:par>
                                <p:cTn id="37" presetID="26" presetClass="emph" presetSubtype="0" fill="hold" nodeType="afterEffect">
                                  <p:stCondLst>
                                    <p:cond delay="0"/>
                                  </p:stCondLst>
                                  <p:childTnLst>
                                    <p:animEffect transition="out" filter="fade">
                                      <p:cBhvr>
                                        <p:cTn id="38" dur="500" tmFilter="0, 0; .2, .5; .8, .5; 1, 0"/>
                                        <p:tgtEl>
                                          <p:spTgt spid="116"/>
                                        </p:tgtEl>
                                      </p:cBhvr>
                                    </p:animEffect>
                                    <p:animScale>
                                      <p:cBhvr>
                                        <p:cTn id="39" dur="250" autoRev="1" fill="hold"/>
                                        <p:tgtEl>
                                          <p:spTgt spid="116"/>
                                        </p:tgtEl>
                                      </p:cBhvr>
                                      <p:by x="105000" y="105000"/>
                                    </p:animScale>
                                  </p:childTnLst>
                                </p:cTn>
                              </p:par>
                            </p:childTnLst>
                          </p:cTn>
                        </p:par>
                        <p:par>
                          <p:cTn id="40" fill="hold">
                            <p:stCondLst>
                              <p:cond delay="12000"/>
                            </p:stCondLst>
                            <p:childTnLst>
                              <p:par>
                                <p:cTn id="41" presetID="26" presetClass="emph" presetSubtype="0" fill="hold" nodeType="afterEffect">
                                  <p:stCondLst>
                                    <p:cond delay="0"/>
                                  </p:stCondLst>
                                  <p:childTnLst>
                                    <p:animEffect transition="out" filter="fade">
                                      <p:cBhvr>
                                        <p:cTn id="42" dur="500" tmFilter="0, 0; .2, .5; .8, .5; 1, 0"/>
                                        <p:tgtEl>
                                          <p:spTgt spid="116"/>
                                        </p:tgtEl>
                                      </p:cBhvr>
                                    </p:animEffect>
                                    <p:animScale>
                                      <p:cBhvr>
                                        <p:cTn id="43" dur="250" autoRev="1" fill="hold"/>
                                        <p:tgtEl>
                                          <p:spTgt spid="116"/>
                                        </p:tgtEl>
                                      </p:cBhvr>
                                      <p:by x="105000" y="105000"/>
                                    </p:animScale>
                                  </p:childTnLst>
                                </p:cTn>
                              </p:par>
                            </p:childTnLst>
                          </p:cTn>
                        </p:par>
                        <p:par>
                          <p:cTn id="44" fill="hold">
                            <p:stCondLst>
                              <p:cond delay="12500"/>
                            </p:stCondLst>
                            <p:childTnLst>
                              <p:par>
                                <p:cTn id="45" presetID="26" presetClass="emph" presetSubtype="0" fill="hold" nodeType="afterEffect">
                                  <p:stCondLst>
                                    <p:cond delay="0"/>
                                  </p:stCondLst>
                                  <p:childTnLst>
                                    <p:animEffect transition="out" filter="fade">
                                      <p:cBhvr>
                                        <p:cTn id="46" dur="500" tmFilter="0, 0; .2, .5; .8, .5; 1, 0"/>
                                        <p:tgtEl>
                                          <p:spTgt spid="116"/>
                                        </p:tgtEl>
                                      </p:cBhvr>
                                    </p:animEffect>
                                    <p:animScale>
                                      <p:cBhvr>
                                        <p:cTn id="47" dur="250" autoRev="1" fill="hold"/>
                                        <p:tgtEl>
                                          <p:spTgt spid="116"/>
                                        </p:tgtEl>
                                      </p:cBhvr>
                                      <p:by x="105000" y="105000"/>
                                    </p:animScale>
                                  </p:childTnLst>
                                </p:cTn>
                              </p:par>
                            </p:childTnLst>
                          </p:cTn>
                        </p:par>
                        <p:par>
                          <p:cTn id="48" fill="hold">
                            <p:stCondLst>
                              <p:cond delay="13000"/>
                            </p:stCondLst>
                            <p:childTnLst>
                              <p:par>
                                <p:cTn id="49" presetID="6" presetClass="entr" presetSubtype="32" fill="hold" grpId="0" nodeType="afterEffect">
                                  <p:stCondLst>
                                    <p:cond delay="1000"/>
                                  </p:stCondLst>
                                  <p:childTnLst>
                                    <p:set>
                                      <p:cBhvr>
                                        <p:cTn id="50" dur="1" fill="hold">
                                          <p:stCondLst>
                                            <p:cond delay="0"/>
                                          </p:stCondLst>
                                        </p:cTn>
                                        <p:tgtEl>
                                          <p:spTgt spid="119"/>
                                        </p:tgtEl>
                                        <p:attrNameLst>
                                          <p:attrName>style.visibility</p:attrName>
                                        </p:attrNameLst>
                                      </p:cBhvr>
                                      <p:to>
                                        <p:strVal val="visible"/>
                                      </p:to>
                                    </p:set>
                                    <p:animEffect transition="in" filter="circle(out)">
                                      <p:cBhvr>
                                        <p:cTn id="51" dur="100"/>
                                        <p:tgtEl>
                                          <p:spTgt spid="119"/>
                                        </p:tgtEl>
                                      </p:cBhvr>
                                    </p:animEffect>
                                  </p:childTnLst>
                                </p:cTn>
                              </p:par>
                            </p:childTnLst>
                          </p:cTn>
                        </p:par>
                        <p:par>
                          <p:cTn id="52" fill="hold">
                            <p:stCondLst>
                              <p:cond delay="14100"/>
                            </p:stCondLst>
                            <p:childTnLst>
                              <p:par>
                                <p:cTn id="53" presetID="1" presetClass="entr" presetSubtype="0" fill="hold" nodeType="afterEffect">
                                  <p:stCondLst>
                                    <p:cond delay="1000"/>
                                  </p:stCondLst>
                                  <p:childTnLst>
                                    <p:set>
                                      <p:cBhvr>
                                        <p:cTn id="54" dur="1" fill="hold">
                                          <p:stCondLst>
                                            <p:cond delay="0"/>
                                          </p:stCondLst>
                                        </p:cTn>
                                        <p:tgtEl>
                                          <p:spTgt spid="76"/>
                                        </p:tgtEl>
                                        <p:attrNameLst>
                                          <p:attrName>style.visibility</p:attrName>
                                        </p:attrNameLst>
                                      </p:cBhvr>
                                      <p:to>
                                        <p:strVal val="visible"/>
                                      </p:to>
                                    </p:set>
                                  </p:childTnLst>
                                </p:cTn>
                              </p:par>
                            </p:childTnLst>
                          </p:cTn>
                        </p:par>
                        <p:par>
                          <p:cTn id="55" fill="hold">
                            <p:stCondLst>
                              <p:cond delay="15100"/>
                            </p:stCondLst>
                            <p:childTnLst>
                              <p:par>
                                <p:cTn id="56" presetID="1" presetClass="exit" presetSubtype="0" fill="hold" nodeType="afterEffect">
                                  <p:stCondLst>
                                    <p:cond delay="0"/>
                                  </p:stCondLst>
                                  <p:childTnLst>
                                    <p:set>
                                      <p:cBhvr>
                                        <p:cTn id="57" dur="1" fill="hold">
                                          <p:stCondLst>
                                            <p:cond delay="0"/>
                                          </p:stCondLst>
                                        </p:cTn>
                                        <p:tgtEl>
                                          <p:spTgt spid="116"/>
                                        </p:tgtEl>
                                        <p:attrNameLst>
                                          <p:attrName>style.visibility</p:attrName>
                                        </p:attrNameLst>
                                      </p:cBhvr>
                                      <p:to>
                                        <p:strVal val="hidden"/>
                                      </p:to>
                                    </p:set>
                                  </p:childTnLst>
                                </p:cTn>
                              </p:par>
                            </p:childTnLst>
                          </p:cTn>
                        </p:par>
                        <p:par>
                          <p:cTn id="58" fill="hold">
                            <p:stCondLst>
                              <p:cond delay="15100"/>
                            </p:stCondLst>
                            <p:childTnLst>
                              <p:par>
                                <p:cTn id="59" presetID="1" presetClass="exit" presetSubtype="0" fill="hold" grpId="1" nodeType="afterEffect">
                                  <p:stCondLst>
                                    <p:cond delay="0"/>
                                  </p:stCondLst>
                                  <p:childTnLst>
                                    <p:set>
                                      <p:cBhvr>
                                        <p:cTn id="60" dur="1" fill="hold">
                                          <p:stCondLst>
                                            <p:cond delay="0"/>
                                          </p:stCondLst>
                                        </p:cTn>
                                        <p:tgtEl>
                                          <p:spTgt spid="119"/>
                                        </p:tgtEl>
                                        <p:attrNameLst>
                                          <p:attrName>style.visibility</p:attrName>
                                        </p:attrNameLst>
                                      </p:cBhvr>
                                      <p:to>
                                        <p:strVal val="hidden"/>
                                      </p:to>
                                    </p:set>
                                  </p:childTnLst>
                                </p:cTn>
                              </p:par>
                            </p:childTnLst>
                          </p:cTn>
                        </p:par>
                        <p:par>
                          <p:cTn id="61" fill="hold">
                            <p:stCondLst>
                              <p:cond delay="15100"/>
                            </p:stCondLst>
                            <p:childTnLst>
                              <p:par>
                                <p:cTn id="62" presetID="2" presetClass="entr" presetSubtype="8" fill="hold" nodeType="afterEffect">
                                  <p:stCondLst>
                                    <p:cond delay="2000"/>
                                  </p:stCondLst>
                                  <p:childTnLst>
                                    <p:set>
                                      <p:cBhvr>
                                        <p:cTn id="63" dur="1" fill="hold">
                                          <p:stCondLst>
                                            <p:cond delay="0"/>
                                          </p:stCondLst>
                                        </p:cTn>
                                        <p:tgtEl>
                                          <p:spTgt spid="120"/>
                                        </p:tgtEl>
                                        <p:attrNameLst>
                                          <p:attrName>style.visibility</p:attrName>
                                        </p:attrNameLst>
                                      </p:cBhvr>
                                      <p:to>
                                        <p:strVal val="visible"/>
                                      </p:to>
                                    </p:set>
                                    <p:anim calcmode="lin" valueType="num">
                                      <p:cBhvr additive="base">
                                        <p:cTn id="64" dur="300" fill="hold"/>
                                        <p:tgtEl>
                                          <p:spTgt spid="120"/>
                                        </p:tgtEl>
                                        <p:attrNameLst>
                                          <p:attrName>ppt_x</p:attrName>
                                        </p:attrNameLst>
                                      </p:cBhvr>
                                      <p:tavLst>
                                        <p:tav tm="0">
                                          <p:val>
                                            <p:strVal val="0-#ppt_w/2"/>
                                          </p:val>
                                        </p:tav>
                                        <p:tav tm="100000">
                                          <p:val>
                                            <p:strVal val="#ppt_x"/>
                                          </p:val>
                                        </p:tav>
                                      </p:tavLst>
                                    </p:anim>
                                    <p:anim calcmode="lin" valueType="num">
                                      <p:cBhvr additive="base">
                                        <p:cTn id="65" dur="300" fill="hold"/>
                                        <p:tgtEl>
                                          <p:spTgt spid="120"/>
                                        </p:tgtEl>
                                        <p:attrNameLst>
                                          <p:attrName>ppt_y</p:attrName>
                                        </p:attrNameLst>
                                      </p:cBhvr>
                                      <p:tavLst>
                                        <p:tav tm="0">
                                          <p:val>
                                            <p:strVal val="#ppt_y"/>
                                          </p:val>
                                        </p:tav>
                                        <p:tav tm="100000">
                                          <p:val>
                                            <p:strVal val="#ppt_y"/>
                                          </p:val>
                                        </p:tav>
                                      </p:tavLst>
                                    </p:anim>
                                  </p:childTnLst>
                                </p:cTn>
                              </p:par>
                            </p:childTnLst>
                          </p:cTn>
                        </p:par>
                        <p:par>
                          <p:cTn id="66" fill="hold">
                            <p:stCondLst>
                              <p:cond delay="17400"/>
                            </p:stCondLst>
                            <p:childTnLst>
                              <p:par>
                                <p:cTn id="67" presetID="26" presetClass="emph" presetSubtype="0" fill="hold" nodeType="afterEffect">
                                  <p:stCondLst>
                                    <p:cond delay="300"/>
                                  </p:stCondLst>
                                  <p:childTnLst>
                                    <p:animEffect transition="out" filter="fade">
                                      <p:cBhvr>
                                        <p:cTn id="68" dur="150" tmFilter="0, 0; .2, .5; .8, .5; 1, 0"/>
                                        <p:tgtEl>
                                          <p:spTgt spid="120"/>
                                        </p:tgtEl>
                                      </p:cBhvr>
                                    </p:animEffect>
                                    <p:animScale>
                                      <p:cBhvr>
                                        <p:cTn id="69" dur="75" autoRev="1" fill="hold"/>
                                        <p:tgtEl>
                                          <p:spTgt spid="120"/>
                                        </p:tgtEl>
                                      </p:cBhvr>
                                      <p:by x="105000" y="105000"/>
                                    </p:animScale>
                                  </p:childTnLst>
                                </p:cTn>
                              </p:par>
                            </p:childTnLst>
                          </p:cTn>
                        </p:par>
                        <p:par>
                          <p:cTn id="70" fill="hold">
                            <p:stCondLst>
                              <p:cond delay="17850"/>
                            </p:stCondLst>
                            <p:childTnLst>
                              <p:par>
                                <p:cTn id="71" presetID="2" presetClass="entr" presetSubtype="4" fill="hold" nodeType="afterEffect">
                                  <p:stCondLst>
                                    <p:cond delay="2000"/>
                                  </p:stCondLst>
                                  <p:childTnLst>
                                    <p:set>
                                      <p:cBhvr>
                                        <p:cTn id="72" dur="1" fill="hold">
                                          <p:stCondLst>
                                            <p:cond delay="0"/>
                                          </p:stCondLst>
                                        </p:cTn>
                                        <p:tgtEl>
                                          <p:spTgt spid="123"/>
                                        </p:tgtEl>
                                        <p:attrNameLst>
                                          <p:attrName>style.visibility</p:attrName>
                                        </p:attrNameLst>
                                      </p:cBhvr>
                                      <p:to>
                                        <p:strVal val="visible"/>
                                      </p:to>
                                    </p:set>
                                    <p:anim calcmode="lin" valueType="num">
                                      <p:cBhvr additive="base">
                                        <p:cTn id="73" dur="300" fill="hold"/>
                                        <p:tgtEl>
                                          <p:spTgt spid="123"/>
                                        </p:tgtEl>
                                        <p:attrNameLst>
                                          <p:attrName>ppt_x</p:attrName>
                                        </p:attrNameLst>
                                      </p:cBhvr>
                                      <p:tavLst>
                                        <p:tav tm="0">
                                          <p:val>
                                            <p:strVal val="#ppt_x"/>
                                          </p:val>
                                        </p:tav>
                                        <p:tav tm="100000">
                                          <p:val>
                                            <p:strVal val="#ppt_x"/>
                                          </p:val>
                                        </p:tav>
                                      </p:tavLst>
                                    </p:anim>
                                    <p:anim calcmode="lin" valueType="num">
                                      <p:cBhvr additive="base">
                                        <p:cTn id="74" dur="300" fill="hold"/>
                                        <p:tgtEl>
                                          <p:spTgt spid="123"/>
                                        </p:tgtEl>
                                        <p:attrNameLst>
                                          <p:attrName>ppt_y</p:attrName>
                                        </p:attrNameLst>
                                      </p:cBhvr>
                                      <p:tavLst>
                                        <p:tav tm="0">
                                          <p:val>
                                            <p:strVal val="1+#ppt_h/2"/>
                                          </p:val>
                                        </p:tav>
                                        <p:tav tm="100000">
                                          <p:val>
                                            <p:strVal val="#ppt_y"/>
                                          </p:val>
                                        </p:tav>
                                      </p:tavLst>
                                    </p:anim>
                                  </p:childTnLst>
                                </p:cTn>
                              </p:par>
                            </p:childTnLst>
                          </p:cTn>
                        </p:par>
                        <p:par>
                          <p:cTn id="75" fill="hold">
                            <p:stCondLst>
                              <p:cond delay="20150"/>
                            </p:stCondLst>
                            <p:childTnLst>
                              <p:par>
                                <p:cTn id="76" presetID="2" presetClass="entr" presetSubtype="2" fill="hold" nodeType="afterEffect">
                                  <p:stCondLst>
                                    <p:cond delay="1000"/>
                                  </p:stCondLst>
                                  <p:childTnLst>
                                    <p:set>
                                      <p:cBhvr>
                                        <p:cTn id="77" dur="1" fill="hold">
                                          <p:stCondLst>
                                            <p:cond delay="0"/>
                                          </p:stCondLst>
                                        </p:cTn>
                                        <p:tgtEl>
                                          <p:spTgt spid="126"/>
                                        </p:tgtEl>
                                        <p:attrNameLst>
                                          <p:attrName>style.visibility</p:attrName>
                                        </p:attrNameLst>
                                      </p:cBhvr>
                                      <p:to>
                                        <p:strVal val="visible"/>
                                      </p:to>
                                    </p:set>
                                    <p:anim calcmode="lin" valueType="num">
                                      <p:cBhvr additive="base">
                                        <p:cTn id="78" dur="300" fill="hold"/>
                                        <p:tgtEl>
                                          <p:spTgt spid="126"/>
                                        </p:tgtEl>
                                        <p:attrNameLst>
                                          <p:attrName>ppt_x</p:attrName>
                                        </p:attrNameLst>
                                      </p:cBhvr>
                                      <p:tavLst>
                                        <p:tav tm="0">
                                          <p:val>
                                            <p:strVal val="1+#ppt_w/2"/>
                                          </p:val>
                                        </p:tav>
                                        <p:tav tm="100000">
                                          <p:val>
                                            <p:strVal val="#ppt_x"/>
                                          </p:val>
                                        </p:tav>
                                      </p:tavLst>
                                    </p:anim>
                                    <p:anim calcmode="lin" valueType="num">
                                      <p:cBhvr additive="base">
                                        <p:cTn id="79" dur="300" fill="hold"/>
                                        <p:tgtEl>
                                          <p:spTgt spid="126"/>
                                        </p:tgtEl>
                                        <p:attrNameLst>
                                          <p:attrName>ppt_y</p:attrName>
                                        </p:attrNameLst>
                                      </p:cBhvr>
                                      <p:tavLst>
                                        <p:tav tm="0">
                                          <p:val>
                                            <p:strVal val="#ppt_y"/>
                                          </p:val>
                                        </p:tav>
                                        <p:tav tm="100000">
                                          <p:val>
                                            <p:strVal val="#ppt_y"/>
                                          </p:val>
                                        </p:tav>
                                      </p:tavLst>
                                    </p:anim>
                                  </p:childTnLst>
                                </p:cTn>
                              </p:par>
                            </p:childTnLst>
                          </p:cTn>
                        </p:par>
                        <p:par>
                          <p:cTn id="80" fill="hold">
                            <p:stCondLst>
                              <p:cond delay="21450"/>
                            </p:stCondLst>
                            <p:childTnLst>
                              <p:par>
                                <p:cTn id="81" presetID="2" presetClass="exit" presetSubtype="8" fill="hold" nodeType="afterEffect">
                                  <p:stCondLst>
                                    <p:cond delay="0"/>
                                  </p:stCondLst>
                                  <p:childTnLst>
                                    <p:anim calcmode="lin" valueType="num">
                                      <p:cBhvr additive="base">
                                        <p:cTn id="82" dur="100"/>
                                        <p:tgtEl>
                                          <p:spTgt spid="123"/>
                                        </p:tgtEl>
                                        <p:attrNameLst>
                                          <p:attrName>ppt_x</p:attrName>
                                        </p:attrNameLst>
                                      </p:cBhvr>
                                      <p:tavLst>
                                        <p:tav tm="0">
                                          <p:val>
                                            <p:strVal val="ppt_x"/>
                                          </p:val>
                                        </p:tav>
                                        <p:tav tm="100000">
                                          <p:val>
                                            <p:strVal val="0-ppt_w/2"/>
                                          </p:val>
                                        </p:tav>
                                      </p:tavLst>
                                    </p:anim>
                                    <p:anim calcmode="lin" valueType="num">
                                      <p:cBhvr additive="base">
                                        <p:cTn id="83" dur="100"/>
                                        <p:tgtEl>
                                          <p:spTgt spid="123"/>
                                        </p:tgtEl>
                                        <p:attrNameLst>
                                          <p:attrName>ppt_y</p:attrName>
                                        </p:attrNameLst>
                                      </p:cBhvr>
                                      <p:tavLst>
                                        <p:tav tm="0">
                                          <p:val>
                                            <p:strVal val="ppt_y"/>
                                          </p:val>
                                        </p:tav>
                                        <p:tav tm="100000">
                                          <p:val>
                                            <p:strVal val="ppt_y"/>
                                          </p:val>
                                        </p:tav>
                                      </p:tavLst>
                                    </p:anim>
                                    <p:set>
                                      <p:cBhvr>
                                        <p:cTn id="84" dur="1" fill="hold">
                                          <p:stCondLst>
                                            <p:cond delay="99"/>
                                          </p:stCondLst>
                                        </p:cTn>
                                        <p:tgtEl>
                                          <p:spTgt spid="123"/>
                                        </p:tgtEl>
                                        <p:attrNameLst>
                                          <p:attrName>style.visibility</p:attrName>
                                        </p:attrNameLst>
                                      </p:cBhvr>
                                      <p:to>
                                        <p:strVal val="hidden"/>
                                      </p:to>
                                    </p:set>
                                  </p:childTnLst>
                                </p:cTn>
                              </p:par>
                            </p:childTnLst>
                          </p:cTn>
                        </p:par>
                        <p:par>
                          <p:cTn id="85" fill="hold">
                            <p:stCondLst>
                              <p:cond delay="21550"/>
                            </p:stCondLst>
                            <p:childTnLst>
                              <p:par>
                                <p:cTn id="86" presetID="2" presetClass="entr" presetSubtype="6" fill="hold" nodeType="afterEffect">
                                  <p:stCondLst>
                                    <p:cond delay="2000"/>
                                  </p:stCondLst>
                                  <p:childTnLst>
                                    <p:set>
                                      <p:cBhvr>
                                        <p:cTn id="87" dur="1" fill="hold">
                                          <p:stCondLst>
                                            <p:cond delay="0"/>
                                          </p:stCondLst>
                                        </p:cTn>
                                        <p:tgtEl>
                                          <p:spTgt spid="83"/>
                                        </p:tgtEl>
                                        <p:attrNameLst>
                                          <p:attrName>style.visibility</p:attrName>
                                        </p:attrNameLst>
                                      </p:cBhvr>
                                      <p:to>
                                        <p:strVal val="visible"/>
                                      </p:to>
                                    </p:set>
                                    <p:anim calcmode="lin" valueType="num">
                                      <p:cBhvr additive="base">
                                        <p:cTn id="88" dur="500" fill="hold"/>
                                        <p:tgtEl>
                                          <p:spTgt spid="83"/>
                                        </p:tgtEl>
                                        <p:attrNameLst>
                                          <p:attrName>ppt_x</p:attrName>
                                        </p:attrNameLst>
                                      </p:cBhvr>
                                      <p:tavLst>
                                        <p:tav tm="0">
                                          <p:val>
                                            <p:strVal val="1+#ppt_w/2"/>
                                          </p:val>
                                        </p:tav>
                                        <p:tav tm="100000">
                                          <p:val>
                                            <p:strVal val="#ppt_x"/>
                                          </p:val>
                                        </p:tav>
                                      </p:tavLst>
                                    </p:anim>
                                    <p:anim calcmode="lin" valueType="num">
                                      <p:cBhvr additive="base">
                                        <p:cTn id="8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94" grpId="0" animBg="1"/>
      <p:bldP spid="119" grpId="0" animBg="1"/>
      <p:bldP spid="1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14</a:t>
            </a:fld>
            <a:endParaRPr lang="en-US" dirty="0">
              <a:solidFill>
                <a:prstClr val="black">
                  <a:tint val="75000"/>
                </a:prstClr>
              </a:solidFill>
            </a:endParaRPr>
          </a:p>
        </p:txBody>
      </p:sp>
      <p:sp>
        <p:nvSpPr>
          <p:cNvPr id="33" name="Footer Placeholder 2"/>
          <p:cNvSpPr txBox="1">
            <a:spLocks/>
          </p:cNvSpPr>
          <p:nvPr/>
        </p:nvSpPr>
        <p:spPr>
          <a:xfrm>
            <a:off x="423885" y="9912412"/>
            <a:ext cx="8128444" cy="94795"/>
          </a:xfrm>
          <a:prstGeom prst="rect">
            <a:avLst/>
          </a:prstGeom>
        </p:spPr>
        <p:txBody>
          <a:bodyPr vert="horz" wrap="square" lIns="0" tIns="0" rIns="0" bIns="0" rtlCol="0" anchor="t" anchorCtr="0">
            <a:spAutoFit/>
          </a:bodyPr>
          <a:lstStyle>
            <a:defPPr>
              <a:defRPr lang="en-US"/>
            </a:defPPr>
            <a:lvl1pPr marL="0" algn="l" defTabSz="1559235" rtl="0" eaLnBrk="1" latinLnBrk="0" hangingPunct="1">
              <a:defRPr sz="616" kern="1200">
                <a:solidFill>
                  <a:schemeClr val="tx1"/>
                </a:solidFill>
                <a:latin typeface="+mn-lt"/>
                <a:ea typeface="+mn-ea"/>
                <a:cs typeface="+mn-cs"/>
              </a:defRPr>
            </a:lvl1pPr>
            <a:lvl2pPr marL="779617" algn="l" defTabSz="1559235" rtl="0" eaLnBrk="1" latinLnBrk="0" hangingPunct="1">
              <a:defRPr sz="3069" kern="1200">
                <a:solidFill>
                  <a:schemeClr val="tx1"/>
                </a:solidFill>
                <a:latin typeface="+mn-lt"/>
                <a:ea typeface="+mn-ea"/>
                <a:cs typeface="+mn-cs"/>
              </a:defRPr>
            </a:lvl2pPr>
            <a:lvl3pPr marL="1559235" algn="l" defTabSz="1559235" rtl="0" eaLnBrk="1" latinLnBrk="0" hangingPunct="1">
              <a:defRPr sz="3069" kern="1200">
                <a:solidFill>
                  <a:schemeClr val="tx1"/>
                </a:solidFill>
                <a:latin typeface="+mn-lt"/>
                <a:ea typeface="+mn-ea"/>
                <a:cs typeface="+mn-cs"/>
              </a:defRPr>
            </a:lvl3pPr>
            <a:lvl4pPr marL="2338852" algn="l" defTabSz="1559235" rtl="0" eaLnBrk="1" latinLnBrk="0" hangingPunct="1">
              <a:defRPr sz="3069" kern="1200">
                <a:solidFill>
                  <a:schemeClr val="tx1"/>
                </a:solidFill>
                <a:latin typeface="+mn-lt"/>
                <a:ea typeface="+mn-ea"/>
                <a:cs typeface="+mn-cs"/>
              </a:defRPr>
            </a:lvl4pPr>
            <a:lvl5pPr marL="3118470" algn="l" defTabSz="1559235" rtl="0" eaLnBrk="1" latinLnBrk="0" hangingPunct="1">
              <a:defRPr sz="3069" kern="1200">
                <a:solidFill>
                  <a:schemeClr val="tx1"/>
                </a:solidFill>
                <a:latin typeface="+mn-lt"/>
                <a:ea typeface="+mn-ea"/>
                <a:cs typeface="+mn-cs"/>
              </a:defRPr>
            </a:lvl5pPr>
            <a:lvl6pPr marL="3898087" algn="l" defTabSz="1559235" rtl="0" eaLnBrk="1" latinLnBrk="0" hangingPunct="1">
              <a:defRPr sz="3069" kern="1200">
                <a:solidFill>
                  <a:schemeClr val="tx1"/>
                </a:solidFill>
                <a:latin typeface="+mn-lt"/>
                <a:ea typeface="+mn-ea"/>
                <a:cs typeface="+mn-cs"/>
              </a:defRPr>
            </a:lvl6pPr>
            <a:lvl7pPr marL="4677705" algn="l" defTabSz="1559235" rtl="0" eaLnBrk="1" latinLnBrk="0" hangingPunct="1">
              <a:defRPr sz="3069" kern="1200">
                <a:solidFill>
                  <a:schemeClr val="tx1"/>
                </a:solidFill>
                <a:latin typeface="+mn-lt"/>
                <a:ea typeface="+mn-ea"/>
                <a:cs typeface="+mn-cs"/>
              </a:defRPr>
            </a:lvl7pPr>
            <a:lvl8pPr marL="5457322" algn="l" defTabSz="1559235" rtl="0" eaLnBrk="1" latinLnBrk="0" hangingPunct="1">
              <a:defRPr sz="3069" kern="1200">
                <a:solidFill>
                  <a:schemeClr val="tx1"/>
                </a:solidFill>
                <a:latin typeface="+mn-lt"/>
                <a:ea typeface="+mn-ea"/>
                <a:cs typeface="+mn-cs"/>
              </a:defRPr>
            </a:lvl8pPr>
            <a:lvl9pPr marL="6236940" algn="l" defTabSz="1559235" rtl="0" eaLnBrk="1" latinLnBrk="0" hangingPunct="1">
              <a:defRPr sz="3069"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
        <p:nvSpPr>
          <p:cNvPr id="34" name="Rectángulo 7"/>
          <p:cNvSpPr/>
          <p:nvPr/>
        </p:nvSpPr>
        <p:spPr>
          <a:xfrm>
            <a:off x="569857" y="709125"/>
            <a:ext cx="2613248" cy="56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ES" sz="2600" b="1" dirty="0">
                <a:solidFill>
                  <a:srgbClr val="702082"/>
                </a:solidFill>
                <a:cs typeface="Arial" panose="020B0604020202020204" pitchFamily="34" charset="0"/>
              </a:rPr>
              <a:t>Argentina 2018</a:t>
            </a:r>
          </a:p>
        </p:txBody>
      </p:sp>
      <p:sp>
        <p:nvSpPr>
          <p:cNvPr id="69" name="Rectangle 68"/>
          <p:cNvSpPr/>
          <p:nvPr/>
        </p:nvSpPr>
        <p:spPr>
          <a:xfrm>
            <a:off x="281383" y="2899862"/>
            <a:ext cx="13485392" cy="5616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2000">
              <a:solidFill>
                <a:prstClr val="white"/>
              </a:solidFill>
            </a:endParaRPr>
          </a:p>
        </p:txBody>
      </p:sp>
      <p:sp>
        <p:nvSpPr>
          <p:cNvPr id="6" name="Oval 8"/>
          <p:cNvSpPr>
            <a:spLocks noChangeArrowheads="1"/>
          </p:cNvSpPr>
          <p:nvPr/>
        </p:nvSpPr>
        <p:spPr bwMode="gray">
          <a:xfrm>
            <a:off x="7803535" y="6103408"/>
            <a:ext cx="1889837" cy="1889836"/>
          </a:xfrm>
          <a:prstGeom prst="ellipse">
            <a:avLst/>
          </a:prstGeom>
          <a:solidFill>
            <a:schemeClr val="accent2"/>
          </a:solidFill>
          <a:ln w="6350">
            <a:noFill/>
            <a:round/>
            <a:headEnd/>
            <a:tailEnd/>
          </a:ln>
        </p:spPr>
        <p:txBody>
          <a:bodyPr vert="horz" wrap="none" lIns="0" tIns="0" rIns="0" bIns="0" numCol="1" anchor="ctr" anchorCtr="0" compatLnSpc="1">
            <a:prstTxWarp prst="textNoShape">
              <a:avLst/>
            </a:prstTxWarp>
          </a:bodyPr>
          <a:lstStyle/>
          <a:p>
            <a:pPr algn="ctr">
              <a:lnSpc>
                <a:spcPts val="1397"/>
              </a:lnSpc>
              <a:spcBef>
                <a:spcPts val="666"/>
              </a:spcBef>
            </a:pPr>
            <a:r>
              <a:rPr lang="es-AR" sz="1500" dirty="0">
                <a:solidFill>
                  <a:srgbClr val="702082"/>
                </a:solidFill>
                <a:cs typeface="Arial" panose="020B0604020202020204" pitchFamily="34" charset="0"/>
              </a:rPr>
              <a:t>Inflación </a:t>
            </a:r>
          </a:p>
          <a:p>
            <a:pPr algn="ctr">
              <a:lnSpc>
                <a:spcPts val="1397"/>
              </a:lnSpc>
              <a:spcBef>
                <a:spcPts val="666"/>
              </a:spcBef>
            </a:pPr>
            <a:r>
              <a:rPr lang="es-AR" sz="1500" dirty="0">
                <a:solidFill>
                  <a:srgbClr val="702082"/>
                </a:solidFill>
                <a:cs typeface="Arial" panose="020B0604020202020204" pitchFamily="34" charset="0"/>
              </a:rPr>
              <a:t>estimada</a:t>
            </a:r>
          </a:p>
          <a:p>
            <a:pPr algn="ctr">
              <a:lnSpc>
                <a:spcPts val="1397"/>
              </a:lnSpc>
              <a:spcBef>
                <a:spcPts val="666"/>
              </a:spcBef>
            </a:pPr>
            <a:r>
              <a:rPr lang="es-AR" sz="1500" dirty="0">
                <a:solidFill>
                  <a:srgbClr val="702082"/>
                </a:solidFill>
                <a:cs typeface="Arial" panose="020B0604020202020204" pitchFamily="34" charset="0"/>
              </a:rPr>
              <a:t> por Empresas </a:t>
            </a:r>
          </a:p>
          <a:p>
            <a:pPr algn="ctr">
              <a:lnSpc>
                <a:spcPct val="90000"/>
              </a:lnSpc>
              <a:spcBef>
                <a:spcPts val="666"/>
              </a:spcBef>
            </a:pPr>
            <a:r>
              <a:rPr lang="es-AR" sz="2800" b="1" dirty="0">
                <a:solidFill>
                  <a:srgbClr val="702082"/>
                </a:solidFill>
                <a:cs typeface="Arial" panose="020B0604020202020204" pitchFamily="34" charset="0"/>
              </a:rPr>
              <a:t>40</a:t>
            </a:r>
            <a:r>
              <a:rPr lang="es-AR" sz="2200" b="1" dirty="0">
                <a:solidFill>
                  <a:srgbClr val="702082"/>
                </a:solidFill>
                <a:cs typeface="Arial" panose="020B0604020202020204" pitchFamily="34" charset="0"/>
              </a:rPr>
              <a:t>% - </a:t>
            </a:r>
            <a:r>
              <a:rPr lang="es-AR" sz="2800" b="1" dirty="0">
                <a:solidFill>
                  <a:srgbClr val="702082"/>
                </a:solidFill>
                <a:cs typeface="Arial" panose="020B0604020202020204" pitchFamily="34" charset="0"/>
              </a:rPr>
              <a:t>42</a:t>
            </a:r>
            <a:r>
              <a:rPr lang="es-AR" sz="2200" b="1" dirty="0">
                <a:solidFill>
                  <a:srgbClr val="702082"/>
                </a:solidFill>
                <a:cs typeface="Arial" panose="020B0604020202020204" pitchFamily="34" charset="0"/>
              </a:rPr>
              <a:t>%</a:t>
            </a:r>
            <a:endParaRPr lang="es-AR" sz="900" b="1" dirty="0">
              <a:solidFill>
                <a:srgbClr val="702082"/>
              </a:solidFill>
              <a:cs typeface="Arial" panose="020B0604020202020204" pitchFamily="34" charset="0"/>
            </a:endParaRPr>
          </a:p>
        </p:txBody>
      </p:sp>
      <p:grpSp>
        <p:nvGrpSpPr>
          <p:cNvPr id="7" name="Group 6"/>
          <p:cNvGrpSpPr/>
          <p:nvPr/>
        </p:nvGrpSpPr>
        <p:grpSpPr>
          <a:xfrm>
            <a:off x="4976815" y="6307890"/>
            <a:ext cx="1627775" cy="1627774"/>
            <a:chOff x="12355797" y="3743047"/>
            <a:chExt cx="2835712" cy="2835712"/>
          </a:xfrm>
        </p:grpSpPr>
        <p:sp>
          <p:nvSpPr>
            <p:cNvPr id="8" name="Oval 8"/>
            <p:cNvSpPr>
              <a:spLocks noChangeArrowheads="1"/>
            </p:cNvSpPr>
            <p:nvPr/>
          </p:nvSpPr>
          <p:spPr bwMode="gray">
            <a:xfrm>
              <a:off x="12355797" y="3743047"/>
              <a:ext cx="2835712" cy="2835712"/>
            </a:xfrm>
            <a:prstGeom prst="ellipse">
              <a:avLst/>
            </a:prstGeom>
            <a:solidFill>
              <a:srgbClr val="C110A0"/>
            </a:solidFill>
            <a:ln w="6350">
              <a:noFill/>
              <a:round/>
              <a:headEnd/>
              <a:tailEnd/>
            </a:ln>
          </p:spPr>
          <p:txBody>
            <a:bodyPr vert="horz" wrap="none" lIns="0" tIns="815724" rIns="0" bIns="60939" numCol="1" anchor="ctr" anchorCtr="0" compatLnSpc="1">
              <a:prstTxWarp prst="textNoShape">
                <a:avLst/>
              </a:prstTxWarp>
            </a:bodyPr>
            <a:lstStyle/>
            <a:p>
              <a:pPr algn="ctr">
                <a:lnSpc>
                  <a:spcPct val="90000"/>
                </a:lnSpc>
                <a:spcBef>
                  <a:spcPts val="666"/>
                </a:spcBef>
              </a:pPr>
              <a:r>
                <a:rPr lang="es-AR" sz="1400" dirty="0">
                  <a:solidFill>
                    <a:prstClr val="white"/>
                  </a:solidFill>
                  <a:cs typeface="Arial" panose="020B0604020202020204" pitchFamily="34" charset="0"/>
                </a:rPr>
                <a:t>Créditos </a:t>
              </a:r>
              <a:br>
                <a:rPr lang="es-AR" sz="1400" dirty="0">
                  <a:solidFill>
                    <a:prstClr val="white"/>
                  </a:solidFill>
                  <a:cs typeface="Arial" panose="020B0604020202020204" pitchFamily="34" charset="0"/>
                </a:rPr>
              </a:br>
              <a:r>
                <a:rPr lang="es-AR" sz="1400" dirty="0">
                  <a:solidFill>
                    <a:prstClr val="white"/>
                  </a:solidFill>
                  <a:cs typeface="Arial" panose="020B0604020202020204" pitchFamily="34" charset="0"/>
                </a:rPr>
                <a:t>Hipotecarios UVA </a:t>
              </a:r>
              <a:endParaRPr lang="es-AR" sz="2200" dirty="0">
                <a:solidFill>
                  <a:prstClr val="white"/>
                </a:solidFill>
                <a:cs typeface="Arial" panose="020B0604020202020204" pitchFamily="34" charset="0"/>
              </a:endParaRPr>
            </a:p>
            <a:p>
              <a:pPr algn="ctr">
                <a:lnSpc>
                  <a:spcPts val="2399"/>
                </a:lnSpc>
                <a:spcBef>
                  <a:spcPts val="666"/>
                </a:spcBef>
              </a:pPr>
              <a:r>
                <a:rPr lang="es-AR" sz="2800" kern="700" dirty="0">
                  <a:solidFill>
                    <a:prstClr val="white"/>
                  </a:solidFill>
                  <a:cs typeface="Arial" panose="020B0604020202020204" pitchFamily="34" charset="0"/>
                </a:rPr>
                <a:t>Sí</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70197" y="4021902"/>
              <a:ext cx="1006912" cy="1006912"/>
            </a:xfrm>
            <a:prstGeom prst="rect">
              <a:avLst/>
            </a:prstGeom>
          </p:spPr>
        </p:pic>
      </p:grpSp>
      <p:grpSp>
        <p:nvGrpSpPr>
          <p:cNvPr id="10" name="Group 9"/>
          <p:cNvGrpSpPr/>
          <p:nvPr/>
        </p:nvGrpSpPr>
        <p:grpSpPr>
          <a:xfrm>
            <a:off x="3023951" y="3309730"/>
            <a:ext cx="2615402" cy="2615406"/>
            <a:chOff x="4362415" y="3116954"/>
            <a:chExt cx="3924430" cy="3924434"/>
          </a:xfrm>
        </p:grpSpPr>
        <p:grpSp>
          <p:nvGrpSpPr>
            <p:cNvPr id="11" name="Group 10"/>
            <p:cNvGrpSpPr/>
            <p:nvPr/>
          </p:nvGrpSpPr>
          <p:grpSpPr>
            <a:xfrm>
              <a:off x="4362415" y="3116954"/>
              <a:ext cx="3924430" cy="3924434"/>
              <a:chOff x="4362415" y="3116954"/>
              <a:chExt cx="3924430" cy="3924434"/>
            </a:xfrm>
          </p:grpSpPr>
          <p:grpSp>
            <p:nvGrpSpPr>
              <p:cNvPr id="13" name="Group 12"/>
              <p:cNvGrpSpPr/>
              <p:nvPr/>
            </p:nvGrpSpPr>
            <p:grpSpPr>
              <a:xfrm rot="5400000">
                <a:off x="4362413" y="3116956"/>
                <a:ext cx="3924434" cy="3924430"/>
                <a:chOff x="9098283" y="5838052"/>
                <a:chExt cx="3323477" cy="3323477"/>
              </a:xfrm>
            </p:grpSpPr>
            <p:sp>
              <p:nvSpPr>
                <p:cNvPr id="15" name="Träne 75"/>
                <p:cNvSpPr/>
                <p:nvPr/>
              </p:nvSpPr>
              <p:spPr bwMode="gray">
                <a:xfrm rot="5400000" flipH="1">
                  <a:off x="9098283" y="5838052"/>
                  <a:ext cx="3323477" cy="3323477"/>
                </a:xfrm>
                <a:prstGeom prst="teardrop">
                  <a:avLst/>
                </a:prstGeom>
                <a:solidFill>
                  <a:srgbClr val="F2DDF7"/>
                </a:solidFill>
                <a:ln w="12700">
                  <a:solidFill>
                    <a:schemeClr val="accent1"/>
                  </a:solidFill>
                  <a:round/>
                  <a:headEnd/>
                  <a:tailEnd/>
                </a:ln>
                <a:effectLst/>
              </p:spPr>
              <p:txBody>
                <a:bodyPr lIns="0" tIns="0" rIns="0" bIns="0" rtlCol="0" anchor="ctr"/>
                <a:lstStyle/>
                <a:p>
                  <a:pPr algn="ctr">
                    <a:lnSpc>
                      <a:spcPct val="90000"/>
                    </a:lnSpc>
                    <a:spcBef>
                      <a:spcPts val="666"/>
                    </a:spcBef>
                  </a:pPr>
                  <a:endParaRPr lang="es-AR" sz="1400" dirty="0">
                    <a:solidFill>
                      <a:srgbClr val="702082"/>
                    </a:solidFill>
                    <a:cs typeface="Arial" panose="020B0604020202020204" pitchFamily="34" charset="0"/>
                  </a:endParaRPr>
                </a:p>
              </p:txBody>
            </p:sp>
            <p:cxnSp>
              <p:nvCxnSpPr>
                <p:cNvPr id="16" name="Straight Connector 15"/>
                <p:cNvCxnSpPr/>
                <p:nvPr/>
              </p:nvCxnSpPr>
              <p:spPr>
                <a:xfrm>
                  <a:off x="9259564" y="7611834"/>
                  <a:ext cx="3000915" cy="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14" name="Rectangle 13"/>
              <p:cNvSpPr>
                <a:spLocks noChangeAspect="1"/>
              </p:cNvSpPr>
              <p:nvPr/>
            </p:nvSpPr>
            <p:spPr>
              <a:xfrm>
                <a:off x="4597073" y="4507308"/>
                <a:ext cx="3491471" cy="2309104"/>
              </a:xfrm>
              <a:prstGeom prst="rect">
                <a:avLst/>
              </a:prstGeom>
            </p:spPr>
            <p:txBody>
              <a:bodyPr wrap="square">
                <a:spAutoFit/>
              </a:bodyPr>
              <a:lstStyle/>
              <a:p>
                <a:pPr algn="ctr"/>
                <a:r>
                  <a:rPr lang="es-AR" sz="1500" dirty="0">
                    <a:solidFill>
                      <a:srgbClr val="702082"/>
                    </a:solidFill>
                    <a:cs typeface="Arial" panose="020B0604020202020204" pitchFamily="34" charset="0"/>
                  </a:rPr>
                  <a:t>Incrementos Salariales </a:t>
                </a:r>
              </a:p>
              <a:p>
                <a:pPr algn="ctr"/>
                <a:r>
                  <a:rPr lang="es-AR" sz="1500" dirty="0">
                    <a:solidFill>
                      <a:srgbClr val="702082"/>
                    </a:solidFill>
                    <a:cs typeface="Arial" panose="020B0604020202020204" pitchFamily="34" charset="0"/>
                  </a:rPr>
                  <a:t> Proyectados – </a:t>
                </a:r>
              </a:p>
              <a:p>
                <a:pPr algn="ctr"/>
                <a:r>
                  <a:rPr lang="es-AR" sz="2200" dirty="0">
                    <a:solidFill>
                      <a:srgbClr val="702082"/>
                    </a:solidFill>
                    <a:cs typeface="Arial" panose="020B0604020202020204" pitchFamily="34" charset="0"/>
                  </a:rPr>
                  <a:t> Mercado: </a:t>
                </a:r>
              </a:p>
              <a:p>
                <a:pPr algn="ctr"/>
                <a:r>
                  <a:rPr lang="es-AR" sz="2800" b="1" dirty="0">
                    <a:solidFill>
                      <a:srgbClr val="702082"/>
                    </a:solidFill>
                    <a:cs typeface="Arial" panose="020B0604020202020204" pitchFamily="34" charset="0"/>
                  </a:rPr>
                  <a:t>   21%</a:t>
                </a:r>
              </a:p>
              <a:p>
                <a:pPr algn="ctr"/>
                <a:r>
                  <a:rPr lang="es-AR" sz="1400" b="1" dirty="0">
                    <a:solidFill>
                      <a:srgbClr val="702082"/>
                    </a:solidFill>
                    <a:cs typeface="Arial" panose="020B0604020202020204" pitchFamily="34" charset="0"/>
                  </a:rPr>
                  <a:t>    (sin variaciones)</a:t>
                </a:r>
                <a:endParaRPr lang="es-AR" sz="3200" b="1" dirty="0">
                  <a:solidFill>
                    <a:srgbClr val="702082"/>
                  </a:solidFill>
                  <a:cs typeface="Arial" panose="020B0604020202020204" pitchFamily="34" charset="0"/>
                </a:endParaRPr>
              </a:p>
            </p:txBody>
          </p:sp>
        </p:grpSp>
        <p:sp>
          <p:nvSpPr>
            <p:cNvPr id="12" name="Freeform 9"/>
            <p:cNvSpPr>
              <a:spLocks noEditPoints="1"/>
            </p:cNvSpPr>
            <p:nvPr/>
          </p:nvSpPr>
          <p:spPr bwMode="auto">
            <a:xfrm>
              <a:off x="5839314" y="3475896"/>
              <a:ext cx="1192632" cy="971234"/>
            </a:xfrm>
            <a:custGeom>
              <a:avLst/>
              <a:gdLst>
                <a:gd name="T0" fmla="*/ 368 w 435"/>
                <a:gd name="T1" fmla="*/ 118 h 354"/>
                <a:gd name="T2" fmla="*/ 326 w 435"/>
                <a:gd name="T3" fmla="*/ 83 h 354"/>
                <a:gd name="T4" fmla="*/ 317 w 435"/>
                <a:gd name="T5" fmla="*/ 44 h 354"/>
                <a:gd name="T6" fmla="*/ 225 w 435"/>
                <a:gd name="T7" fmla="*/ 28 h 354"/>
                <a:gd name="T8" fmla="*/ 178 w 435"/>
                <a:gd name="T9" fmla="*/ 54 h 354"/>
                <a:gd name="T10" fmla="*/ 168 w 435"/>
                <a:gd name="T11" fmla="*/ 200 h 354"/>
                <a:gd name="T12" fmla="*/ 0 w 435"/>
                <a:gd name="T13" fmla="*/ 209 h 354"/>
                <a:gd name="T14" fmla="*/ 399 w 435"/>
                <a:gd name="T15" fmla="*/ 209 h 354"/>
                <a:gd name="T16" fmla="*/ 350 w 435"/>
                <a:gd name="T17" fmla="*/ 190 h 354"/>
                <a:gd name="T18" fmla="*/ 350 w 435"/>
                <a:gd name="T19" fmla="*/ 168 h 354"/>
                <a:gd name="T20" fmla="*/ 346 w 435"/>
                <a:gd name="T21" fmla="*/ 103 h 354"/>
                <a:gd name="T22" fmla="*/ 322 w 435"/>
                <a:gd name="T23" fmla="*/ 117 h 354"/>
                <a:gd name="T24" fmla="*/ 322 w 435"/>
                <a:gd name="T25" fmla="*/ 169 h 354"/>
                <a:gd name="T26" fmla="*/ 315 w 435"/>
                <a:gd name="T27" fmla="*/ 211 h 354"/>
                <a:gd name="T28" fmla="*/ 308 w 435"/>
                <a:gd name="T29" fmla="*/ 188 h 354"/>
                <a:gd name="T30" fmla="*/ 308 w 435"/>
                <a:gd name="T31" fmla="*/ 169 h 354"/>
                <a:gd name="T32" fmla="*/ 308 w 435"/>
                <a:gd name="T33" fmla="*/ 153 h 354"/>
                <a:gd name="T34" fmla="*/ 308 w 435"/>
                <a:gd name="T35" fmla="*/ 153 h 354"/>
                <a:gd name="T36" fmla="*/ 308 w 435"/>
                <a:gd name="T37" fmla="*/ 144 h 354"/>
                <a:gd name="T38" fmla="*/ 308 w 435"/>
                <a:gd name="T39" fmla="*/ 122 h 354"/>
                <a:gd name="T40" fmla="*/ 304 w 435"/>
                <a:gd name="T41" fmla="*/ 57 h 354"/>
                <a:gd name="T42" fmla="*/ 280 w 435"/>
                <a:gd name="T43" fmla="*/ 73 h 354"/>
                <a:gd name="T44" fmla="*/ 280 w 435"/>
                <a:gd name="T45" fmla="*/ 172 h 354"/>
                <a:gd name="T46" fmla="*/ 273 w 435"/>
                <a:gd name="T47" fmla="*/ 198 h 354"/>
                <a:gd name="T48" fmla="*/ 266 w 435"/>
                <a:gd name="T49" fmla="*/ 184 h 354"/>
                <a:gd name="T50" fmla="*/ 266 w 435"/>
                <a:gd name="T51" fmla="*/ 154 h 354"/>
                <a:gd name="T52" fmla="*/ 266 w 435"/>
                <a:gd name="T53" fmla="*/ 143 h 354"/>
                <a:gd name="T54" fmla="*/ 266 w 435"/>
                <a:gd name="T55" fmla="*/ 143 h 354"/>
                <a:gd name="T56" fmla="*/ 266 w 435"/>
                <a:gd name="T57" fmla="*/ 117 h 354"/>
                <a:gd name="T58" fmla="*/ 261 w 435"/>
                <a:gd name="T59" fmla="*/ 41 h 354"/>
                <a:gd name="T60" fmla="*/ 233 w 435"/>
                <a:gd name="T61" fmla="*/ 58 h 354"/>
                <a:gd name="T62" fmla="*/ 233 w 435"/>
                <a:gd name="T63" fmla="*/ 143 h 354"/>
                <a:gd name="T64" fmla="*/ 233 w 435"/>
                <a:gd name="T65" fmla="*/ 168 h 354"/>
                <a:gd name="T66" fmla="*/ 226 w 435"/>
                <a:gd name="T67" fmla="*/ 194 h 354"/>
                <a:gd name="T68" fmla="*/ 219 w 435"/>
                <a:gd name="T69" fmla="*/ 180 h 354"/>
                <a:gd name="T70" fmla="*/ 219 w 435"/>
                <a:gd name="T71" fmla="*/ 143 h 354"/>
                <a:gd name="T72" fmla="*/ 219 w 435"/>
                <a:gd name="T73" fmla="*/ 84 h 354"/>
                <a:gd name="T74" fmla="*/ 191 w 435"/>
                <a:gd name="T75" fmla="*/ 66 h 354"/>
                <a:gd name="T76" fmla="*/ 186 w 435"/>
                <a:gd name="T77" fmla="*/ 160 h 354"/>
                <a:gd name="T78" fmla="*/ 186 w 435"/>
                <a:gd name="T79" fmla="*/ 201 h 354"/>
                <a:gd name="T80" fmla="*/ 186 w 435"/>
                <a:gd name="T81" fmla="*/ 263 h 354"/>
                <a:gd name="T82" fmla="*/ 179 w 435"/>
                <a:gd name="T83" fmla="*/ 263 h 354"/>
                <a:gd name="T84" fmla="*/ 204 w 435"/>
                <a:gd name="T85" fmla="*/ 336 h 354"/>
                <a:gd name="T86" fmla="*/ 323 w 435"/>
                <a:gd name="T87" fmla="*/ 343 h 354"/>
                <a:gd name="T88" fmla="*/ 349 w 435"/>
                <a:gd name="T89" fmla="*/ 261 h 354"/>
                <a:gd name="T90" fmla="*/ 350 w 435"/>
                <a:gd name="T91" fmla="*/ 196 h 354"/>
                <a:gd name="T92" fmla="*/ 168 w 435"/>
                <a:gd name="T93" fmla="*/ 245 h 354"/>
                <a:gd name="T94" fmla="*/ 168 w 435"/>
                <a:gd name="T95" fmla="*/ 227 h 354"/>
                <a:gd name="T96" fmla="*/ 435 w 435"/>
                <a:gd name="T97" fmla="*/ 245 h 354"/>
                <a:gd name="T98" fmla="*/ 417 w 435"/>
                <a:gd name="T99" fmla="*/ 227 h 354"/>
                <a:gd name="T100" fmla="*/ 127 w 435"/>
                <a:gd name="T101" fmla="*/ 147 h 354"/>
                <a:gd name="T102" fmla="*/ 24 w 435"/>
                <a:gd name="T103" fmla="*/ 105 h 354"/>
                <a:gd name="T104" fmla="*/ 127 w 435"/>
                <a:gd name="T105" fmla="*/ 62 h 354"/>
                <a:gd name="T106" fmla="*/ 92 w 435"/>
                <a:gd name="T107" fmla="*/ 96 h 354"/>
                <a:gd name="T108" fmla="*/ 85 w 435"/>
                <a:gd name="T109" fmla="*/ 86 h 354"/>
                <a:gd name="T110" fmla="*/ 104 w 435"/>
                <a:gd name="T111" fmla="*/ 92 h 354"/>
                <a:gd name="T112" fmla="*/ 92 w 435"/>
                <a:gd name="T113" fmla="*/ 62 h 354"/>
                <a:gd name="T114" fmla="*/ 65 w 435"/>
                <a:gd name="T115" fmla="*/ 91 h 354"/>
                <a:gd name="T116" fmla="*/ 89 w 435"/>
                <a:gd name="T117" fmla="*/ 116 h 354"/>
                <a:gd name="T118" fmla="*/ 79 w 435"/>
                <a:gd name="T119" fmla="*/ 113 h 354"/>
                <a:gd name="T120" fmla="*/ 77 w 435"/>
                <a:gd name="T121" fmla="*/ 136 h 354"/>
                <a:gd name="T122" fmla="*/ 92 w 435"/>
                <a:gd name="T123" fmla="*/ 13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5" h="354">
                  <a:moveTo>
                    <a:pt x="399" y="209"/>
                  </a:moveTo>
                  <a:cubicBezTo>
                    <a:pt x="368" y="209"/>
                    <a:pt x="368" y="209"/>
                    <a:pt x="368" y="209"/>
                  </a:cubicBezTo>
                  <a:cubicBezTo>
                    <a:pt x="368" y="118"/>
                    <a:pt x="368" y="118"/>
                    <a:pt x="368" y="118"/>
                  </a:cubicBezTo>
                  <a:cubicBezTo>
                    <a:pt x="368" y="113"/>
                    <a:pt x="368" y="109"/>
                    <a:pt x="367" y="104"/>
                  </a:cubicBezTo>
                  <a:cubicBezTo>
                    <a:pt x="365" y="99"/>
                    <a:pt x="363" y="94"/>
                    <a:pt x="359" y="91"/>
                  </a:cubicBezTo>
                  <a:cubicBezTo>
                    <a:pt x="350" y="82"/>
                    <a:pt x="337" y="79"/>
                    <a:pt x="326" y="83"/>
                  </a:cubicBezTo>
                  <a:cubicBezTo>
                    <a:pt x="326" y="74"/>
                    <a:pt x="326" y="74"/>
                    <a:pt x="326" y="74"/>
                  </a:cubicBezTo>
                  <a:cubicBezTo>
                    <a:pt x="326" y="67"/>
                    <a:pt x="326" y="62"/>
                    <a:pt x="324" y="56"/>
                  </a:cubicBezTo>
                  <a:cubicBezTo>
                    <a:pt x="322" y="52"/>
                    <a:pt x="320" y="48"/>
                    <a:pt x="317" y="44"/>
                  </a:cubicBezTo>
                  <a:cubicBezTo>
                    <a:pt x="307" y="35"/>
                    <a:pt x="292" y="33"/>
                    <a:pt x="281" y="38"/>
                  </a:cubicBezTo>
                  <a:cubicBezTo>
                    <a:pt x="279" y="34"/>
                    <a:pt x="277" y="31"/>
                    <a:pt x="274" y="28"/>
                  </a:cubicBezTo>
                  <a:cubicBezTo>
                    <a:pt x="260" y="15"/>
                    <a:pt x="239" y="15"/>
                    <a:pt x="225" y="28"/>
                  </a:cubicBezTo>
                  <a:cubicBezTo>
                    <a:pt x="222" y="32"/>
                    <a:pt x="219" y="36"/>
                    <a:pt x="217" y="41"/>
                  </a:cubicBezTo>
                  <a:cubicBezTo>
                    <a:pt x="216" y="43"/>
                    <a:pt x="216" y="44"/>
                    <a:pt x="216" y="46"/>
                  </a:cubicBezTo>
                  <a:cubicBezTo>
                    <a:pt x="203" y="41"/>
                    <a:pt x="188" y="44"/>
                    <a:pt x="178" y="54"/>
                  </a:cubicBezTo>
                  <a:cubicBezTo>
                    <a:pt x="173" y="58"/>
                    <a:pt x="170" y="64"/>
                    <a:pt x="169" y="71"/>
                  </a:cubicBezTo>
                  <a:cubicBezTo>
                    <a:pt x="168" y="75"/>
                    <a:pt x="168" y="79"/>
                    <a:pt x="168" y="84"/>
                  </a:cubicBezTo>
                  <a:cubicBezTo>
                    <a:pt x="168" y="200"/>
                    <a:pt x="168" y="200"/>
                    <a:pt x="168" y="200"/>
                  </a:cubicBezTo>
                  <a:cubicBezTo>
                    <a:pt x="168" y="201"/>
                    <a:pt x="168" y="201"/>
                    <a:pt x="168" y="201"/>
                  </a:cubicBezTo>
                  <a:cubicBezTo>
                    <a:pt x="168" y="209"/>
                    <a:pt x="168" y="209"/>
                    <a:pt x="168" y="209"/>
                  </a:cubicBezTo>
                  <a:cubicBezTo>
                    <a:pt x="0" y="209"/>
                    <a:pt x="0" y="209"/>
                    <a:pt x="0" y="209"/>
                  </a:cubicBezTo>
                  <a:cubicBezTo>
                    <a:pt x="0" y="0"/>
                    <a:pt x="0" y="0"/>
                    <a:pt x="0" y="0"/>
                  </a:cubicBezTo>
                  <a:cubicBezTo>
                    <a:pt x="399" y="0"/>
                    <a:pt x="399" y="0"/>
                    <a:pt x="399" y="0"/>
                  </a:cubicBezTo>
                  <a:cubicBezTo>
                    <a:pt x="399" y="209"/>
                    <a:pt x="399" y="209"/>
                    <a:pt x="399" y="209"/>
                  </a:cubicBezTo>
                  <a:close/>
                  <a:moveTo>
                    <a:pt x="350" y="195"/>
                  </a:moveTo>
                  <a:cubicBezTo>
                    <a:pt x="350" y="190"/>
                    <a:pt x="350" y="190"/>
                    <a:pt x="350" y="190"/>
                  </a:cubicBezTo>
                  <a:cubicBezTo>
                    <a:pt x="350" y="190"/>
                    <a:pt x="350" y="190"/>
                    <a:pt x="350" y="190"/>
                  </a:cubicBezTo>
                  <a:cubicBezTo>
                    <a:pt x="350" y="168"/>
                    <a:pt x="350" y="168"/>
                    <a:pt x="350" y="168"/>
                  </a:cubicBezTo>
                  <a:cubicBezTo>
                    <a:pt x="350" y="168"/>
                    <a:pt x="350" y="168"/>
                    <a:pt x="350" y="168"/>
                  </a:cubicBezTo>
                  <a:cubicBezTo>
                    <a:pt x="350" y="168"/>
                    <a:pt x="350" y="168"/>
                    <a:pt x="350" y="168"/>
                  </a:cubicBezTo>
                  <a:cubicBezTo>
                    <a:pt x="350" y="118"/>
                    <a:pt x="350" y="118"/>
                    <a:pt x="350" y="118"/>
                  </a:cubicBezTo>
                  <a:cubicBezTo>
                    <a:pt x="350" y="115"/>
                    <a:pt x="350" y="112"/>
                    <a:pt x="350" y="109"/>
                  </a:cubicBezTo>
                  <a:cubicBezTo>
                    <a:pt x="349" y="107"/>
                    <a:pt x="348" y="105"/>
                    <a:pt x="346" y="103"/>
                  </a:cubicBezTo>
                  <a:cubicBezTo>
                    <a:pt x="341" y="98"/>
                    <a:pt x="332" y="98"/>
                    <a:pt x="326" y="103"/>
                  </a:cubicBezTo>
                  <a:cubicBezTo>
                    <a:pt x="325" y="105"/>
                    <a:pt x="324" y="107"/>
                    <a:pt x="323" y="109"/>
                  </a:cubicBezTo>
                  <a:cubicBezTo>
                    <a:pt x="322" y="111"/>
                    <a:pt x="322" y="114"/>
                    <a:pt x="322" y="117"/>
                  </a:cubicBezTo>
                  <a:cubicBezTo>
                    <a:pt x="322" y="169"/>
                    <a:pt x="322" y="169"/>
                    <a:pt x="322" y="169"/>
                  </a:cubicBezTo>
                  <a:cubicBezTo>
                    <a:pt x="322" y="169"/>
                    <a:pt x="322" y="169"/>
                    <a:pt x="322" y="169"/>
                  </a:cubicBezTo>
                  <a:cubicBezTo>
                    <a:pt x="322" y="169"/>
                    <a:pt x="322" y="169"/>
                    <a:pt x="322" y="169"/>
                  </a:cubicBezTo>
                  <a:cubicBezTo>
                    <a:pt x="322" y="200"/>
                    <a:pt x="322" y="200"/>
                    <a:pt x="322" y="200"/>
                  </a:cubicBezTo>
                  <a:cubicBezTo>
                    <a:pt x="322" y="203"/>
                    <a:pt x="322" y="203"/>
                    <a:pt x="322" y="203"/>
                  </a:cubicBezTo>
                  <a:cubicBezTo>
                    <a:pt x="322" y="207"/>
                    <a:pt x="319" y="211"/>
                    <a:pt x="315" y="211"/>
                  </a:cubicBezTo>
                  <a:cubicBezTo>
                    <a:pt x="315" y="211"/>
                    <a:pt x="315" y="211"/>
                    <a:pt x="315" y="211"/>
                  </a:cubicBezTo>
                  <a:cubicBezTo>
                    <a:pt x="311" y="211"/>
                    <a:pt x="308" y="207"/>
                    <a:pt x="308" y="203"/>
                  </a:cubicBezTo>
                  <a:cubicBezTo>
                    <a:pt x="308" y="188"/>
                    <a:pt x="308" y="188"/>
                    <a:pt x="308" y="188"/>
                  </a:cubicBezTo>
                  <a:cubicBezTo>
                    <a:pt x="308" y="185"/>
                    <a:pt x="308" y="185"/>
                    <a:pt x="308" y="185"/>
                  </a:cubicBezTo>
                  <a:cubicBezTo>
                    <a:pt x="308" y="185"/>
                    <a:pt x="308" y="185"/>
                    <a:pt x="308" y="185"/>
                  </a:cubicBezTo>
                  <a:cubicBezTo>
                    <a:pt x="308" y="169"/>
                    <a:pt x="308" y="169"/>
                    <a:pt x="308" y="169"/>
                  </a:cubicBezTo>
                  <a:cubicBezTo>
                    <a:pt x="308" y="169"/>
                    <a:pt x="308" y="169"/>
                    <a:pt x="308" y="169"/>
                  </a:cubicBezTo>
                  <a:cubicBezTo>
                    <a:pt x="308" y="169"/>
                    <a:pt x="308" y="169"/>
                    <a:pt x="308" y="169"/>
                  </a:cubicBezTo>
                  <a:cubicBezTo>
                    <a:pt x="308" y="153"/>
                    <a:pt x="308" y="153"/>
                    <a:pt x="308" y="153"/>
                  </a:cubicBezTo>
                  <a:cubicBezTo>
                    <a:pt x="308" y="153"/>
                    <a:pt x="308" y="153"/>
                    <a:pt x="308" y="153"/>
                  </a:cubicBezTo>
                  <a:cubicBezTo>
                    <a:pt x="308" y="153"/>
                    <a:pt x="308" y="153"/>
                    <a:pt x="308" y="153"/>
                  </a:cubicBezTo>
                  <a:cubicBezTo>
                    <a:pt x="308" y="153"/>
                    <a:pt x="308" y="153"/>
                    <a:pt x="308" y="153"/>
                  </a:cubicBezTo>
                  <a:cubicBezTo>
                    <a:pt x="308" y="153"/>
                    <a:pt x="308" y="152"/>
                    <a:pt x="308" y="152"/>
                  </a:cubicBezTo>
                  <a:cubicBezTo>
                    <a:pt x="308" y="144"/>
                    <a:pt x="308" y="144"/>
                    <a:pt x="308" y="144"/>
                  </a:cubicBezTo>
                  <a:cubicBezTo>
                    <a:pt x="308" y="144"/>
                    <a:pt x="308" y="144"/>
                    <a:pt x="308" y="144"/>
                  </a:cubicBezTo>
                  <a:cubicBezTo>
                    <a:pt x="308" y="122"/>
                    <a:pt x="308" y="122"/>
                    <a:pt x="308" y="122"/>
                  </a:cubicBezTo>
                  <a:cubicBezTo>
                    <a:pt x="308" y="122"/>
                    <a:pt x="308" y="122"/>
                    <a:pt x="308" y="122"/>
                  </a:cubicBezTo>
                  <a:cubicBezTo>
                    <a:pt x="308" y="122"/>
                    <a:pt x="308" y="122"/>
                    <a:pt x="308" y="122"/>
                  </a:cubicBezTo>
                  <a:cubicBezTo>
                    <a:pt x="308" y="74"/>
                    <a:pt x="308" y="74"/>
                    <a:pt x="308" y="74"/>
                  </a:cubicBezTo>
                  <a:cubicBezTo>
                    <a:pt x="308" y="70"/>
                    <a:pt x="308" y="66"/>
                    <a:pt x="307" y="62"/>
                  </a:cubicBezTo>
                  <a:cubicBezTo>
                    <a:pt x="306" y="60"/>
                    <a:pt x="305" y="59"/>
                    <a:pt x="304" y="57"/>
                  </a:cubicBezTo>
                  <a:cubicBezTo>
                    <a:pt x="299" y="52"/>
                    <a:pt x="290" y="52"/>
                    <a:pt x="284" y="57"/>
                  </a:cubicBezTo>
                  <a:cubicBezTo>
                    <a:pt x="283" y="59"/>
                    <a:pt x="281" y="61"/>
                    <a:pt x="281" y="63"/>
                  </a:cubicBezTo>
                  <a:cubicBezTo>
                    <a:pt x="280" y="66"/>
                    <a:pt x="280" y="70"/>
                    <a:pt x="280" y="73"/>
                  </a:cubicBezTo>
                  <a:cubicBezTo>
                    <a:pt x="280" y="154"/>
                    <a:pt x="280" y="154"/>
                    <a:pt x="280" y="154"/>
                  </a:cubicBezTo>
                  <a:cubicBezTo>
                    <a:pt x="280" y="154"/>
                    <a:pt x="280" y="154"/>
                    <a:pt x="280" y="154"/>
                  </a:cubicBezTo>
                  <a:cubicBezTo>
                    <a:pt x="280" y="172"/>
                    <a:pt x="280" y="172"/>
                    <a:pt x="280" y="172"/>
                  </a:cubicBezTo>
                  <a:cubicBezTo>
                    <a:pt x="280" y="186"/>
                    <a:pt x="280" y="186"/>
                    <a:pt x="280" y="186"/>
                  </a:cubicBezTo>
                  <a:cubicBezTo>
                    <a:pt x="280" y="190"/>
                    <a:pt x="280" y="190"/>
                    <a:pt x="280" y="190"/>
                  </a:cubicBezTo>
                  <a:cubicBezTo>
                    <a:pt x="280" y="194"/>
                    <a:pt x="277" y="198"/>
                    <a:pt x="273" y="198"/>
                  </a:cubicBezTo>
                  <a:cubicBezTo>
                    <a:pt x="273" y="198"/>
                    <a:pt x="273" y="198"/>
                    <a:pt x="273" y="198"/>
                  </a:cubicBezTo>
                  <a:cubicBezTo>
                    <a:pt x="269" y="198"/>
                    <a:pt x="266" y="194"/>
                    <a:pt x="266" y="190"/>
                  </a:cubicBezTo>
                  <a:cubicBezTo>
                    <a:pt x="266" y="184"/>
                    <a:pt x="266" y="184"/>
                    <a:pt x="266" y="184"/>
                  </a:cubicBezTo>
                  <a:cubicBezTo>
                    <a:pt x="266" y="172"/>
                    <a:pt x="266" y="172"/>
                    <a:pt x="266" y="172"/>
                  </a:cubicBezTo>
                  <a:cubicBezTo>
                    <a:pt x="266" y="172"/>
                    <a:pt x="266" y="172"/>
                    <a:pt x="266" y="172"/>
                  </a:cubicBezTo>
                  <a:cubicBezTo>
                    <a:pt x="266" y="154"/>
                    <a:pt x="266" y="154"/>
                    <a:pt x="266" y="154"/>
                  </a:cubicBezTo>
                  <a:cubicBezTo>
                    <a:pt x="266" y="154"/>
                    <a:pt x="266" y="154"/>
                    <a:pt x="266" y="154"/>
                  </a:cubicBezTo>
                  <a:cubicBezTo>
                    <a:pt x="266" y="143"/>
                    <a:pt x="266" y="143"/>
                    <a:pt x="266" y="143"/>
                  </a:cubicBezTo>
                  <a:cubicBezTo>
                    <a:pt x="266" y="143"/>
                    <a:pt x="266" y="143"/>
                    <a:pt x="266" y="143"/>
                  </a:cubicBezTo>
                  <a:cubicBezTo>
                    <a:pt x="266" y="143"/>
                    <a:pt x="266" y="143"/>
                    <a:pt x="266" y="143"/>
                  </a:cubicBezTo>
                  <a:cubicBezTo>
                    <a:pt x="266" y="143"/>
                    <a:pt x="266" y="143"/>
                    <a:pt x="266" y="143"/>
                  </a:cubicBezTo>
                  <a:cubicBezTo>
                    <a:pt x="266" y="143"/>
                    <a:pt x="266" y="143"/>
                    <a:pt x="266" y="143"/>
                  </a:cubicBezTo>
                  <a:cubicBezTo>
                    <a:pt x="266" y="117"/>
                    <a:pt x="266" y="117"/>
                    <a:pt x="266" y="117"/>
                  </a:cubicBezTo>
                  <a:cubicBezTo>
                    <a:pt x="266" y="117"/>
                    <a:pt x="266" y="117"/>
                    <a:pt x="266" y="117"/>
                  </a:cubicBezTo>
                  <a:cubicBezTo>
                    <a:pt x="266" y="117"/>
                    <a:pt x="266" y="117"/>
                    <a:pt x="266" y="117"/>
                  </a:cubicBezTo>
                  <a:cubicBezTo>
                    <a:pt x="266" y="58"/>
                    <a:pt x="266" y="58"/>
                    <a:pt x="266" y="58"/>
                  </a:cubicBezTo>
                  <a:cubicBezTo>
                    <a:pt x="266" y="55"/>
                    <a:pt x="266" y="51"/>
                    <a:pt x="265" y="47"/>
                  </a:cubicBezTo>
                  <a:cubicBezTo>
                    <a:pt x="264" y="45"/>
                    <a:pt x="263" y="43"/>
                    <a:pt x="261" y="41"/>
                  </a:cubicBezTo>
                  <a:cubicBezTo>
                    <a:pt x="255" y="34"/>
                    <a:pt x="244" y="34"/>
                    <a:pt x="238" y="41"/>
                  </a:cubicBezTo>
                  <a:cubicBezTo>
                    <a:pt x="236" y="42"/>
                    <a:pt x="235" y="44"/>
                    <a:pt x="234" y="47"/>
                  </a:cubicBezTo>
                  <a:cubicBezTo>
                    <a:pt x="233" y="50"/>
                    <a:pt x="233" y="54"/>
                    <a:pt x="233" y="58"/>
                  </a:cubicBezTo>
                  <a:cubicBezTo>
                    <a:pt x="233" y="143"/>
                    <a:pt x="233" y="143"/>
                    <a:pt x="233" y="143"/>
                  </a:cubicBezTo>
                  <a:cubicBezTo>
                    <a:pt x="233" y="143"/>
                    <a:pt x="233" y="143"/>
                    <a:pt x="233" y="143"/>
                  </a:cubicBezTo>
                  <a:cubicBezTo>
                    <a:pt x="233" y="143"/>
                    <a:pt x="233" y="143"/>
                    <a:pt x="233" y="143"/>
                  </a:cubicBezTo>
                  <a:cubicBezTo>
                    <a:pt x="233" y="143"/>
                    <a:pt x="233" y="143"/>
                    <a:pt x="233" y="143"/>
                  </a:cubicBezTo>
                  <a:cubicBezTo>
                    <a:pt x="233" y="154"/>
                    <a:pt x="233" y="154"/>
                    <a:pt x="233" y="154"/>
                  </a:cubicBezTo>
                  <a:cubicBezTo>
                    <a:pt x="233" y="168"/>
                    <a:pt x="233" y="168"/>
                    <a:pt x="233" y="168"/>
                  </a:cubicBezTo>
                  <a:cubicBezTo>
                    <a:pt x="233" y="181"/>
                    <a:pt x="233" y="181"/>
                    <a:pt x="233" y="181"/>
                  </a:cubicBezTo>
                  <a:cubicBezTo>
                    <a:pt x="233" y="186"/>
                    <a:pt x="233" y="186"/>
                    <a:pt x="233" y="186"/>
                  </a:cubicBezTo>
                  <a:cubicBezTo>
                    <a:pt x="233" y="190"/>
                    <a:pt x="230" y="194"/>
                    <a:pt x="226" y="194"/>
                  </a:cubicBezTo>
                  <a:cubicBezTo>
                    <a:pt x="226" y="194"/>
                    <a:pt x="226" y="194"/>
                    <a:pt x="226" y="194"/>
                  </a:cubicBezTo>
                  <a:cubicBezTo>
                    <a:pt x="222" y="194"/>
                    <a:pt x="219" y="190"/>
                    <a:pt x="219" y="186"/>
                  </a:cubicBezTo>
                  <a:cubicBezTo>
                    <a:pt x="219" y="180"/>
                    <a:pt x="219" y="180"/>
                    <a:pt x="219" y="180"/>
                  </a:cubicBezTo>
                  <a:cubicBezTo>
                    <a:pt x="219" y="168"/>
                    <a:pt x="219" y="168"/>
                    <a:pt x="219" y="168"/>
                  </a:cubicBezTo>
                  <a:cubicBezTo>
                    <a:pt x="219" y="168"/>
                    <a:pt x="219" y="168"/>
                    <a:pt x="219" y="168"/>
                  </a:cubicBezTo>
                  <a:cubicBezTo>
                    <a:pt x="219" y="143"/>
                    <a:pt x="219" y="143"/>
                    <a:pt x="219" y="143"/>
                  </a:cubicBezTo>
                  <a:cubicBezTo>
                    <a:pt x="219" y="143"/>
                    <a:pt x="219" y="143"/>
                    <a:pt x="219" y="143"/>
                  </a:cubicBezTo>
                  <a:cubicBezTo>
                    <a:pt x="219" y="143"/>
                    <a:pt x="219" y="143"/>
                    <a:pt x="219" y="143"/>
                  </a:cubicBezTo>
                  <a:cubicBezTo>
                    <a:pt x="219" y="84"/>
                    <a:pt x="219" y="84"/>
                    <a:pt x="219" y="84"/>
                  </a:cubicBezTo>
                  <a:cubicBezTo>
                    <a:pt x="219" y="81"/>
                    <a:pt x="219" y="78"/>
                    <a:pt x="218" y="75"/>
                  </a:cubicBezTo>
                  <a:cubicBezTo>
                    <a:pt x="218" y="71"/>
                    <a:pt x="216" y="69"/>
                    <a:pt x="214" y="66"/>
                  </a:cubicBezTo>
                  <a:cubicBezTo>
                    <a:pt x="207" y="60"/>
                    <a:pt x="197" y="60"/>
                    <a:pt x="191" y="66"/>
                  </a:cubicBezTo>
                  <a:cubicBezTo>
                    <a:pt x="188" y="69"/>
                    <a:pt x="187" y="71"/>
                    <a:pt x="186" y="75"/>
                  </a:cubicBezTo>
                  <a:cubicBezTo>
                    <a:pt x="186" y="77"/>
                    <a:pt x="186" y="81"/>
                    <a:pt x="186" y="84"/>
                  </a:cubicBezTo>
                  <a:cubicBezTo>
                    <a:pt x="186" y="160"/>
                    <a:pt x="186" y="160"/>
                    <a:pt x="186" y="160"/>
                  </a:cubicBezTo>
                  <a:cubicBezTo>
                    <a:pt x="186" y="195"/>
                    <a:pt x="186" y="195"/>
                    <a:pt x="186" y="195"/>
                  </a:cubicBezTo>
                  <a:cubicBezTo>
                    <a:pt x="186" y="200"/>
                    <a:pt x="186" y="200"/>
                    <a:pt x="186" y="200"/>
                  </a:cubicBezTo>
                  <a:cubicBezTo>
                    <a:pt x="186" y="201"/>
                    <a:pt x="186" y="201"/>
                    <a:pt x="186" y="201"/>
                  </a:cubicBezTo>
                  <a:cubicBezTo>
                    <a:pt x="186" y="238"/>
                    <a:pt x="186" y="238"/>
                    <a:pt x="186" y="238"/>
                  </a:cubicBezTo>
                  <a:cubicBezTo>
                    <a:pt x="186" y="238"/>
                    <a:pt x="186" y="238"/>
                    <a:pt x="186" y="238"/>
                  </a:cubicBezTo>
                  <a:cubicBezTo>
                    <a:pt x="186" y="263"/>
                    <a:pt x="186" y="263"/>
                    <a:pt x="186" y="263"/>
                  </a:cubicBezTo>
                  <a:cubicBezTo>
                    <a:pt x="179" y="263"/>
                    <a:pt x="179" y="263"/>
                    <a:pt x="179" y="263"/>
                  </a:cubicBezTo>
                  <a:cubicBezTo>
                    <a:pt x="179" y="263"/>
                    <a:pt x="179" y="263"/>
                    <a:pt x="179" y="263"/>
                  </a:cubicBezTo>
                  <a:cubicBezTo>
                    <a:pt x="179" y="263"/>
                    <a:pt x="179" y="263"/>
                    <a:pt x="179" y="263"/>
                  </a:cubicBezTo>
                  <a:cubicBezTo>
                    <a:pt x="179" y="263"/>
                    <a:pt x="179" y="263"/>
                    <a:pt x="179" y="263"/>
                  </a:cubicBezTo>
                  <a:cubicBezTo>
                    <a:pt x="153" y="263"/>
                    <a:pt x="153" y="263"/>
                    <a:pt x="153" y="263"/>
                  </a:cubicBezTo>
                  <a:cubicBezTo>
                    <a:pt x="163" y="300"/>
                    <a:pt x="190" y="306"/>
                    <a:pt x="204" y="336"/>
                  </a:cubicBezTo>
                  <a:cubicBezTo>
                    <a:pt x="206" y="341"/>
                    <a:pt x="207" y="346"/>
                    <a:pt x="207" y="350"/>
                  </a:cubicBezTo>
                  <a:cubicBezTo>
                    <a:pt x="221" y="353"/>
                    <a:pt x="235" y="354"/>
                    <a:pt x="249" y="354"/>
                  </a:cubicBezTo>
                  <a:cubicBezTo>
                    <a:pt x="275" y="354"/>
                    <a:pt x="300" y="350"/>
                    <a:pt x="323" y="343"/>
                  </a:cubicBezTo>
                  <a:cubicBezTo>
                    <a:pt x="334" y="316"/>
                    <a:pt x="346" y="284"/>
                    <a:pt x="349" y="261"/>
                  </a:cubicBezTo>
                  <a:cubicBezTo>
                    <a:pt x="349" y="261"/>
                    <a:pt x="349" y="261"/>
                    <a:pt x="349" y="261"/>
                  </a:cubicBezTo>
                  <a:cubicBezTo>
                    <a:pt x="349" y="261"/>
                    <a:pt x="349" y="261"/>
                    <a:pt x="349" y="261"/>
                  </a:cubicBezTo>
                  <a:cubicBezTo>
                    <a:pt x="351" y="249"/>
                    <a:pt x="350" y="230"/>
                    <a:pt x="350" y="218"/>
                  </a:cubicBezTo>
                  <a:cubicBezTo>
                    <a:pt x="350" y="207"/>
                    <a:pt x="350" y="207"/>
                    <a:pt x="350" y="207"/>
                  </a:cubicBezTo>
                  <a:cubicBezTo>
                    <a:pt x="350" y="196"/>
                    <a:pt x="350" y="196"/>
                    <a:pt x="350" y="196"/>
                  </a:cubicBezTo>
                  <a:cubicBezTo>
                    <a:pt x="350" y="195"/>
                    <a:pt x="350" y="195"/>
                    <a:pt x="350" y="195"/>
                  </a:cubicBezTo>
                  <a:close/>
                  <a:moveTo>
                    <a:pt x="168" y="227"/>
                  </a:moveTo>
                  <a:cubicBezTo>
                    <a:pt x="168" y="245"/>
                    <a:pt x="168" y="245"/>
                    <a:pt x="168" y="245"/>
                  </a:cubicBezTo>
                  <a:cubicBezTo>
                    <a:pt x="18" y="245"/>
                    <a:pt x="18" y="245"/>
                    <a:pt x="18" y="245"/>
                  </a:cubicBezTo>
                  <a:cubicBezTo>
                    <a:pt x="18" y="227"/>
                    <a:pt x="18" y="227"/>
                    <a:pt x="18" y="227"/>
                  </a:cubicBezTo>
                  <a:cubicBezTo>
                    <a:pt x="168" y="227"/>
                    <a:pt x="168" y="227"/>
                    <a:pt x="168" y="227"/>
                  </a:cubicBezTo>
                  <a:close/>
                  <a:moveTo>
                    <a:pt x="417" y="18"/>
                  </a:moveTo>
                  <a:cubicBezTo>
                    <a:pt x="435" y="18"/>
                    <a:pt x="435" y="18"/>
                    <a:pt x="435" y="18"/>
                  </a:cubicBezTo>
                  <a:cubicBezTo>
                    <a:pt x="435" y="245"/>
                    <a:pt x="435" y="245"/>
                    <a:pt x="435" y="245"/>
                  </a:cubicBezTo>
                  <a:cubicBezTo>
                    <a:pt x="368" y="245"/>
                    <a:pt x="368" y="245"/>
                    <a:pt x="368" y="245"/>
                  </a:cubicBezTo>
                  <a:cubicBezTo>
                    <a:pt x="368" y="239"/>
                    <a:pt x="368" y="233"/>
                    <a:pt x="368" y="227"/>
                  </a:cubicBezTo>
                  <a:cubicBezTo>
                    <a:pt x="417" y="227"/>
                    <a:pt x="417" y="227"/>
                    <a:pt x="417" y="227"/>
                  </a:cubicBezTo>
                  <a:cubicBezTo>
                    <a:pt x="417" y="18"/>
                    <a:pt x="417" y="18"/>
                    <a:pt x="417" y="18"/>
                  </a:cubicBezTo>
                  <a:close/>
                  <a:moveTo>
                    <a:pt x="145" y="105"/>
                  </a:moveTo>
                  <a:cubicBezTo>
                    <a:pt x="145" y="121"/>
                    <a:pt x="139" y="136"/>
                    <a:pt x="127" y="147"/>
                  </a:cubicBezTo>
                  <a:cubicBezTo>
                    <a:pt x="115" y="159"/>
                    <a:pt x="101" y="165"/>
                    <a:pt x="84" y="165"/>
                  </a:cubicBezTo>
                  <a:cubicBezTo>
                    <a:pt x="68" y="165"/>
                    <a:pt x="53" y="159"/>
                    <a:pt x="42" y="147"/>
                  </a:cubicBezTo>
                  <a:cubicBezTo>
                    <a:pt x="30" y="136"/>
                    <a:pt x="24" y="121"/>
                    <a:pt x="24" y="105"/>
                  </a:cubicBezTo>
                  <a:cubicBezTo>
                    <a:pt x="24" y="88"/>
                    <a:pt x="30" y="74"/>
                    <a:pt x="42" y="62"/>
                  </a:cubicBezTo>
                  <a:cubicBezTo>
                    <a:pt x="53" y="50"/>
                    <a:pt x="68" y="44"/>
                    <a:pt x="84" y="44"/>
                  </a:cubicBezTo>
                  <a:cubicBezTo>
                    <a:pt x="101" y="44"/>
                    <a:pt x="115" y="50"/>
                    <a:pt x="127" y="62"/>
                  </a:cubicBezTo>
                  <a:cubicBezTo>
                    <a:pt x="139" y="74"/>
                    <a:pt x="145" y="88"/>
                    <a:pt x="145" y="105"/>
                  </a:cubicBezTo>
                  <a:close/>
                  <a:moveTo>
                    <a:pt x="105" y="115"/>
                  </a:moveTo>
                  <a:cubicBezTo>
                    <a:pt x="105" y="105"/>
                    <a:pt x="101" y="99"/>
                    <a:pt x="92" y="96"/>
                  </a:cubicBezTo>
                  <a:cubicBezTo>
                    <a:pt x="90" y="96"/>
                    <a:pt x="89" y="95"/>
                    <a:pt x="86" y="95"/>
                  </a:cubicBezTo>
                  <a:cubicBezTo>
                    <a:pt x="82" y="94"/>
                    <a:pt x="80" y="92"/>
                    <a:pt x="80" y="90"/>
                  </a:cubicBezTo>
                  <a:cubicBezTo>
                    <a:pt x="80" y="87"/>
                    <a:pt x="82" y="86"/>
                    <a:pt x="85" y="86"/>
                  </a:cubicBezTo>
                  <a:cubicBezTo>
                    <a:pt x="88" y="86"/>
                    <a:pt x="89" y="87"/>
                    <a:pt x="89" y="90"/>
                  </a:cubicBezTo>
                  <a:cubicBezTo>
                    <a:pt x="89" y="92"/>
                    <a:pt x="89" y="92"/>
                    <a:pt x="89" y="92"/>
                  </a:cubicBezTo>
                  <a:cubicBezTo>
                    <a:pt x="104" y="92"/>
                    <a:pt x="104" y="92"/>
                    <a:pt x="104" y="92"/>
                  </a:cubicBezTo>
                  <a:cubicBezTo>
                    <a:pt x="104" y="90"/>
                    <a:pt x="104" y="90"/>
                    <a:pt x="104" y="90"/>
                  </a:cubicBezTo>
                  <a:cubicBezTo>
                    <a:pt x="104" y="81"/>
                    <a:pt x="100" y="75"/>
                    <a:pt x="92" y="72"/>
                  </a:cubicBezTo>
                  <a:cubicBezTo>
                    <a:pt x="92" y="62"/>
                    <a:pt x="92" y="62"/>
                    <a:pt x="92" y="62"/>
                  </a:cubicBezTo>
                  <a:cubicBezTo>
                    <a:pt x="77" y="62"/>
                    <a:pt x="77" y="62"/>
                    <a:pt x="77" y="62"/>
                  </a:cubicBezTo>
                  <a:cubicBezTo>
                    <a:pt x="77" y="72"/>
                    <a:pt x="77" y="72"/>
                    <a:pt x="77" y="72"/>
                  </a:cubicBezTo>
                  <a:cubicBezTo>
                    <a:pt x="69" y="75"/>
                    <a:pt x="65" y="82"/>
                    <a:pt x="65" y="91"/>
                  </a:cubicBezTo>
                  <a:cubicBezTo>
                    <a:pt x="65" y="100"/>
                    <a:pt x="69" y="106"/>
                    <a:pt x="79" y="109"/>
                  </a:cubicBezTo>
                  <a:cubicBezTo>
                    <a:pt x="79" y="109"/>
                    <a:pt x="80" y="109"/>
                    <a:pt x="81" y="109"/>
                  </a:cubicBezTo>
                  <a:cubicBezTo>
                    <a:pt x="86" y="111"/>
                    <a:pt x="89" y="113"/>
                    <a:pt x="89" y="116"/>
                  </a:cubicBezTo>
                  <a:cubicBezTo>
                    <a:pt x="89" y="120"/>
                    <a:pt x="87" y="121"/>
                    <a:pt x="84" y="121"/>
                  </a:cubicBezTo>
                  <a:cubicBezTo>
                    <a:pt x="81" y="121"/>
                    <a:pt x="79" y="119"/>
                    <a:pt x="79" y="115"/>
                  </a:cubicBezTo>
                  <a:cubicBezTo>
                    <a:pt x="79" y="113"/>
                    <a:pt x="79" y="113"/>
                    <a:pt x="79" y="113"/>
                  </a:cubicBezTo>
                  <a:cubicBezTo>
                    <a:pt x="63" y="113"/>
                    <a:pt x="63" y="113"/>
                    <a:pt x="63" y="113"/>
                  </a:cubicBezTo>
                  <a:cubicBezTo>
                    <a:pt x="63" y="115"/>
                    <a:pt x="63" y="115"/>
                    <a:pt x="63" y="115"/>
                  </a:cubicBezTo>
                  <a:cubicBezTo>
                    <a:pt x="63" y="126"/>
                    <a:pt x="68" y="133"/>
                    <a:pt x="77" y="136"/>
                  </a:cubicBezTo>
                  <a:cubicBezTo>
                    <a:pt x="77" y="147"/>
                    <a:pt x="77" y="147"/>
                    <a:pt x="77" y="147"/>
                  </a:cubicBezTo>
                  <a:cubicBezTo>
                    <a:pt x="92" y="147"/>
                    <a:pt x="92" y="147"/>
                    <a:pt x="92" y="147"/>
                  </a:cubicBezTo>
                  <a:cubicBezTo>
                    <a:pt x="92" y="135"/>
                    <a:pt x="92" y="135"/>
                    <a:pt x="92" y="135"/>
                  </a:cubicBezTo>
                  <a:cubicBezTo>
                    <a:pt x="101" y="132"/>
                    <a:pt x="105" y="125"/>
                    <a:pt x="105" y="115"/>
                  </a:cubicBezTo>
                  <a:close/>
                </a:path>
              </a:pathLst>
            </a:custGeom>
            <a:solidFill>
              <a:schemeClr val="accent1"/>
            </a:solidFill>
            <a:ln>
              <a:noFill/>
            </a:ln>
          </p:spPr>
          <p:txBody>
            <a:bodyPr vert="horz" wrap="square" lIns="60939" tIns="30470" rIns="60939" bIns="30470" numCol="1" anchor="t" anchorCtr="0" compatLnSpc="1">
              <a:prstTxWarp prst="textNoShape">
                <a:avLst/>
              </a:prstTxWarp>
            </a:bodyPr>
            <a:lstStyle/>
            <a:p>
              <a:endParaRPr lang="en-US" sz="1800">
                <a:solidFill>
                  <a:prstClr val="black"/>
                </a:solidFill>
              </a:endParaRPr>
            </a:p>
          </p:txBody>
        </p:sp>
      </p:grpSp>
      <p:grpSp>
        <p:nvGrpSpPr>
          <p:cNvPr id="17" name="Group 16"/>
          <p:cNvGrpSpPr/>
          <p:nvPr/>
        </p:nvGrpSpPr>
        <p:grpSpPr>
          <a:xfrm>
            <a:off x="10654352" y="5368122"/>
            <a:ext cx="2615402" cy="2615406"/>
            <a:chOff x="16071217" y="5228110"/>
            <a:chExt cx="3924430" cy="3924434"/>
          </a:xfrm>
        </p:grpSpPr>
        <p:grpSp>
          <p:nvGrpSpPr>
            <p:cNvPr id="18" name="Group 17"/>
            <p:cNvGrpSpPr/>
            <p:nvPr/>
          </p:nvGrpSpPr>
          <p:grpSpPr>
            <a:xfrm rot="16200000">
              <a:off x="16071215" y="5228112"/>
              <a:ext cx="3924434" cy="3924430"/>
              <a:chOff x="9098284" y="5838052"/>
              <a:chExt cx="3323477" cy="3323477"/>
            </a:xfrm>
          </p:grpSpPr>
          <p:sp>
            <p:nvSpPr>
              <p:cNvPr id="23" name="Träne 75"/>
              <p:cNvSpPr/>
              <p:nvPr/>
            </p:nvSpPr>
            <p:spPr bwMode="gray">
              <a:xfrm rot="5400000" flipH="1">
                <a:off x="9098284" y="5838052"/>
                <a:ext cx="3323477" cy="3323477"/>
              </a:xfrm>
              <a:prstGeom prst="teardrop">
                <a:avLst/>
              </a:prstGeom>
              <a:solidFill>
                <a:srgbClr val="F2DDF7"/>
              </a:solidFill>
              <a:ln w="12700">
                <a:solidFill>
                  <a:schemeClr val="accent1"/>
                </a:solidFill>
                <a:round/>
                <a:headEnd/>
                <a:tailEnd/>
              </a:ln>
              <a:effectLst/>
            </p:spPr>
            <p:txBody>
              <a:bodyPr lIns="0" tIns="0" rIns="0" bIns="0" rtlCol="0" anchor="ctr"/>
              <a:lstStyle/>
              <a:p>
                <a:pPr algn="ctr">
                  <a:lnSpc>
                    <a:spcPct val="90000"/>
                  </a:lnSpc>
                  <a:spcBef>
                    <a:spcPts val="666"/>
                  </a:spcBef>
                </a:pPr>
                <a:endParaRPr lang="es-AR" sz="1400" dirty="0">
                  <a:solidFill>
                    <a:srgbClr val="702082"/>
                  </a:solidFill>
                  <a:cs typeface="Arial" panose="020B0604020202020204" pitchFamily="34" charset="0"/>
                </a:endParaRPr>
              </a:p>
            </p:txBody>
          </p:sp>
          <p:cxnSp>
            <p:nvCxnSpPr>
              <p:cNvPr id="24" name="Straight Connector 23"/>
              <p:cNvCxnSpPr/>
              <p:nvPr/>
            </p:nvCxnSpPr>
            <p:spPr>
              <a:xfrm>
                <a:off x="9259564" y="7611834"/>
                <a:ext cx="3000915" cy="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19" name="Rectangle 18"/>
            <p:cNvSpPr>
              <a:spLocks noChangeAspect="1"/>
            </p:cNvSpPr>
            <p:nvPr/>
          </p:nvSpPr>
          <p:spPr>
            <a:xfrm>
              <a:off x="16305872" y="6936686"/>
              <a:ext cx="3491471" cy="1985829"/>
            </a:xfrm>
            <a:prstGeom prst="rect">
              <a:avLst/>
            </a:prstGeom>
          </p:spPr>
          <p:txBody>
            <a:bodyPr wrap="square">
              <a:spAutoFit/>
            </a:bodyPr>
            <a:lstStyle/>
            <a:p>
              <a:pPr algn="ctr"/>
              <a:r>
                <a:rPr lang="es-AR" sz="1500" dirty="0">
                  <a:solidFill>
                    <a:srgbClr val="702082"/>
                  </a:solidFill>
                  <a:cs typeface="Arial" panose="020B0604020202020204" pitchFamily="34" charset="0"/>
                </a:rPr>
                <a:t>Incrementos Salariales </a:t>
              </a:r>
            </a:p>
            <a:p>
              <a:pPr algn="ctr"/>
              <a:r>
                <a:rPr lang="es-AR" sz="1500" dirty="0">
                  <a:solidFill>
                    <a:srgbClr val="702082"/>
                  </a:solidFill>
                  <a:cs typeface="Arial" panose="020B0604020202020204" pitchFamily="34" charset="0"/>
                </a:rPr>
                <a:t>Proyectados – </a:t>
              </a:r>
            </a:p>
            <a:p>
              <a:pPr algn="ctr"/>
              <a:r>
                <a:rPr lang="es-AR" sz="2200" dirty="0">
                  <a:solidFill>
                    <a:srgbClr val="702082"/>
                  </a:solidFill>
                  <a:cs typeface="Arial" panose="020B0604020202020204" pitchFamily="34" charset="0"/>
                </a:rPr>
                <a:t>Mercado: </a:t>
              </a:r>
            </a:p>
            <a:p>
              <a:pPr algn="ctr"/>
              <a:r>
                <a:rPr lang="es-AR" sz="2800" b="1" dirty="0">
                  <a:solidFill>
                    <a:srgbClr val="702082"/>
                  </a:solidFill>
                  <a:cs typeface="Arial" panose="020B0604020202020204" pitchFamily="34" charset="0"/>
                </a:rPr>
                <a:t>20%</a:t>
              </a:r>
              <a:endParaRPr lang="es-AR" sz="3200" b="1" dirty="0">
                <a:solidFill>
                  <a:srgbClr val="702082"/>
                </a:solidFill>
                <a:cs typeface="Arial" panose="020B0604020202020204" pitchFamily="34" charset="0"/>
              </a:endParaRPr>
            </a:p>
          </p:txBody>
        </p:sp>
        <p:grpSp>
          <p:nvGrpSpPr>
            <p:cNvPr id="20" name="Group 19"/>
            <p:cNvGrpSpPr/>
            <p:nvPr/>
          </p:nvGrpSpPr>
          <p:grpSpPr>
            <a:xfrm>
              <a:off x="17449682" y="5472903"/>
              <a:ext cx="1359147" cy="1805331"/>
              <a:chOff x="15611681" y="5374770"/>
              <a:chExt cx="1359147" cy="1805331"/>
            </a:xfrm>
          </p:grpSpPr>
          <p:sp>
            <p:nvSpPr>
              <p:cNvPr id="21" name="Freeform 20"/>
              <p:cNvSpPr>
                <a:spLocks noEditPoints="1"/>
              </p:cNvSpPr>
              <p:nvPr/>
            </p:nvSpPr>
            <p:spPr bwMode="auto">
              <a:xfrm>
                <a:off x="15611681" y="5374770"/>
                <a:ext cx="1359147" cy="1329165"/>
              </a:xfrm>
              <a:custGeom>
                <a:avLst/>
                <a:gdLst>
                  <a:gd name="T0" fmla="*/ 105 w 121"/>
                  <a:gd name="T1" fmla="*/ 12 h 118"/>
                  <a:gd name="T2" fmla="*/ 105 w 121"/>
                  <a:gd name="T3" fmla="*/ 21 h 118"/>
                  <a:gd name="T4" fmla="*/ 97 w 121"/>
                  <a:gd name="T5" fmla="*/ 29 h 118"/>
                  <a:gd name="T6" fmla="*/ 90 w 121"/>
                  <a:gd name="T7" fmla="*/ 21 h 118"/>
                  <a:gd name="T8" fmla="*/ 90 w 121"/>
                  <a:gd name="T9" fmla="*/ 21 h 118"/>
                  <a:gd name="T10" fmla="*/ 95 w 121"/>
                  <a:gd name="T11" fmla="*/ 24 h 118"/>
                  <a:gd name="T12" fmla="*/ 100 w 121"/>
                  <a:gd name="T13" fmla="*/ 19 h 118"/>
                  <a:gd name="T14" fmla="*/ 100 w 121"/>
                  <a:gd name="T15" fmla="*/ 5 h 118"/>
                  <a:gd name="T16" fmla="*/ 95 w 121"/>
                  <a:gd name="T17" fmla="*/ 0 h 118"/>
                  <a:gd name="T18" fmla="*/ 90 w 121"/>
                  <a:gd name="T19" fmla="*/ 5 h 118"/>
                  <a:gd name="T20" fmla="*/ 90 w 121"/>
                  <a:gd name="T21" fmla="*/ 12 h 118"/>
                  <a:gd name="T22" fmla="*/ 80 w 121"/>
                  <a:gd name="T23" fmla="*/ 12 h 118"/>
                  <a:gd name="T24" fmla="*/ 80 w 121"/>
                  <a:gd name="T25" fmla="*/ 21 h 118"/>
                  <a:gd name="T26" fmla="*/ 73 w 121"/>
                  <a:gd name="T27" fmla="*/ 29 h 118"/>
                  <a:gd name="T28" fmla="*/ 66 w 121"/>
                  <a:gd name="T29" fmla="*/ 21 h 118"/>
                  <a:gd name="T30" fmla="*/ 66 w 121"/>
                  <a:gd name="T31" fmla="*/ 21 h 118"/>
                  <a:gd name="T32" fmla="*/ 70 w 121"/>
                  <a:gd name="T33" fmla="*/ 24 h 118"/>
                  <a:gd name="T34" fmla="*/ 75 w 121"/>
                  <a:gd name="T35" fmla="*/ 19 h 118"/>
                  <a:gd name="T36" fmla="*/ 75 w 121"/>
                  <a:gd name="T37" fmla="*/ 5 h 118"/>
                  <a:gd name="T38" fmla="*/ 70 w 121"/>
                  <a:gd name="T39" fmla="*/ 0 h 118"/>
                  <a:gd name="T40" fmla="*/ 65 w 121"/>
                  <a:gd name="T41" fmla="*/ 5 h 118"/>
                  <a:gd name="T42" fmla="*/ 65 w 121"/>
                  <a:gd name="T43" fmla="*/ 12 h 118"/>
                  <a:gd name="T44" fmla="*/ 56 w 121"/>
                  <a:gd name="T45" fmla="*/ 12 h 118"/>
                  <a:gd name="T46" fmla="*/ 56 w 121"/>
                  <a:gd name="T47" fmla="*/ 21 h 118"/>
                  <a:gd name="T48" fmla="*/ 48 w 121"/>
                  <a:gd name="T49" fmla="*/ 29 h 118"/>
                  <a:gd name="T50" fmla="*/ 41 w 121"/>
                  <a:gd name="T51" fmla="*/ 21 h 118"/>
                  <a:gd name="T52" fmla="*/ 41 w 121"/>
                  <a:gd name="T53" fmla="*/ 21 h 118"/>
                  <a:gd name="T54" fmla="*/ 46 w 121"/>
                  <a:gd name="T55" fmla="*/ 24 h 118"/>
                  <a:gd name="T56" fmla="*/ 51 w 121"/>
                  <a:gd name="T57" fmla="*/ 19 h 118"/>
                  <a:gd name="T58" fmla="*/ 51 w 121"/>
                  <a:gd name="T59" fmla="*/ 5 h 118"/>
                  <a:gd name="T60" fmla="*/ 46 w 121"/>
                  <a:gd name="T61" fmla="*/ 0 h 118"/>
                  <a:gd name="T62" fmla="*/ 41 w 121"/>
                  <a:gd name="T63" fmla="*/ 5 h 118"/>
                  <a:gd name="T64" fmla="*/ 41 w 121"/>
                  <a:gd name="T65" fmla="*/ 12 h 118"/>
                  <a:gd name="T66" fmla="*/ 31 w 121"/>
                  <a:gd name="T67" fmla="*/ 12 h 118"/>
                  <a:gd name="T68" fmla="*/ 31 w 121"/>
                  <a:gd name="T69" fmla="*/ 21 h 118"/>
                  <a:gd name="T70" fmla="*/ 24 w 121"/>
                  <a:gd name="T71" fmla="*/ 29 h 118"/>
                  <a:gd name="T72" fmla="*/ 17 w 121"/>
                  <a:gd name="T73" fmla="*/ 21 h 118"/>
                  <a:gd name="T74" fmla="*/ 17 w 121"/>
                  <a:gd name="T75" fmla="*/ 21 h 118"/>
                  <a:gd name="T76" fmla="*/ 22 w 121"/>
                  <a:gd name="T77" fmla="*/ 24 h 118"/>
                  <a:gd name="T78" fmla="*/ 27 w 121"/>
                  <a:gd name="T79" fmla="*/ 19 h 118"/>
                  <a:gd name="T80" fmla="*/ 27 w 121"/>
                  <a:gd name="T81" fmla="*/ 5 h 118"/>
                  <a:gd name="T82" fmla="*/ 22 w 121"/>
                  <a:gd name="T83" fmla="*/ 0 h 118"/>
                  <a:gd name="T84" fmla="*/ 17 w 121"/>
                  <a:gd name="T85" fmla="*/ 5 h 118"/>
                  <a:gd name="T86" fmla="*/ 17 w 121"/>
                  <a:gd name="T87" fmla="*/ 12 h 118"/>
                  <a:gd name="T88" fmla="*/ 0 w 121"/>
                  <a:gd name="T89" fmla="*/ 33 h 118"/>
                  <a:gd name="T90" fmla="*/ 0 w 121"/>
                  <a:gd name="T91" fmla="*/ 96 h 118"/>
                  <a:gd name="T92" fmla="*/ 21 w 121"/>
                  <a:gd name="T93" fmla="*/ 118 h 118"/>
                  <a:gd name="T94" fmla="*/ 100 w 121"/>
                  <a:gd name="T95" fmla="*/ 118 h 118"/>
                  <a:gd name="T96" fmla="*/ 121 w 121"/>
                  <a:gd name="T97" fmla="*/ 96 h 118"/>
                  <a:gd name="T98" fmla="*/ 121 w 121"/>
                  <a:gd name="T99" fmla="*/ 33 h 118"/>
                  <a:gd name="T100" fmla="*/ 105 w 121"/>
                  <a:gd name="T101" fmla="*/ 12 h 118"/>
                  <a:gd name="T102" fmla="*/ 111 w 121"/>
                  <a:gd name="T103" fmla="*/ 96 h 118"/>
                  <a:gd name="T104" fmla="*/ 100 w 121"/>
                  <a:gd name="T105" fmla="*/ 108 h 118"/>
                  <a:gd name="T106" fmla="*/ 21 w 121"/>
                  <a:gd name="T107" fmla="*/ 108 h 118"/>
                  <a:gd name="T108" fmla="*/ 10 w 121"/>
                  <a:gd name="T109" fmla="*/ 96 h 118"/>
                  <a:gd name="T110" fmla="*/ 10 w 121"/>
                  <a:gd name="T111" fmla="*/ 55 h 118"/>
                  <a:gd name="T112" fmla="*/ 111 w 121"/>
                  <a:gd name="T113" fmla="*/ 55 h 118"/>
                  <a:gd name="T114" fmla="*/ 111 w 121"/>
                  <a:gd name="T115" fmla="*/ 9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 h="118">
                    <a:moveTo>
                      <a:pt x="105" y="12"/>
                    </a:moveTo>
                    <a:cubicBezTo>
                      <a:pt x="105" y="17"/>
                      <a:pt x="105" y="21"/>
                      <a:pt x="105" y="21"/>
                    </a:cubicBezTo>
                    <a:cubicBezTo>
                      <a:pt x="105" y="25"/>
                      <a:pt x="101" y="29"/>
                      <a:pt x="97" y="29"/>
                    </a:cubicBezTo>
                    <a:cubicBezTo>
                      <a:pt x="93" y="29"/>
                      <a:pt x="90" y="25"/>
                      <a:pt x="90" y="21"/>
                    </a:cubicBezTo>
                    <a:cubicBezTo>
                      <a:pt x="90" y="21"/>
                      <a:pt x="90" y="21"/>
                      <a:pt x="90" y="21"/>
                    </a:cubicBezTo>
                    <a:cubicBezTo>
                      <a:pt x="91" y="23"/>
                      <a:pt x="92" y="24"/>
                      <a:pt x="95" y="24"/>
                    </a:cubicBezTo>
                    <a:cubicBezTo>
                      <a:pt x="98" y="24"/>
                      <a:pt x="100" y="22"/>
                      <a:pt x="100" y="19"/>
                    </a:cubicBezTo>
                    <a:cubicBezTo>
                      <a:pt x="100" y="5"/>
                      <a:pt x="100" y="5"/>
                      <a:pt x="100" y="5"/>
                    </a:cubicBezTo>
                    <a:cubicBezTo>
                      <a:pt x="100" y="2"/>
                      <a:pt x="98" y="0"/>
                      <a:pt x="95" y="0"/>
                    </a:cubicBezTo>
                    <a:cubicBezTo>
                      <a:pt x="92" y="0"/>
                      <a:pt x="90" y="2"/>
                      <a:pt x="90" y="5"/>
                    </a:cubicBezTo>
                    <a:cubicBezTo>
                      <a:pt x="90" y="12"/>
                      <a:pt x="90" y="12"/>
                      <a:pt x="90" y="12"/>
                    </a:cubicBezTo>
                    <a:cubicBezTo>
                      <a:pt x="80" y="12"/>
                      <a:pt x="80" y="12"/>
                      <a:pt x="80" y="12"/>
                    </a:cubicBezTo>
                    <a:cubicBezTo>
                      <a:pt x="80" y="16"/>
                      <a:pt x="80" y="21"/>
                      <a:pt x="80" y="21"/>
                    </a:cubicBezTo>
                    <a:cubicBezTo>
                      <a:pt x="80" y="25"/>
                      <a:pt x="77" y="29"/>
                      <a:pt x="73" y="29"/>
                    </a:cubicBezTo>
                    <a:cubicBezTo>
                      <a:pt x="69" y="29"/>
                      <a:pt x="66" y="25"/>
                      <a:pt x="66" y="21"/>
                    </a:cubicBezTo>
                    <a:cubicBezTo>
                      <a:pt x="66" y="21"/>
                      <a:pt x="66" y="21"/>
                      <a:pt x="66" y="21"/>
                    </a:cubicBezTo>
                    <a:cubicBezTo>
                      <a:pt x="66" y="23"/>
                      <a:pt x="68" y="24"/>
                      <a:pt x="70" y="24"/>
                    </a:cubicBezTo>
                    <a:cubicBezTo>
                      <a:pt x="73" y="24"/>
                      <a:pt x="75" y="22"/>
                      <a:pt x="75" y="19"/>
                    </a:cubicBezTo>
                    <a:cubicBezTo>
                      <a:pt x="75" y="5"/>
                      <a:pt x="75" y="5"/>
                      <a:pt x="75" y="5"/>
                    </a:cubicBezTo>
                    <a:cubicBezTo>
                      <a:pt x="75" y="2"/>
                      <a:pt x="73" y="0"/>
                      <a:pt x="70" y="0"/>
                    </a:cubicBezTo>
                    <a:cubicBezTo>
                      <a:pt x="68" y="0"/>
                      <a:pt x="65" y="2"/>
                      <a:pt x="65" y="5"/>
                    </a:cubicBezTo>
                    <a:cubicBezTo>
                      <a:pt x="65" y="12"/>
                      <a:pt x="65" y="12"/>
                      <a:pt x="65" y="12"/>
                    </a:cubicBezTo>
                    <a:cubicBezTo>
                      <a:pt x="56" y="12"/>
                      <a:pt x="56" y="12"/>
                      <a:pt x="56" y="12"/>
                    </a:cubicBezTo>
                    <a:cubicBezTo>
                      <a:pt x="56" y="16"/>
                      <a:pt x="56" y="21"/>
                      <a:pt x="56" y="21"/>
                    </a:cubicBezTo>
                    <a:cubicBezTo>
                      <a:pt x="56" y="25"/>
                      <a:pt x="53" y="29"/>
                      <a:pt x="48" y="29"/>
                    </a:cubicBezTo>
                    <a:cubicBezTo>
                      <a:pt x="44" y="29"/>
                      <a:pt x="41" y="25"/>
                      <a:pt x="41" y="21"/>
                    </a:cubicBezTo>
                    <a:cubicBezTo>
                      <a:pt x="41" y="21"/>
                      <a:pt x="41" y="21"/>
                      <a:pt x="41" y="21"/>
                    </a:cubicBezTo>
                    <a:cubicBezTo>
                      <a:pt x="42" y="23"/>
                      <a:pt x="44" y="24"/>
                      <a:pt x="46" y="24"/>
                    </a:cubicBezTo>
                    <a:cubicBezTo>
                      <a:pt x="49" y="24"/>
                      <a:pt x="51" y="22"/>
                      <a:pt x="51" y="19"/>
                    </a:cubicBezTo>
                    <a:cubicBezTo>
                      <a:pt x="51" y="5"/>
                      <a:pt x="51" y="5"/>
                      <a:pt x="51" y="5"/>
                    </a:cubicBezTo>
                    <a:cubicBezTo>
                      <a:pt x="51" y="2"/>
                      <a:pt x="49" y="0"/>
                      <a:pt x="46" y="0"/>
                    </a:cubicBezTo>
                    <a:cubicBezTo>
                      <a:pt x="43" y="0"/>
                      <a:pt x="41" y="2"/>
                      <a:pt x="41" y="5"/>
                    </a:cubicBezTo>
                    <a:cubicBezTo>
                      <a:pt x="41" y="12"/>
                      <a:pt x="41" y="12"/>
                      <a:pt x="41" y="12"/>
                    </a:cubicBezTo>
                    <a:cubicBezTo>
                      <a:pt x="31" y="12"/>
                      <a:pt x="31" y="12"/>
                      <a:pt x="31" y="12"/>
                    </a:cubicBezTo>
                    <a:cubicBezTo>
                      <a:pt x="31" y="16"/>
                      <a:pt x="31" y="21"/>
                      <a:pt x="31" y="21"/>
                    </a:cubicBezTo>
                    <a:cubicBezTo>
                      <a:pt x="31" y="25"/>
                      <a:pt x="28" y="29"/>
                      <a:pt x="24" y="29"/>
                    </a:cubicBezTo>
                    <a:cubicBezTo>
                      <a:pt x="20" y="29"/>
                      <a:pt x="17" y="25"/>
                      <a:pt x="17" y="21"/>
                    </a:cubicBezTo>
                    <a:cubicBezTo>
                      <a:pt x="17" y="21"/>
                      <a:pt x="17" y="21"/>
                      <a:pt x="17" y="21"/>
                    </a:cubicBezTo>
                    <a:cubicBezTo>
                      <a:pt x="17" y="23"/>
                      <a:pt x="19" y="24"/>
                      <a:pt x="22" y="24"/>
                    </a:cubicBezTo>
                    <a:cubicBezTo>
                      <a:pt x="24" y="24"/>
                      <a:pt x="27" y="22"/>
                      <a:pt x="27" y="19"/>
                    </a:cubicBezTo>
                    <a:cubicBezTo>
                      <a:pt x="27" y="5"/>
                      <a:pt x="27" y="5"/>
                      <a:pt x="27" y="5"/>
                    </a:cubicBezTo>
                    <a:cubicBezTo>
                      <a:pt x="27" y="2"/>
                      <a:pt x="24" y="0"/>
                      <a:pt x="22" y="0"/>
                    </a:cubicBezTo>
                    <a:cubicBezTo>
                      <a:pt x="19" y="0"/>
                      <a:pt x="17" y="2"/>
                      <a:pt x="17" y="5"/>
                    </a:cubicBezTo>
                    <a:cubicBezTo>
                      <a:pt x="17" y="12"/>
                      <a:pt x="17" y="12"/>
                      <a:pt x="17" y="12"/>
                    </a:cubicBezTo>
                    <a:cubicBezTo>
                      <a:pt x="7" y="14"/>
                      <a:pt x="0" y="23"/>
                      <a:pt x="0" y="33"/>
                    </a:cubicBezTo>
                    <a:cubicBezTo>
                      <a:pt x="0" y="96"/>
                      <a:pt x="0" y="96"/>
                      <a:pt x="0" y="96"/>
                    </a:cubicBezTo>
                    <a:cubicBezTo>
                      <a:pt x="0" y="108"/>
                      <a:pt x="9" y="118"/>
                      <a:pt x="21" y="118"/>
                    </a:cubicBezTo>
                    <a:cubicBezTo>
                      <a:pt x="100" y="118"/>
                      <a:pt x="100" y="118"/>
                      <a:pt x="100" y="118"/>
                    </a:cubicBezTo>
                    <a:cubicBezTo>
                      <a:pt x="111" y="118"/>
                      <a:pt x="121" y="108"/>
                      <a:pt x="121" y="96"/>
                    </a:cubicBezTo>
                    <a:cubicBezTo>
                      <a:pt x="121" y="33"/>
                      <a:pt x="121" y="33"/>
                      <a:pt x="121" y="33"/>
                    </a:cubicBezTo>
                    <a:cubicBezTo>
                      <a:pt x="121" y="23"/>
                      <a:pt x="114" y="15"/>
                      <a:pt x="105" y="12"/>
                    </a:cubicBezTo>
                    <a:close/>
                    <a:moveTo>
                      <a:pt x="111" y="96"/>
                    </a:moveTo>
                    <a:cubicBezTo>
                      <a:pt x="111" y="103"/>
                      <a:pt x="106" y="108"/>
                      <a:pt x="100" y="108"/>
                    </a:cubicBezTo>
                    <a:cubicBezTo>
                      <a:pt x="21" y="108"/>
                      <a:pt x="21" y="108"/>
                      <a:pt x="21" y="108"/>
                    </a:cubicBezTo>
                    <a:cubicBezTo>
                      <a:pt x="15" y="108"/>
                      <a:pt x="10" y="103"/>
                      <a:pt x="10" y="96"/>
                    </a:cubicBezTo>
                    <a:cubicBezTo>
                      <a:pt x="10" y="55"/>
                      <a:pt x="10" y="55"/>
                      <a:pt x="10" y="55"/>
                    </a:cubicBezTo>
                    <a:cubicBezTo>
                      <a:pt x="111" y="55"/>
                      <a:pt x="111" y="55"/>
                      <a:pt x="111" y="55"/>
                    </a:cubicBezTo>
                    <a:lnTo>
                      <a:pt x="111" y="96"/>
                    </a:lnTo>
                    <a:close/>
                  </a:path>
                </a:pathLst>
              </a:custGeom>
              <a:solidFill>
                <a:schemeClr val="accent1"/>
              </a:solidFill>
              <a:ln>
                <a:noFill/>
              </a:ln>
            </p:spPr>
            <p:txBody>
              <a:bodyPr vert="horz" wrap="square" lIns="60939" tIns="30470" rIns="60939" bIns="30470" numCol="1" anchor="t" anchorCtr="0" compatLnSpc="1">
                <a:prstTxWarp prst="textNoShape">
                  <a:avLst/>
                </a:prstTxWarp>
              </a:bodyPr>
              <a:lstStyle/>
              <a:p>
                <a:endParaRPr lang="en-US" sz="1800">
                  <a:solidFill>
                    <a:prstClr val="black"/>
                  </a:solidFill>
                </a:endParaRPr>
              </a:p>
            </p:txBody>
          </p:sp>
          <p:sp>
            <p:nvSpPr>
              <p:cNvPr id="22" name="Rectangle 21"/>
              <p:cNvSpPr/>
              <p:nvPr/>
            </p:nvSpPr>
            <p:spPr>
              <a:xfrm>
                <a:off x="15718250" y="6025550"/>
                <a:ext cx="1145004" cy="1154551"/>
              </a:xfrm>
              <a:prstGeom prst="rect">
                <a:avLst/>
              </a:prstGeom>
            </p:spPr>
            <p:txBody>
              <a:bodyPr wrap="square">
                <a:spAutoFit/>
              </a:bodyPr>
              <a:lstStyle/>
              <a:p>
                <a:pPr algn="ctr"/>
                <a:r>
                  <a:rPr lang="es-AR" sz="2200" b="1" dirty="0">
                    <a:solidFill>
                      <a:srgbClr val="702082"/>
                    </a:solidFill>
                    <a:cs typeface="Arial" panose="020B0604020202020204" pitchFamily="34" charset="0"/>
                  </a:rPr>
                  <a:t>2019</a:t>
                </a:r>
                <a:endParaRPr lang="es-AR" sz="4100" b="1" dirty="0">
                  <a:solidFill>
                    <a:srgbClr val="702082"/>
                  </a:solidFill>
                  <a:cs typeface="Arial" panose="020B0604020202020204" pitchFamily="34" charset="0"/>
                </a:endParaRPr>
              </a:p>
            </p:txBody>
          </p:sp>
        </p:grpSp>
      </p:grpSp>
      <p:grpSp>
        <p:nvGrpSpPr>
          <p:cNvPr id="25" name="Group 24"/>
          <p:cNvGrpSpPr/>
          <p:nvPr/>
        </p:nvGrpSpPr>
        <p:grpSpPr>
          <a:xfrm>
            <a:off x="5822982" y="4005142"/>
            <a:ext cx="2634321" cy="2634323"/>
            <a:chOff x="8737425" y="3366654"/>
            <a:chExt cx="3952818" cy="3952818"/>
          </a:xfrm>
        </p:grpSpPr>
        <p:grpSp>
          <p:nvGrpSpPr>
            <p:cNvPr id="26" name="Group 25"/>
            <p:cNvGrpSpPr/>
            <p:nvPr/>
          </p:nvGrpSpPr>
          <p:grpSpPr>
            <a:xfrm>
              <a:off x="8923865" y="3548236"/>
              <a:ext cx="3599152" cy="3599152"/>
              <a:chOff x="8924396" y="3673914"/>
              <a:chExt cx="3599152" cy="3599152"/>
            </a:xfrm>
          </p:grpSpPr>
          <p:sp>
            <p:nvSpPr>
              <p:cNvPr id="28" name="Oval 8"/>
              <p:cNvSpPr>
                <a:spLocks noChangeArrowheads="1"/>
              </p:cNvSpPr>
              <p:nvPr/>
            </p:nvSpPr>
            <p:spPr bwMode="gray">
              <a:xfrm>
                <a:off x="8924396" y="3673914"/>
                <a:ext cx="3599152" cy="3599152"/>
              </a:xfrm>
              <a:prstGeom prst="ellipse">
                <a:avLst/>
              </a:prstGeom>
              <a:solidFill>
                <a:srgbClr val="702082"/>
              </a:solidFill>
              <a:ln w="6350">
                <a:noFill/>
                <a:round/>
                <a:headEnd/>
                <a:tailEnd/>
              </a:ln>
            </p:spPr>
            <p:txBody>
              <a:bodyPr vert="horz" wrap="none" lIns="0" tIns="1295562" rIns="0" bIns="0" numCol="1" anchor="ctr" anchorCtr="0" compatLnSpc="1">
                <a:prstTxWarp prst="textNoShape">
                  <a:avLst/>
                </a:prstTxWarp>
              </a:bodyPr>
              <a:lstStyle/>
              <a:p>
                <a:pPr algn="ctr">
                  <a:lnSpc>
                    <a:spcPts val="2331"/>
                  </a:lnSpc>
                </a:pPr>
                <a:r>
                  <a:rPr lang="es-AR" sz="2800" b="1" dirty="0">
                    <a:solidFill>
                      <a:prstClr val="white"/>
                    </a:solidFill>
                  </a:rPr>
                  <a:t>AGOSTO</a:t>
                </a:r>
                <a:endParaRPr lang="en-US" sz="4100" b="1" dirty="0">
                  <a:solidFill>
                    <a:prstClr val="white"/>
                  </a:solidFill>
                </a:endParaRPr>
              </a:p>
            </p:txBody>
          </p:sp>
          <p:grpSp>
            <p:nvGrpSpPr>
              <p:cNvPr id="29" name="Group 28"/>
              <p:cNvGrpSpPr/>
              <p:nvPr/>
            </p:nvGrpSpPr>
            <p:grpSpPr>
              <a:xfrm>
                <a:off x="9835774" y="4343399"/>
                <a:ext cx="1533052" cy="1522698"/>
                <a:chOff x="9509524" y="3968423"/>
                <a:chExt cx="2040489" cy="2026711"/>
              </a:xfrm>
            </p:grpSpPr>
            <p:grpSp>
              <p:nvGrpSpPr>
                <p:cNvPr id="30" name="Group 29"/>
                <p:cNvGrpSpPr/>
                <p:nvPr/>
              </p:nvGrpSpPr>
              <p:grpSpPr>
                <a:xfrm>
                  <a:off x="9509524" y="3968423"/>
                  <a:ext cx="2040489" cy="2026711"/>
                  <a:chOff x="9509524" y="3968423"/>
                  <a:chExt cx="2040489" cy="2026711"/>
                </a:xfrm>
              </p:grpSpPr>
              <p:sp>
                <p:nvSpPr>
                  <p:cNvPr id="32" name="AutoShape 3"/>
                  <p:cNvSpPr>
                    <a:spLocks noChangeAspect="1" noChangeArrowheads="1" noTextEdit="1"/>
                  </p:cNvSpPr>
                  <p:nvPr/>
                </p:nvSpPr>
                <p:spPr bwMode="auto">
                  <a:xfrm>
                    <a:off x="9691688" y="4234498"/>
                    <a:ext cx="1646237"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39" tIns="30470" rIns="60939" bIns="30470" numCol="1" anchor="t" anchorCtr="0" compatLnSpc="1">
                    <a:prstTxWarp prst="textNoShape">
                      <a:avLst/>
                    </a:prstTxWarp>
                  </a:bodyPr>
                  <a:lstStyle/>
                  <a:p>
                    <a:endParaRPr lang="en-US" sz="1400" b="1">
                      <a:solidFill>
                        <a:prstClr val="black"/>
                      </a:solidFill>
                    </a:endParaRPr>
                  </a:p>
                </p:txBody>
              </p:sp>
              <p:sp>
                <p:nvSpPr>
                  <p:cNvPr id="35" name="Freeform 5"/>
                  <p:cNvSpPr>
                    <a:spLocks noEditPoints="1"/>
                  </p:cNvSpPr>
                  <p:nvPr/>
                </p:nvSpPr>
                <p:spPr bwMode="auto">
                  <a:xfrm>
                    <a:off x="9509524" y="3968423"/>
                    <a:ext cx="2040489" cy="2026711"/>
                  </a:xfrm>
                  <a:custGeom>
                    <a:avLst/>
                    <a:gdLst>
                      <a:gd name="T0" fmla="*/ 119 w 126"/>
                      <a:gd name="T1" fmla="*/ 15 h 125"/>
                      <a:gd name="T2" fmla="*/ 105 w 126"/>
                      <a:gd name="T3" fmla="*/ 0 h 125"/>
                      <a:gd name="T4" fmla="*/ 87 w 126"/>
                      <a:gd name="T5" fmla="*/ 0 h 125"/>
                      <a:gd name="T6" fmla="*/ 69 w 126"/>
                      <a:gd name="T7" fmla="*/ 0 h 125"/>
                      <a:gd name="T8" fmla="*/ 52 w 126"/>
                      <a:gd name="T9" fmla="*/ 0 h 125"/>
                      <a:gd name="T10" fmla="*/ 37 w 126"/>
                      <a:gd name="T11" fmla="*/ 15 h 125"/>
                      <a:gd name="T12" fmla="*/ 27 w 126"/>
                      <a:gd name="T13" fmla="*/ 20 h 125"/>
                      <a:gd name="T14" fmla="*/ 2 w 126"/>
                      <a:gd name="T15" fmla="*/ 98 h 125"/>
                      <a:gd name="T16" fmla="*/ 5 w 126"/>
                      <a:gd name="T17" fmla="*/ 106 h 125"/>
                      <a:gd name="T18" fmla="*/ 27 w 126"/>
                      <a:gd name="T19" fmla="*/ 121 h 125"/>
                      <a:gd name="T20" fmla="*/ 122 w 126"/>
                      <a:gd name="T21" fmla="*/ 125 h 125"/>
                      <a:gd name="T22" fmla="*/ 126 w 126"/>
                      <a:gd name="T23" fmla="*/ 20 h 125"/>
                      <a:gd name="T24" fmla="*/ 101 w 126"/>
                      <a:gd name="T25" fmla="*/ 10 h 125"/>
                      <a:gd name="T26" fmla="*/ 111 w 126"/>
                      <a:gd name="T27" fmla="*/ 13 h 125"/>
                      <a:gd name="T28" fmla="*/ 101 w 126"/>
                      <a:gd name="T29" fmla="*/ 15 h 125"/>
                      <a:gd name="T30" fmla="*/ 100 w 126"/>
                      <a:gd name="T31" fmla="*/ 9 h 125"/>
                      <a:gd name="T32" fmla="*/ 97 w 126"/>
                      <a:gd name="T33" fmla="*/ 26 h 125"/>
                      <a:gd name="T34" fmla="*/ 101 w 126"/>
                      <a:gd name="T35" fmla="*/ 19 h 125"/>
                      <a:gd name="T36" fmla="*/ 98 w 126"/>
                      <a:gd name="T37" fmla="*/ 30 h 125"/>
                      <a:gd name="T38" fmla="*/ 94 w 126"/>
                      <a:gd name="T39" fmla="*/ 20 h 125"/>
                      <a:gd name="T40" fmla="*/ 97 w 126"/>
                      <a:gd name="T41" fmla="*/ 26 h 125"/>
                      <a:gd name="T42" fmla="*/ 93 w 126"/>
                      <a:gd name="T43" fmla="*/ 13 h 125"/>
                      <a:gd name="T44" fmla="*/ 84 w 126"/>
                      <a:gd name="T45" fmla="*/ 15 h 125"/>
                      <a:gd name="T46" fmla="*/ 83 w 126"/>
                      <a:gd name="T47" fmla="*/ 9 h 125"/>
                      <a:gd name="T48" fmla="*/ 80 w 126"/>
                      <a:gd name="T49" fmla="*/ 26 h 125"/>
                      <a:gd name="T50" fmla="*/ 83 w 126"/>
                      <a:gd name="T51" fmla="*/ 20 h 125"/>
                      <a:gd name="T52" fmla="*/ 80 w 126"/>
                      <a:gd name="T53" fmla="*/ 30 h 125"/>
                      <a:gd name="T54" fmla="*/ 76 w 126"/>
                      <a:gd name="T55" fmla="*/ 20 h 125"/>
                      <a:gd name="T56" fmla="*/ 80 w 126"/>
                      <a:gd name="T57" fmla="*/ 26 h 125"/>
                      <a:gd name="T58" fmla="*/ 76 w 126"/>
                      <a:gd name="T59" fmla="*/ 13 h 125"/>
                      <a:gd name="T60" fmla="*/ 66 w 126"/>
                      <a:gd name="T61" fmla="*/ 15 h 125"/>
                      <a:gd name="T62" fmla="*/ 65 w 126"/>
                      <a:gd name="T63" fmla="*/ 9 h 125"/>
                      <a:gd name="T64" fmla="*/ 62 w 126"/>
                      <a:gd name="T65" fmla="*/ 26 h 125"/>
                      <a:gd name="T66" fmla="*/ 65 w 126"/>
                      <a:gd name="T67" fmla="*/ 20 h 125"/>
                      <a:gd name="T68" fmla="*/ 62 w 126"/>
                      <a:gd name="T69" fmla="*/ 30 h 125"/>
                      <a:gd name="T70" fmla="*/ 58 w 126"/>
                      <a:gd name="T71" fmla="*/ 20 h 125"/>
                      <a:gd name="T72" fmla="*/ 62 w 126"/>
                      <a:gd name="T73" fmla="*/ 26 h 125"/>
                      <a:gd name="T74" fmla="*/ 52 w 126"/>
                      <a:gd name="T75" fmla="*/ 8 h 125"/>
                      <a:gd name="T76" fmla="*/ 58 w 126"/>
                      <a:gd name="T77" fmla="*/ 15 h 125"/>
                      <a:gd name="T78" fmla="*/ 45 w 126"/>
                      <a:gd name="T79" fmla="*/ 13 h 125"/>
                      <a:gd name="T80" fmla="*/ 38 w 126"/>
                      <a:gd name="T81" fmla="*/ 23 h 125"/>
                      <a:gd name="T82" fmla="*/ 45 w 126"/>
                      <a:gd name="T83" fmla="*/ 23 h 125"/>
                      <a:gd name="T84" fmla="*/ 47 w 126"/>
                      <a:gd name="T85" fmla="*/ 24 h 125"/>
                      <a:gd name="T86" fmla="*/ 35 w 126"/>
                      <a:gd name="T87" fmla="*/ 24 h 125"/>
                      <a:gd name="T88" fmla="*/ 16 w 126"/>
                      <a:gd name="T89" fmla="*/ 97 h 125"/>
                      <a:gd name="T90" fmla="*/ 113 w 126"/>
                      <a:gd name="T91" fmla="*/ 39 h 125"/>
                      <a:gd name="T92" fmla="*/ 16 w 126"/>
                      <a:gd name="T93" fmla="*/ 97 h 125"/>
                      <a:gd name="T94" fmla="*/ 36 w 126"/>
                      <a:gd name="T95" fmla="*/ 116 h 125"/>
                      <a:gd name="T96" fmla="*/ 93 w 126"/>
                      <a:gd name="T97" fmla="*/ 106 h 125"/>
                      <a:gd name="T98" fmla="*/ 117 w 126"/>
                      <a:gd name="T99" fmla="*/ 7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25">
                        <a:moveTo>
                          <a:pt x="122" y="15"/>
                        </a:moveTo>
                        <a:cubicBezTo>
                          <a:pt x="119" y="15"/>
                          <a:pt x="119" y="15"/>
                          <a:pt x="119" y="15"/>
                        </a:cubicBezTo>
                        <a:cubicBezTo>
                          <a:pt x="119" y="13"/>
                          <a:pt x="119" y="13"/>
                          <a:pt x="119" y="13"/>
                        </a:cubicBezTo>
                        <a:cubicBezTo>
                          <a:pt x="119" y="6"/>
                          <a:pt x="113" y="0"/>
                          <a:pt x="105" y="0"/>
                        </a:cubicBezTo>
                        <a:cubicBezTo>
                          <a:pt x="102" y="0"/>
                          <a:pt x="98" y="1"/>
                          <a:pt x="96" y="3"/>
                        </a:cubicBezTo>
                        <a:cubicBezTo>
                          <a:pt x="93" y="1"/>
                          <a:pt x="90" y="0"/>
                          <a:pt x="87" y="0"/>
                        </a:cubicBezTo>
                        <a:cubicBezTo>
                          <a:pt x="84" y="0"/>
                          <a:pt x="81" y="1"/>
                          <a:pt x="78" y="3"/>
                        </a:cubicBezTo>
                        <a:cubicBezTo>
                          <a:pt x="76" y="1"/>
                          <a:pt x="73" y="0"/>
                          <a:pt x="69" y="0"/>
                        </a:cubicBezTo>
                        <a:cubicBezTo>
                          <a:pt x="66" y="0"/>
                          <a:pt x="63" y="1"/>
                          <a:pt x="60" y="3"/>
                        </a:cubicBezTo>
                        <a:cubicBezTo>
                          <a:pt x="58" y="1"/>
                          <a:pt x="55" y="0"/>
                          <a:pt x="52" y="0"/>
                        </a:cubicBezTo>
                        <a:cubicBezTo>
                          <a:pt x="44" y="0"/>
                          <a:pt x="37" y="6"/>
                          <a:pt x="37" y="13"/>
                        </a:cubicBezTo>
                        <a:cubicBezTo>
                          <a:pt x="37" y="15"/>
                          <a:pt x="37" y="15"/>
                          <a:pt x="37" y="15"/>
                        </a:cubicBezTo>
                        <a:cubicBezTo>
                          <a:pt x="31" y="15"/>
                          <a:pt x="31" y="15"/>
                          <a:pt x="31" y="15"/>
                        </a:cubicBezTo>
                        <a:cubicBezTo>
                          <a:pt x="29" y="15"/>
                          <a:pt x="27" y="17"/>
                          <a:pt x="27" y="20"/>
                        </a:cubicBezTo>
                        <a:cubicBezTo>
                          <a:pt x="27" y="42"/>
                          <a:pt x="27" y="42"/>
                          <a:pt x="27" y="42"/>
                        </a:cubicBezTo>
                        <a:cubicBezTo>
                          <a:pt x="25" y="68"/>
                          <a:pt x="18" y="82"/>
                          <a:pt x="2" y="98"/>
                        </a:cubicBezTo>
                        <a:cubicBezTo>
                          <a:pt x="0" y="100"/>
                          <a:pt x="0" y="102"/>
                          <a:pt x="1" y="103"/>
                        </a:cubicBezTo>
                        <a:cubicBezTo>
                          <a:pt x="1" y="105"/>
                          <a:pt x="3" y="106"/>
                          <a:pt x="5" y="106"/>
                        </a:cubicBezTo>
                        <a:cubicBezTo>
                          <a:pt x="27" y="106"/>
                          <a:pt x="27" y="106"/>
                          <a:pt x="27" y="106"/>
                        </a:cubicBezTo>
                        <a:cubicBezTo>
                          <a:pt x="27" y="121"/>
                          <a:pt x="27" y="121"/>
                          <a:pt x="27" y="121"/>
                        </a:cubicBezTo>
                        <a:cubicBezTo>
                          <a:pt x="27" y="123"/>
                          <a:pt x="29" y="125"/>
                          <a:pt x="31" y="125"/>
                        </a:cubicBezTo>
                        <a:cubicBezTo>
                          <a:pt x="122" y="125"/>
                          <a:pt x="122" y="125"/>
                          <a:pt x="122" y="125"/>
                        </a:cubicBezTo>
                        <a:cubicBezTo>
                          <a:pt x="124" y="125"/>
                          <a:pt x="126" y="123"/>
                          <a:pt x="126" y="121"/>
                        </a:cubicBezTo>
                        <a:cubicBezTo>
                          <a:pt x="126" y="20"/>
                          <a:pt x="126" y="20"/>
                          <a:pt x="126" y="20"/>
                        </a:cubicBezTo>
                        <a:cubicBezTo>
                          <a:pt x="126" y="17"/>
                          <a:pt x="124" y="15"/>
                          <a:pt x="122" y="15"/>
                        </a:cubicBezTo>
                        <a:close/>
                        <a:moveTo>
                          <a:pt x="101" y="10"/>
                        </a:moveTo>
                        <a:cubicBezTo>
                          <a:pt x="102" y="9"/>
                          <a:pt x="103" y="8"/>
                          <a:pt x="105" y="8"/>
                        </a:cubicBezTo>
                        <a:cubicBezTo>
                          <a:pt x="108" y="8"/>
                          <a:pt x="111" y="10"/>
                          <a:pt x="111" y="13"/>
                        </a:cubicBezTo>
                        <a:cubicBezTo>
                          <a:pt x="111" y="15"/>
                          <a:pt x="111" y="15"/>
                          <a:pt x="111" y="15"/>
                        </a:cubicBezTo>
                        <a:cubicBezTo>
                          <a:pt x="101" y="15"/>
                          <a:pt x="101" y="15"/>
                          <a:pt x="101" y="15"/>
                        </a:cubicBezTo>
                        <a:cubicBezTo>
                          <a:pt x="101" y="13"/>
                          <a:pt x="101" y="13"/>
                          <a:pt x="101" y="13"/>
                        </a:cubicBezTo>
                        <a:cubicBezTo>
                          <a:pt x="101" y="12"/>
                          <a:pt x="101" y="10"/>
                          <a:pt x="100" y="9"/>
                        </a:cubicBezTo>
                        <a:lnTo>
                          <a:pt x="101" y="10"/>
                        </a:lnTo>
                        <a:close/>
                        <a:moveTo>
                          <a:pt x="97" y="26"/>
                        </a:moveTo>
                        <a:cubicBezTo>
                          <a:pt x="99" y="26"/>
                          <a:pt x="101" y="25"/>
                          <a:pt x="101" y="23"/>
                        </a:cubicBezTo>
                        <a:cubicBezTo>
                          <a:pt x="101" y="19"/>
                          <a:pt x="101" y="19"/>
                          <a:pt x="101" y="19"/>
                        </a:cubicBezTo>
                        <a:cubicBezTo>
                          <a:pt x="103" y="20"/>
                          <a:pt x="104" y="22"/>
                          <a:pt x="104" y="24"/>
                        </a:cubicBezTo>
                        <a:cubicBezTo>
                          <a:pt x="104" y="28"/>
                          <a:pt x="101" y="30"/>
                          <a:pt x="98" y="30"/>
                        </a:cubicBezTo>
                        <a:cubicBezTo>
                          <a:pt x="94" y="30"/>
                          <a:pt x="92" y="28"/>
                          <a:pt x="92" y="24"/>
                        </a:cubicBezTo>
                        <a:cubicBezTo>
                          <a:pt x="92" y="23"/>
                          <a:pt x="93" y="21"/>
                          <a:pt x="94" y="20"/>
                        </a:cubicBezTo>
                        <a:cubicBezTo>
                          <a:pt x="94" y="23"/>
                          <a:pt x="94" y="23"/>
                          <a:pt x="94" y="23"/>
                        </a:cubicBezTo>
                        <a:cubicBezTo>
                          <a:pt x="94" y="25"/>
                          <a:pt x="95" y="26"/>
                          <a:pt x="97" y="26"/>
                        </a:cubicBezTo>
                        <a:close/>
                        <a:moveTo>
                          <a:pt x="87" y="8"/>
                        </a:moveTo>
                        <a:cubicBezTo>
                          <a:pt x="90" y="8"/>
                          <a:pt x="93" y="10"/>
                          <a:pt x="93" y="13"/>
                        </a:cubicBezTo>
                        <a:cubicBezTo>
                          <a:pt x="93" y="15"/>
                          <a:pt x="93" y="15"/>
                          <a:pt x="93" y="15"/>
                        </a:cubicBezTo>
                        <a:cubicBezTo>
                          <a:pt x="84" y="15"/>
                          <a:pt x="84" y="15"/>
                          <a:pt x="84" y="15"/>
                        </a:cubicBezTo>
                        <a:cubicBezTo>
                          <a:pt x="84" y="13"/>
                          <a:pt x="84" y="13"/>
                          <a:pt x="84" y="13"/>
                        </a:cubicBezTo>
                        <a:cubicBezTo>
                          <a:pt x="84" y="12"/>
                          <a:pt x="83" y="11"/>
                          <a:pt x="83" y="9"/>
                        </a:cubicBezTo>
                        <a:cubicBezTo>
                          <a:pt x="84" y="9"/>
                          <a:pt x="85" y="8"/>
                          <a:pt x="87" y="8"/>
                        </a:cubicBezTo>
                        <a:close/>
                        <a:moveTo>
                          <a:pt x="80" y="26"/>
                        </a:moveTo>
                        <a:cubicBezTo>
                          <a:pt x="82" y="26"/>
                          <a:pt x="83" y="25"/>
                          <a:pt x="83" y="23"/>
                        </a:cubicBezTo>
                        <a:cubicBezTo>
                          <a:pt x="83" y="20"/>
                          <a:pt x="83" y="20"/>
                          <a:pt x="83" y="20"/>
                        </a:cubicBezTo>
                        <a:cubicBezTo>
                          <a:pt x="85" y="21"/>
                          <a:pt x="86" y="22"/>
                          <a:pt x="86" y="24"/>
                        </a:cubicBezTo>
                        <a:cubicBezTo>
                          <a:pt x="86" y="28"/>
                          <a:pt x="83" y="30"/>
                          <a:pt x="80" y="30"/>
                        </a:cubicBezTo>
                        <a:cubicBezTo>
                          <a:pt x="76" y="30"/>
                          <a:pt x="74" y="28"/>
                          <a:pt x="74" y="24"/>
                        </a:cubicBezTo>
                        <a:cubicBezTo>
                          <a:pt x="74" y="22"/>
                          <a:pt x="75" y="21"/>
                          <a:pt x="76" y="20"/>
                        </a:cubicBezTo>
                        <a:cubicBezTo>
                          <a:pt x="76" y="23"/>
                          <a:pt x="76" y="23"/>
                          <a:pt x="76" y="23"/>
                        </a:cubicBezTo>
                        <a:cubicBezTo>
                          <a:pt x="76" y="25"/>
                          <a:pt x="78" y="26"/>
                          <a:pt x="80" y="26"/>
                        </a:cubicBezTo>
                        <a:close/>
                        <a:moveTo>
                          <a:pt x="69" y="8"/>
                        </a:moveTo>
                        <a:cubicBezTo>
                          <a:pt x="73" y="8"/>
                          <a:pt x="76" y="10"/>
                          <a:pt x="76" y="13"/>
                        </a:cubicBezTo>
                        <a:cubicBezTo>
                          <a:pt x="76" y="15"/>
                          <a:pt x="76" y="15"/>
                          <a:pt x="76" y="15"/>
                        </a:cubicBezTo>
                        <a:cubicBezTo>
                          <a:pt x="66" y="15"/>
                          <a:pt x="66" y="15"/>
                          <a:pt x="66" y="15"/>
                        </a:cubicBezTo>
                        <a:cubicBezTo>
                          <a:pt x="66" y="13"/>
                          <a:pt x="66" y="13"/>
                          <a:pt x="66" y="13"/>
                        </a:cubicBezTo>
                        <a:cubicBezTo>
                          <a:pt x="66" y="12"/>
                          <a:pt x="66" y="11"/>
                          <a:pt x="65" y="9"/>
                        </a:cubicBezTo>
                        <a:cubicBezTo>
                          <a:pt x="66" y="9"/>
                          <a:pt x="68" y="8"/>
                          <a:pt x="69" y="8"/>
                        </a:cubicBezTo>
                        <a:close/>
                        <a:moveTo>
                          <a:pt x="62" y="26"/>
                        </a:moveTo>
                        <a:cubicBezTo>
                          <a:pt x="64" y="26"/>
                          <a:pt x="65" y="25"/>
                          <a:pt x="65" y="23"/>
                        </a:cubicBezTo>
                        <a:cubicBezTo>
                          <a:pt x="65" y="20"/>
                          <a:pt x="65" y="20"/>
                          <a:pt x="65" y="20"/>
                        </a:cubicBezTo>
                        <a:cubicBezTo>
                          <a:pt x="67" y="21"/>
                          <a:pt x="68" y="22"/>
                          <a:pt x="68" y="24"/>
                        </a:cubicBezTo>
                        <a:cubicBezTo>
                          <a:pt x="68" y="28"/>
                          <a:pt x="65" y="30"/>
                          <a:pt x="62" y="30"/>
                        </a:cubicBezTo>
                        <a:cubicBezTo>
                          <a:pt x="58" y="30"/>
                          <a:pt x="56" y="28"/>
                          <a:pt x="56" y="24"/>
                        </a:cubicBezTo>
                        <a:cubicBezTo>
                          <a:pt x="56" y="22"/>
                          <a:pt x="57" y="21"/>
                          <a:pt x="58" y="20"/>
                        </a:cubicBezTo>
                        <a:cubicBezTo>
                          <a:pt x="58" y="23"/>
                          <a:pt x="58" y="23"/>
                          <a:pt x="58" y="23"/>
                        </a:cubicBezTo>
                        <a:cubicBezTo>
                          <a:pt x="58" y="25"/>
                          <a:pt x="60" y="26"/>
                          <a:pt x="62" y="26"/>
                        </a:cubicBezTo>
                        <a:close/>
                        <a:moveTo>
                          <a:pt x="45" y="13"/>
                        </a:moveTo>
                        <a:cubicBezTo>
                          <a:pt x="45" y="10"/>
                          <a:pt x="48" y="8"/>
                          <a:pt x="52" y="8"/>
                        </a:cubicBezTo>
                        <a:cubicBezTo>
                          <a:pt x="55" y="8"/>
                          <a:pt x="58" y="10"/>
                          <a:pt x="58" y="13"/>
                        </a:cubicBezTo>
                        <a:cubicBezTo>
                          <a:pt x="58" y="15"/>
                          <a:pt x="58" y="15"/>
                          <a:pt x="58" y="15"/>
                        </a:cubicBezTo>
                        <a:cubicBezTo>
                          <a:pt x="45" y="15"/>
                          <a:pt x="45" y="15"/>
                          <a:pt x="45" y="15"/>
                        </a:cubicBezTo>
                        <a:lnTo>
                          <a:pt x="45" y="13"/>
                        </a:lnTo>
                        <a:close/>
                        <a:moveTo>
                          <a:pt x="38" y="20"/>
                        </a:moveTo>
                        <a:cubicBezTo>
                          <a:pt x="38" y="23"/>
                          <a:pt x="38" y="23"/>
                          <a:pt x="38" y="23"/>
                        </a:cubicBezTo>
                        <a:cubicBezTo>
                          <a:pt x="38" y="25"/>
                          <a:pt x="39" y="26"/>
                          <a:pt x="41" y="26"/>
                        </a:cubicBezTo>
                        <a:cubicBezTo>
                          <a:pt x="43" y="26"/>
                          <a:pt x="45" y="25"/>
                          <a:pt x="45" y="23"/>
                        </a:cubicBezTo>
                        <a:cubicBezTo>
                          <a:pt x="45" y="20"/>
                          <a:pt x="45" y="20"/>
                          <a:pt x="45" y="20"/>
                        </a:cubicBezTo>
                        <a:cubicBezTo>
                          <a:pt x="46" y="21"/>
                          <a:pt x="47" y="22"/>
                          <a:pt x="47" y="24"/>
                        </a:cubicBezTo>
                        <a:cubicBezTo>
                          <a:pt x="47" y="28"/>
                          <a:pt x="45" y="30"/>
                          <a:pt x="41" y="30"/>
                        </a:cubicBezTo>
                        <a:cubicBezTo>
                          <a:pt x="38" y="30"/>
                          <a:pt x="35" y="28"/>
                          <a:pt x="35" y="24"/>
                        </a:cubicBezTo>
                        <a:cubicBezTo>
                          <a:pt x="35" y="22"/>
                          <a:pt x="36" y="21"/>
                          <a:pt x="38" y="20"/>
                        </a:cubicBezTo>
                        <a:close/>
                        <a:moveTo>
                          <a:pt x="16" y="97"/>
                        </a:moveTo>
                        <a:cubicBezTo>
                          <a:pt x="29" y="81"/>
                          <a:pt x="35" y="65"/>
                          <a:pt x="36" y="39"/>
                        </a:cubicBezTo>
                        <a:cubicBezTo>
                          <a:pt x="113" y="39"/>
                          <a:pt x="113" y="39"/>
                          <a:pt x="113" y="39"/>
                        </a:cubicBezTo>
                        <a:cubicBezTo>
                          <a:pt x="111" y="72"/>
                          <a:pt x="101" y="91"/>
                          <a:pt x="92" y="97"/>
                        </a:cubicBezTo>
                        <a:lnTo>
                          <a:pt x="16" y="97"/>
                        </a:lnTo>
                        <a:close/>
                        <a:moveTo>
                          <a:pt x="117" y="116"/>
                        </a:moveTo>
                        <a:cubicBezTo>
                          <a:pt x="36" y="116"/>
                          <a:pt x="36" y="116"/>
                          <a:pt x="36" y="116"/>
                        </a:cubicBezTo>
                        <a:cubicBezTo>
                          <a:pt x="36" y="106"/>
                          <a:pt x="36" y="106"/>
                          <a:pt x="36" y="106"/>
                        </a:cubicBezTo>
                        <a:cubicBezTo>
                          <a:pt x="93" y="106"/>
                          <a:pt x="93" y="106"/>
                          <a:pt x="93" y="106"/>
                        </a:cubicBezTo>
                        <a:cubicBezTo>
                          <a:pt x="94" y="106"/>
                          <a:pt x="95" y="106"/>
                          <a:pt x="96" y="106"/>
                        </a:cubicBezTo>
                        <a:cubicBezTo>
                          <a:pt x="105" y="100"/>
                          <a:pt x="112" y="87"/>
                          <a:pt x="117" y="70"/>
                        </a:cubicBezTo>
                        <a:lnTo>
                          <a:pt x="117" y="116"/>
                        </a:lnTo>
                        <a:close/>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1400" b="1">
                      <a:solidFill>
                        <a:prstClr val="black"/>
                      </a:solidFill>
                    </a:endParaRPr>
                  </a:p>
                </p:txBody>
              </p:sp>
            </p:grpSp>
            <p:sp>
              <p:nvSpPr>
                <p:cNvPr id="31" name="Rectangle 30"/>
                <p:cNvSpPr/>
                <p:nvPr/>
              </p:nvSpPr>
              <p:spPr>
                <a:xfrm>
                  <a:off x="9892286" y="4623632"/>
                  <a:ext cx="1480296" cy="1044962"/>
                </a:xfrm>
                <a:prstGeom prst="rect">
                  <a:avLst/>
                </a:prstGeom>
              </p:spPr>
              <p:txBody>
                <a:bodyPr wrap="square">
                  <a:spAutoFit/>
                </a:bodyPr>
                <a:lstStyle/>
                <a:p>
                  <a:pPr algn="ctr"/>
                  <a:r>
                    <a:rPr lang="es-AR" sz="2800" b="1" dirty="0">
                      <a:solidFill>
                        <a:prstClr val="white"/>
                      </a:solidFill>
                    </a:rPr>
                    <a:t>8</a:t>
                  </a:r>
                  <a:endParaRPr lang="en-US" sz="2800" b="1" dirty="0">
                    <a:solidFill>
                      <a:prstClr val="white"/>
                    </a:solidFill>
                  </a:endParaRPr>
                </a:p>
              </p:txBody>
            </p:sp>
          </p:grpSp>
        </p:grpSp>
        <p:sp>
          <p:nvSpPr>
            <p:cNvPr id="27" name="Oval 8"/>
            <p:cNvSpPr>
              <a:spLocks noChangeArrowheads="1"/>
            </p:cNvSpPr>
            <p:nvPr/>
          </p:nvSpPr>
          <p:spPr bwMode="gray">
            <a:xfrm>
              <a:off x="8737425" y="3366654"/>
              <a:ext cx="3952818" cy="3952818"/>
            </a:xfrm>
            <a:prstGeom prst="ellipse">
              <a:avLst/>
            </a:prstGeom>
            <a:noFill/>
            <a:ln w="6350">
              <a:solidFill>
                <a:schemeClr val="bg1">
                  <a:lumMod val="75000"/>
                </a:schemeClr>
              </a:solidFill>
              <a:round/>
              <a:headEnd/>
              <a:tailEnd/>
            </a:ln>
          </p:spPr>
          <p:txBody>
            <a:bodyPr vert="horz" wrap="none" lIns="0" tIns="1295562" rIns="0" bIns="0" numCol="1" anchor="ctr" anchorCtr="0" compatLnSpc="1">
              <a:prstTxWarp prst="textNoShape">
                <a:avLst/>
              </a:prstTxWarp>
            </a:bodyPr>
            <a:lstStyle/>
            <a:p>
              <a:pPr algn="ctr">
                <a:lnSpc>
                  <a:spcPts val="2331"/>
                </a:lnSpc>
              </a:pPr>
              <a:endParaRPr lang="en-US" sz="3500" b="1" dirty="0">
                <a:solidFill>
                  <a:prstClr val="white"/>
                </a:solidFill>
              </a:endParaRPr>
            </a:p>
          </p:txBody>
        </p:sp>
      </p:grpSp>
      <p:sp>
        <p:nvSpPr>
          <p:cNvPr id="36" name="AutoShape 7"/>
          <p:cNvSpPr>
            <a:spLocks noChangeAspect="1" noChangeArrowheads="1" noTextEdit="1"/>
          </p:cNvSpPr>
          <p:nvPr/>
        </p:nvSpPr>
        <p:spPr bwMode="auto">
          <a:xfrm>
            <a:off x="8274278" y="6465360"/>
            <a:ext cx="378755" cy="533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889" tIns="30441" rIns="60889" bIns="30441" numCol="1" anchor="t" anchorCtr="0" compatLnSpc="1">
            <a:prstTxWarp prst="textNoShape">
              <a:avLst/>
            </a:prstTxWarp>
          </a:bodyPr>
          <a:lstStyle/>
          <a:p>
            <a:endParaRPr lang="en-GB" sz="2000">
              <a:solidFill>
                <a:prstClr val="black"/>
              </a:solidFill>
            </a:endParaRPr>
          </a:p>
        </p:txBody>
      </p:sp>
      <p:grpSp>
        <p:nvGrpSpPr>
          <p:cNvPr id="37" name="Group 36"/>
          <p:cNvGrpSpPr/>
          <p:nvPr/>
        </p:nvGrpSpPr>
        <p:grpSpPr>
          <a:xfrm>
            <a:off x="8146306" y="3171903"/>
            <a:ext cx="1718424" cy="1718424"/>
            <a:chOff x="11144540" y="6902072"/>
            <a:chExt cx="2578507" cy="2578507"/>
          </a:xfrm>
        </p:grpSpPr>
        <p:sp>
          <p:nvSpPr>
            <p:cNvPr id="38" name="Oval 8"/>
            <p:cNvSpPr>
              <a:spLocks noChangeArrowheads="1"/>
            </p:cNvSpPr>
            <p:nvPr/>
          </p:nvSpPr>
          <p:spPr bwMode="gray">
            <a:xfrm>
              <a:off x="11144540" y="6902072"/>
              <a:ext cx="2578507" cy="2578507"/>
            </a:xfrm>
            <a:prstGeom prst="ellipse">
              <a:avLst/>
            </a:prstGeom>
            <a:solidFill>
              <a:schemeClr val="accent3"/>
            </a:solidFill>
            <a:ln w="6350">
              <a:noFill/>
              <a:round/>
              <a:headEnd/>
              <a:tailEnd/>
            </a:ln>
          </p:spPr>
          <p:txBody>
            <a:bodyPr vert="horz" wrap="none" lIns="0" tIns="71976" rIns="0" bIns="143951" numCol="1" anchor="ctr" anchorCtr="0" compatLnSpc="1">
              <a:prstTxWarp prst="textNoShape">
                <a:avLst/>
              </a:prstTxWarp>
            </a:bodyPr>
            <a:lstStyle/>
            <a:p>
              <a:pPr algn="ctr"/>
              <a:endParaRPr lang="es-ES" sz="1400" b="1" dirty="0">
                <a:solidFill>
                  <a:prstClr val="white"/>
                </a:solidFill>
                <a:cs typeface="Arial" panose="020B0604020202020204" pitchFamily="34" charset="0"/>
              </a:endParaRPr>
            </a:p>
          </p:txBody>
        </p:sp>
        <p:grpSp>
          <p:nvGrpSpPr>
            <p:cNvPr id="39" name="Group 38"/>
            <p:cNvGrpSpPr/>
            <p:nvPr/>
          </p:nvGrpSpPr>
          <p:grpSpPr>
            <a:xfrm>
              <a:off x="11266414" y="7136011"/>
              <a:ext cx="2421995" cy="1664945"/>
              <a:chOff x="11266414" y="7136011"/>
              <a:chExt cx="2421995" cy="1664945"/>
            </a:xfrm>
          </p:grpSpPr>
          <p:grpSp>
            <p:nvGrpSpPr>
              <p:cNvPr id="40" name="Group 39"/>
              <p:cNvGrpSpPr/>
              <p:nvPr/>
            </p:nvGrpSpPr>
            <p:grpSpPr>
              <a:xfrm>
                <a:off x="11683027" y="7188213"/>
                <a:ext cx="641350" cy="733425"/>
                <a:chOff x="3730625" y="2806700"/>
                <a:chExt cx="641350" cy="733425"/>
              </a:xfrm>
            </p:grpSpPr>
            <p:sp>
              <p:nvSpPr>
                <p:cNvPr id="43" name="AutoShape 15"/>
                <p:cNvSpPr>
                  <a:spLocks noChangeAspect="1" noChangeArrowheads="1" noTextEdit="1"/>
                </p:cNvSpPr>
                <p:nvPr/>
              </p:nvSpPr>
              <p:spPr bwMode="auto">
                <a:xfrm>
                  <a:off x="3730625" y="2809875"/>
                  <a:ext cx="638175"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39" tIns="30470" rIns="60939" bIns="30470" numCol="1" anchor="t" anchorCtr="0" compatLnSpc="1">
                  <a:prstTxWarp prst="textNoShape">
                    <a:avLst/>
                  </a:prstTxWarp>
                </a:bodyPr>
                <a:lstStyle/>
                <a:p>
                  <a:endParaRPr lang="en-GB" sz="2000">
                    <a:solidFill>
                      <a:prstClr val="black"/>
                    </a:solidFill>
                  </a:endParaRPr>
                </a:p>
              </p:txBody>
            </p:sp>
            <p:sp>
              <p:nvSpPr>
                <p:cNvPr id="44" name="Freeform 17"/>
                <p:cNvSpPr>
                  <a:spLocks noEditPoints="1"/>
                </p:cNvSpPr>
                <p:nvPr/>
              </p:nvSpPr>
              <p:spPr bwMode="auto">
                <a:xfrm>
                  <a:off x="3730625" y="2806700"/>
                  <a:ext cx="641350" cy="733425"/>
                </a:xfrm>
                <a:custGeom>
                  <a:avLst/>
                  <a:gdLst>
                    <a:gd name="T0" fmla="*/ 134 w 211"/>
                    <a:gd name="T1" fmla="*/ 184 h 242"/>
                    <a:gd name="T2" fmla="*/ 78 w 211"/>
                    <a:gd name="T3" fmla="*/ 186 h 242"/>
                    <a:gd name="T4" fmla="*/ 58 w 211"/>
                    <a:gd name="T5" fmla="*/ 141 h 242"/>
                    <a:gd name="T6" fmla="*/ 164 w 211"/>
                    <a:gd name="T7" fmla="*/ 107 h 242"/>
                    <a:gd name="T8" fmla="*/ 77 w 211"/>
                    <a:gd name="T9" fmla="*/ 218 h 242"/>
                    <a:gd name="T10" fmla="*/ 134 w 211"/>
                    <a:gd name="T11" fmla="*/ 218 h 242"/>
                    <a:gd name="T12" fmla="*/ 82 w 211"/>
                    <a:gd name="T13" fmla="*/ 194 h 242"/>
                    <a:gd name="T14" fmla="*/ 129 w 211"/>
                    <a:gd name="T15" fmla="*/ 205 h 242"/>
                    <a:gd name="T16" fmla="*/ 88 w 211"/>
                    <a:gd name="T17" fmla="*/ 231 h 242"/>
                    <a:gd name="T18" fmla="*/ 100 w 211"/>
                    <a:gd name="T19" fmla="*/ 242 h 242"/>
                    <a:gd name="T20" fmla="*/ 123 w 211"/>
                    <a:gd name="T21" fmla="*/ 232 h 242"/>
                    <a:gd name="T22" fmla="*/ 170 w 211"/>
                    <a:gd name="T23" fmla="*/ 150 h 242"/>
                    <a:gd name="T24" fmla="*/ 162 w 211"/>
                    <a:gd name="T25" fmla="*/ 160 h 242"/>
                    <a:gd name="T26" fmla="*/ 193 w 211"/>
                    <a:gd name="T27" fmla="*/ 167 h 242"/>
                    <a:gd name="T28" fmla="*/ 210 w 211"/>
                    <a:gd name="T29" fmla="*/ 121 h 242"/>
                    <a:gd name="T30" fmla="*/ 179 w 211"/>
                    <a:gd name="T31" fmla="*/ 129 h 242"/>
                    <a:gd name="T32" fmla="*/ 207 w 211"/>
                    <a:gd name="T33" fmla="*/ 138 h 242"/>
                    <a:gd name="T34" fmla="*/ 210 w 211"/>
                    <a:gd name="T35" fmla="*/ 121 h 242"/>
                    <a:gd name="T36" fmla="*/ 183 w 211"/>
                    <a:gd name="T37" fmla="*/ 96 h 242"/>
                    <a:gd name="T38" fmla="*/ 207 w 211"/>
                    <a:gd name="T39" fmla="*/ 75 h 242"/>
                    <a:gd name="T40" fmla="*/ 179 w 211"/>
                    <a:gd name="T41" fmla="*/ 84 h 242"/>
                    <a:gd name="T42" fmla="*/ 193 w 211"/>
                    <a:gd name="T43" fmla="*/ 48 h 242"/>
                    <a:gd name="T44" fmla="*/ 182 w 211"/>
                    <a:gd name="T45" fmla="*/ 34 h 242"/>
                    <a:gd name="T46" fmla="*/ 169 w 211"/>
                    <a:gd name="T47" fmla="*/ 63 h 242"/>
                    <a:gd name="T48" fmla="*/ 145 w 211"/>
                    <a:gd name="T49" fmla="*/ 39 h 242"/>
                    <a:gd name="T50" fmla="*/ 144 w 211"/>
                    <a:gd name="T51" fmla="*/ 8 h 242"/>
                    <a:gd name="T52" fmla="*/ 134 w 211"/>
                    <a:gd name="T53" fmla="*/ 35 h 242"/>
                    <a:gd name="T54" fmla="*/ 111 w 211"/>
                    <a:gd name="T55" fmla="*/ 30 h 242"/>
                    <a:gd name="T56" fmla="*/ 113 w 211"/>
                    <a:gd name="T57" fmla="*/ 1 h 242"/>
                    <a:gd name="T58" fmla="*/ 97 w 211"/>
                    <a:gd name="T59" fmla="*/ 2 h 242"/>
                    <a:gd name="T60" fmla="*/ 66 w 211"/>
                    <a:gd name="T61" fmla="*/ 39 h 242"/>
                    <a:gd name="T62" fmla="*/ 78 w 211"/>
                    <a:gd name="T63" fmla="*/ 34 h 242"/>
                    <a:gd name="T64" fmla="*/ 52 w 211"/>
                    <a:gd name="T65" fmla="*/ 15 h 242"/>
                    <a:gd name="T66" fmla="*/ 40 w 211"/>
                    <a:gd name="T67" fmla="*/ 63 h 242"/>
                    <a:gd name="T68" fmla="*/ 49 w 211"/>
                    <a:gd name="T69" fmla="*/ 53 h 242"/>
                    <a:gd name="T70" fmla="*/ 18 w 211"/>
                    <a:gd name="T71" fmla="*/ 47 h 242"/>
                    <a:gd name="T72" fmla="*/ 25 w 211"/>
                    <a:gd name="T73" fmla="*/ 95 h 242"/>
                    <a:gd name="T74" fmla="*/ 29 w 211"/>
                    <a:gd name="T75" fmla="*/ 95 h 242"/>
                    <a:gd name="T76" fmla="*/ 5 w 211"/>
                    <a:gd name="T77" fmla="*/ 75 h 242"/>
                    <a:gd name="T78" fmla="*/ 0 w 211"/>
                    <a:gd name="T79" fmla="*/ 92 h 242"/>
                    <a:gd name="T80" fmla="*/ 25 w 211"/>
                    <a:gd name="T81" fmla="*/ 95 h 242"/>
                    <a:gd name="T82" fmla="*/ 28 w 211"/>
                    <a:gd name="T83" fmla="*/ 118 h 242"/>
                    <a:gd name="T84" fmla="*/ 4 w 211"/>
                    <a:gd name="T85" fmla="*/ 138 h 242"/>
                    <a:gd name="T86" fmla="*/ 32 w 211"/>
                    <a:gd name="T87" fmla="*/ 129 h 242"/>
                    <a:gd name="T88" fmla="*/ 18 w 211"/>
                    <a:gd name="T89" fmla="*/ 165 h 242"/>
                    <a:gd name="T90" fmla="*/ 29 w 211"/>
                    <a:gd name="T91" fmla="*/ 179 h 242"/>
                    <a:gd name="T92" fmla="*/ 42 w 211"/>
                    <a:gd name="T93" fmla="*/ 15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242">
                      <a:moveTo>
                        <a:pt x="164" y="107"/>
                      </a:moveTo>
                      <a:cubicBezTo>
                        <a:pt x="164" y="120"/>
                        <a:pt x="160" y="131"/>
                        <a:pt x="154" y="140"/>
                      </a:cubicBezTo>
                      <a:cubicBezTo>
                        <a:pt x="145" y="154"/>
                        <a:pt x="134" y="168"/>
                        <a:pt x="134" y="184"/>
                      </a:cubicBezTo>
                      <a:cubicBezTo>
                        <a:pt x="134" y="185"/>
                        <a:pt x="134" y="185"/>
                        <a:pt x="134" y="185"/>
                      </a:cubicBezTo>
                      <a:cubicBezTo>
                        <a:pt x="134" y="186"/>
                        <a:pt x="134" y="186"/>
                        <a:pt x="133" y="186"/>
                      </a:cubicBezTo>
                      <a:cubicBezTo>
                        <a:pt x="78" y="186"/>
                        <a:pt x="78" y="186"/>
                        <a:pt x="78" y="186"/>
                      </a:cubicBezTo>
                      <a:cubicBezTo>
                        <a:pt x="77" y="186"/>
                        <a:pt x="77" y="186"/>
                        <a:pt x="77" y="185"/>
                      </a:cubicBezTo>
                      <a:cubicBezTo>
                        <a:pt x="77" y="184"/>
                        <a:pt x="77" y="184"/>
                        <a:pt x="77" y="184"/>
                      </a:cubicBezTo>
                      <a:cubicBezTo>
                        <a:pt x="77" y="169"/>
                        <a:pt x="66" y="155"/>
                        <a:pt x="58" y="141"/>
                      </a:cubicBezTo>
                      <a:cubicBezTo>
                        <a:pt x="51" y="132"/>
                        <a:pt x="47" y="120"/>
                        <a:pt x="47" y="107"/>
                      </a:cubicBezTo>
                      <a:cubicBezTo>
                        <a:pt x="47" y="75"/>
                        <a:pt x="73" y="49"/>
                        <a:pt x="106" y="49"/>
                      </a:cubicBezTo>
                      <a:cubicBezTo>
                        <a:pt x="138" y="49"/>
                        <a:pt x="164" y="75"/>
                        <a:pt x="164" y="107"/>
                      </a:cubicBezTo>
                      <a:close/>
                      <a:moveTo>
                        <a:pt x="129" y="212"/>
                      </a:moveTo>
                      <a:cubicBezTo>
                        <a:pt x="82" y="212"/>
                        <a:pt x="82" y="212"/>
                        <a:pt x="82" y="212"/>
                      </a:cubicBezTo>
                      <a:cubicBezTo>
                        <a:pt x="79" y="212"/>
                        <a:pt x="77" y="215"/>
                        <a:pt x="77" y="218"/>
                      </a:cubicBezTo>
                      <a:cubicBezTo>
                        <a:pt x="77" y="221"/>
                        <a:pt x="79" y="224"/>
                        <a:pt x="82" y="224"/>
                      </a:cubicBezTo>
                      <a:cubicBezTo>
                        <a:pt x="129" y="224"/>
                        <a:pt x="129" y="224"/>
                        <a:pt x="129" y="224"/>
                      </a:cubicBezTo>
                      <a:cubicBezTo>
                        <a:pt x="132" y="224"/>
                        <a:pt x="134" y="221"/>
                        <a:pt x="134" y="218"/>
                      </a:cubicBezTo>
                      <a:cubicBezTo>
                        <a:pt x="134" y="215"/>
                        <a:pt x="132" y="212"/>
                        <a:pt x="129" y="212"/>
                      </a:cubicBezTo>
                      <a:close/>
                      <a:moveTo>
                        <a:pt x="129" y="194"/>
                      </a:moveTo>
                      <a:cubicBezTo>
                        <a:pt x="82" y="194"/>
                        <a:pt x="82" y="194"/>
                        <a:pt x="82" y="194"/>
                      </a:cubicBezTo>
                      <a:cubicBezTo>
                        <a:pt x="79" y="194"/>
                        <a:pt x="77" y="196"/>
                        <a:pt x="77" y="199"/>
                      </a:cubicBezTo>
                      <a:cubicBezTo>
                        <a:pt x="77" y="203"/>
                        <a:pt x="79" y="205"/>
                        <a:pt x="82" y="205"/>
                      </a:cubicBezTo>
                      <a:cubicBezTo>
                        <a:pt x="129" y="205"/>
                        <a:pt x="129" y="205"/>
                        <a:pt x="129" y="205"/>
                      </a:cubicBezTo>
                      <a:cubicBezTo>
                        <a:pt x="132" y="205"/>
                        <a:pt x="134" y="203"/>
                        <a:pt x="134" y="199"/>
                      </a:cubicBezTo>
                      <a:cubicBezTo>
                        <a:pt x="134" y="196"/>
                        <a:pt x="132" y="194"/>
                        <a:pt x="129" y="194"/>
                      </a:cubicBezTo>
                      <a:close/>
                      <a:moveTo>
                        <a:pt x="88" y="231"/>
                      </a:moveTo>
                      <a:cubicBezTo>
                        <a:pt x="87" y="231"/>
                        <a:pt x="87" y="231"/>
                        <a:pt x="88" y="232"/>
                      </a:cubicBezTo>
                      <a:cubicBezTo>
                        <a:pt x="96" y="241"/>
                        <a:pt x="96" y="241"/>
                        <a:pt x="96" y="241"/>
                      </a:cubicBezTo>
                      <a:cubicBezTo>
                        <a:pt x="97" y="242"/>
                        <a:pt x="99" y="242"/>
                        <a:pt x="100" y="242"/>
                      </a:cubicBezTo>
                      <a:cubicBezTo>
                        <a:pt x="111" y="242"/>
                        <a:pt x="111" y="242"/>
                        <a:pt x="111" y="242"/>
                      </a:cubicBezTo>
                      <a:cubicBezTo>
                        <a:pt x="112" y="242"/>
                        <a:pt x="114" y="242"/>
                        <a:pt x="115" y="241"/>
                      </a:cubicBezTo>
                      <a:cubicBezTo>
                        <a:pt x="123" y="232"/>
                        <a:pt x="123" y="232"/>
                        <a:pt x="123" y="232"/>
                      </a:cubicBezTo>
                      <a:cubicBezTo>
                        <a:pt x="124" y="231"/>
                        <a:pt x="124" y="231"/>
                        <a:pt x="123" y="231"/>
                      </a:cubicBezTo>
                      <a:lnTo>
                        <a:pt x="88" y="231"/>
                      </a:lnTo>
                      <a:close/>
                      <a:moveTo>
                        <a:pt x="170" y="150"/>
                      </a:moveTo>
                      <a:cubicBezTo>
                        <a:pt x="170" y="150"/>
                        <a:pt x="169" y="150"/>
                        <a:pt x="169" y="150"/>
                      </a:cubicBezTo>
                      <a:cubicBezTo>
                        <a:pt x="162" y="159"/>
                        <a:pt x="162" y="159"/>
                        <a:pt x="162" y="159"/>
                      </a:cubicBezTo>
                      <a:cubicBezTo>
                        <a:pt x="162" y="159"/>
                        <a:pt x="162" y="160"/>
                        <a:pt x="162" y="160"/>
                      </a:cubicBezTo>
                      <a:cubicBezTo>
                        <a:pt x="182" y="179"/>
                        <a:pt x="182" y="179"/>
                        <a:pt x="182" y="179"/>
                      </a:cubicBezTo>
                      <a:cubicBezTo>
                        <a:pt x="182" y="180"/>
                        <a:pt x="183" y="180"/>
                        <a:pt x="183" y="179"/>
                      </a:cubicBezTo>
                      <a:cubicBezTo>
                        <a:pt x="193" y="167"/>
                        <a:pt x="193" y="167"/>
                        <a:pt x="193" y="167"/>
                      </a:cubicBezTo>
                      <a:cubicBezTo>
                        <a:pt x="194" y="166"/>
                        <a:pt x="193" y="166"/>
                        <a:pt x="193" y="165"/>
                      </a:cubicBezTo>
                      <a:lnTo>
                        <a:pt x="170" y="150"/>
                      </a:lnTo>
                      <a:close/>
                      <a:moveTo>
                        <a:pt x="210" y="121"/>
                      </a:moveTo>
                      <a:cubicBezTo>
                        <a:pt x="183" y="117"/>
                        <a:pt x="183" y="117"/>
                        <a:pt x="183" y="117"/>
                      </a:cubicBezTo>
                      <a:cubicBezTo>
                        <a:pt x="182" y="117"/>
                        <a:pt x="182" y="118"/>
                        <a:pt x="182" y="118"/>
                      </a:cubicBezTo>
                      <a:cubicBezTo>
                        <a:pt x="179" y="129"/>
                        <a:pt x="179" y="129"/>
                        <a:pt x="179" y="129"/>
                      </a:cubicBezTo>
                      <a:cubicBezTo>
                        <a:pt x="179" y="130"/>
                        <a:pt x="179" y="130"/>
                        <a:pt x="180" y="131"/>
                      </a:cubicBezTo>
                      <a:cubicBezTo>
                        <a:pt x="206" y="139"/>
                        <a:pt x="206" y="139"/>
                        <a:pt x="206" y="139"/>
                      </a:cubicBezTo>
                      <a:cubicBezTo>
                        <a:pt x="206" y="139"/>
                        <a:pt x="207" y="139"/>
                        <a:pt x="207" y="138"/>
                      </a:cubicBezTo>
                      <a:cubicBezTo>
                        <a:pt x="211" y="123"/>
                        <a:pt x="211" y="123"/>
                        <a:pt x="211" y="123"/>
                      </a:cubicBezTo>
                      <a:cubicBezTo>
                        <a:pt x="211" y="122"/>
                        <a:pt x="211" y="122"/>
                        <a:pt x="211" y="122"/>
                      </a:cubicBezTo>
                      <a:cubicBezTo>
                        <a:pt x="211" y="121"/>
                        <a:pt x="210" y="121"/>
                        <a:pt x="210" y="121"/>
                      </a:cubicBezTo>
                      <a:close/>
                      <a:moveTo>
                        <a:pt x="179" y="84"/>
                      </a:moveTo>
                      <a:cubicBezTo>
                        <a:pt x="182" y="95"/>
                        <a:pt x="182" y="95"/>
                        <a:pt x="182" y="95"/>
                      </a:cubicBezTo>
                      <a:cubicBezTo>
                        <a:pt x="182" y="95"/>
                        <a:pt x="182" y="96"/>
                        <a:pt x="183" y="96"/>
                      </a:cubicBezTo>
                      <a:cubicBezTo>
                        <a:pt x="210" y="92"/>
                        <a:pt x="210" y="92"/>
                        <a:pt x="210" y="92"/>
                      </a:cubicBezTo>
                      <a:cubicBezTo>
                        <a:pt x="210" y="92"/>
                        <a:pt x="211" y="91"/>
                        <a:pt x="211" y="91"/>
                      </a:cubicBezTo>
                      <a:cubicBezTo>
                        <a:pt x="207" y="75"/>
                        <a:pt x="207" y="75"/>
                        <a:pt x="207" y="75"/>
                      </a:cubicBezTo>
                      <a:cubicBezTo>
                        <a:pt x="207" y="75"/>
                        <a:pt x="206" y="74"/>
                        <a:pt x="206" y="75"/>
                      </a:cubicBezTo>
                      <a:cubicBezTo>
                        <a:pt x="180" y="83"/>
                        <a:pt x="180" y="83"/>
                        <a:pt x="180" y="83"/>
                      </a:cubicBezTo>
                      <a:cubicBezTo>
                        <a:pt x="179" y="83"/>
                        <a:pt x="179" y="84"/>
                        <a:pt x="179" y="84"/>
                      </a:cubicBezTo>
                      <a:close/>
                      <a:moveTo>
                        <a:pt x="169" y="63"/>
                      </a:moveTo>
                      <a:cubicBezTo>
                        <a:pt x="169" y="63"/>
                        <a:pt x="170" y="63"/>
                        <a:pt x="170" y="63"/>
                      </a:cubicBezTo>
                      <a:cubicBezTo>
                        <a:pt x="193" y="48"/>
                        <a:pt x="193" y="48"/>
                        <a:pt x="193" y="48"/>
                      </a:cubicBezTo>
                      <a:cubicBezTo>
                        <a:pt x="193" y="48"/>
                        <a:pt x="194" y="47"/>
                        <a:pt x="193" y="47"/>
                      </a:cubicBezTo>
                      <a:cubicBezTo>
                        <a:pt x="183" y="34"/>
                        <a:pt x="183" y="34"/>
                        <a:pt x="183" y="34"/>
                      </a:cubicBezTo>
                      <a:cubicBezTo>
                        <a:pt x="183" y="34"/>
                        <a:pt x="182" y="34"/>
                        <a:pt x="182" y="34"/>
                      </a:cubicBezTo>
                      <a:cubicBezTo>
                        <a:pt x="162" y="53"/>
                        <a:pt x="162" y="53"/>
                        <a:pt x="162" y="53"/>
                      </a:cubicBezTo>
                      <a:cubicBezTo>
                        <a:pt x="162" y="53"/>
                        <a:pt x="162" y="54"/>
                        <a:pt x="162" y="54"/>
                      </a:cubicBezTo>
                      <a:lnTo>
                        <a:pt x="169" y="63"/>
                      </a:lnTo>
                      <a:close/>
                      <a:moveTo>
                        <a:pt x="134" y="35"/>
                      </a:moveTo>
                      <a:cubicBezTo>
                        <a:pt x="144" y="40"/>
                        <a:pt x="144" y="40"/>
                        <a:pt x="144" y="40"/>
                      </a:cubicBezTo>
                      <a:cubicBezTo>
                        <a:pt x="144" y="40"/>
                        <a:pt x="145" y="40"/>
                        <a:pt x="145" y="39"/>
                      </a:cubicBezTo>
                      <a:cubicBezTo>
                        <a:pt x="159" y="16"/>
                        <a:pt x="159" y="16"/>
                        <a:pt x="159" y="16"/>
                      </a:cubicBezTo>
                      <a:cubicBezTo>
                        <a:pt x="159" y="15"/>
                        <a:pt x="159" y="15"/>
                        <a:pt x="159" y="15"/>
                      </a:cubicBezTo>
                      <a:cubicBezTo>
                        <a:pt x="144" y="8"/>
                        <a:pt x="144" y="8"/>
                        <a:pt x="144" y="8"/>
                      </a:cubicBezTo>
                      <a:cubicBezTo>
                        <a:pt x="144" y="7"/>
                        <a:pt x="143" y="8"/>
                        <a:pt x="143" y="8"/>
                      </a:cubicBezTo>
                      <a:cubicBezTo>
                        <a:pt x="133" y="34"/>
                        <a:pt x="133" y="34"/>
                        <a:pt x="133" y="34"/>
                      </a:cubicBezTo>
                      <a:cubicBezTo>
                        <a:pt x="133" y="34"/>
                        <a:pt x="133" y="35"/>
                        <a:pt x="134" y="35"/>
                      </a:cubicBezTo>
                      <a:close/>
                      <a:moveTo>
                        <a:pt x="100" y="30"/>
                      </a:moveTo>
                      <a:cubicBezTo>
                        <a:pt x="100" y="30"/>
                        <a:pt x="103" y="30"/>
                        <a:pt x="106" y="30"/>
                      </a:cubicBezTo>
                      <a:cubicBezTo>
                        <a:pt x="108" y="30"/>
                        <a:pt x="111" y="30"/>
                        <a:pt x="111" y="30"/>
                      </a:cubicBezTo>
                      <a:cubicBezTo>
                        <a:pt x="111" y="30"/>
                        <a:pt x="112" y="29"/>
                        <a:pt x="112" y="29"/>
                      </a:cubicBezTo>
                      <a:cubicBezTo>
                        <a:pt x="114" y="2"/>
                        <a:pt x="114" y="2"/>
                        <a:pt x="114" y="2"/>
                      </a:cubicBezTo>
                      <a:cubicBezTo>
                        <a:pt x="114" y="1"/>
                        <a:pt x="114" y="1"/>
                        <a:pt x="113" y="1"/>
                      </a:cubicBezTo>
                      <a:cubicBezTo>
                        <a:pt x="113" y="1"/>
                        <a:pt x="108" y="0"/>
                        <a:pt x="105" y="0"/>
                      </a:cubicBezTo>
                      <a:cubicBezTo>
                        <a:pt x="103" y="0"/>
                        <a:pt x="97" y="1"/>
                        <a:pt x="97" y="1"/>
                      </a:cubicBezTo>
                      <a:cubicBezTo>
                        <a:pt x="97" y="1"/>
                        <a:pt x="97" y="1"/>
                        <a:pt x="97" y="2"/>
                      </a:cubicBezTo>
                      <a:cubicBezTo>
                        <a:pt x="99" y="29"/>
                        <a:pt x="99" y="29"/>
                        <a:pt x="99" y="29"/>
                      </a:cubicBezTo>
                      <a:cubicBezTo>
                        <a:pt x="99" y="29"/>
                        <a:pt x="99" y="30"/>
                        <a:pt x="100" y="30"/>
                      </a:cubicBezTo>
                      <a:close/>
                      <a:moveTo>
                        <a:pt x="66" y="39"/>
                      </a:moveTo>
                      <a:cubicBezTo>
                        <a:pt x="66" y="40"/>
                        <a:pt x="67" y="40"/>
                        <a:pt x="67" y="40"/>
                      </a:cubicBezTo>
                      <a:cubicBezTo>
                        <a:pt x="77" y="35"/>
                        <a:pt x="77" y="35"/>
                        <a:pt x="77" y="35"/>
                      </a:cubicBezTo>
                      <a:cubicBezTo>
                        <a:pt x="78" y="35"/>
                        <a:pt x="78" y="34"/>
                        <a:pt x="78" y="34"/>
                      </a:cubicBezTo>
                      <a:cubicBezTo>
                        <a:pt x="68" y="8"/>
                        <a:pt x="68" y="8"/>
                        <a:pt x="68" y="8"/>
                      </a:cubicBezTo>
                      <a:cubicBezTo>
                        <a:pt x="68" y="8"/>
                        <a:pt x="67" y="8"/>
                        <a:pt x="67" y="8"/>
                      </a:cubicBezTo>
                      <a:cubicBezTo>
                        <a:pt x="52" y="15"/>
                        <a:pt x="52" y="15"/>
                        <a:pt x="52" y="15"/>
                      </a:cubicBezTo>
                      <a:cubicBezTo>
                        <a:pt x="52" y="15"/>
                        <a:pt x="52" y="16"/>
                        <a:pt x="52" y="16"/>
                      </a:cubicBezTo>
                      <a:lnTo>
                        <a:pt x="66" y="39"/>
                      </a:lnTo>
                      <a:close/>
                      <a:moveTo>
                        <a:pt x="40" y="63"/>
                      </a:moveTo>
                      <a:cubicBezTo>
                        <a:pt x="41" y="64"/>
                        <a:pt x="42" y="64"/>
                        <a:pt x="42" y="63"/>
                      </a:cubicBezTo>
                      <a:cubicBezTo>
                        <a:pt x="49" y="54"/>
                        <a:pt x="49" y="54"/>
                        <a:pt x="49" y="54"/>
                      </a:cubicBezTo>
                      <a:cubicBezTo>
                        <a:pt x="49" y="54"/>
                        <a:pt x="49" y="53"/>
                        <a:pt x="49" y="53"/>
                      </a:cubicBezTo>
                      <a:cubicBezTo>
                        <a:pt x="29" y="34"/>
                        <a:pt x="29" y="34"/>
                        <a:pt x="29" y="34"/>
                      </a:cubicBezTo>
                      <a:cubicBezTo>
                        <a:pt x="29" y="34"/>
                        <a:pt x="28" y="34"/>
                        <a:pt x="28" y="34"/>
                      </a:cubicBezTo>
                      <a:cubicBezTo>
                        <a:pt x="18" y="47"/>
                        <a:pt x="18" y="47"/>
                        <a:pt x="18" y="47"/>
                      </a:cubicBezTo>
                      <a:cubicBezTo>
                        <a:pt x="17" y="47"/>
                        <a:pt x="17" y="48"/>
                        <a:pt x="18" y="48"/>
                      </a:cubicBezTo>
                      <a:lnTo>
                        <a:pt x="40" y="63"/>
                      </a:lnTo>
                      <a:close/>
                      <a:moveTo>
                        <a:pt x="25" y="95"/>
                      </a:moveTo>
                      <a:cubicBezTo>
                        <a:pt x="25" y="95"/>
                        <a:pt x="26" y="95"/>
                        <a:pt x="26" y="96"/>
                      </a:cubicBezTo>
                      <a:cubicBezTo>
                        <a:pt x="28" y="96"/>
                        <a:pt x="28" y="96"/>
                        <a:pt x="28" y="96"/>
                      </a:cubicBezTo>
                      <a:cubicBezTo>
                        <a:pt x="29" y="96"/>
                        <a:pt x="29" y="96"/>
                        <a:pt x="29" y="95"/>
                      </a:cubicBezTo>
                      <a:cubicBezTo>
                        <a:pt x="32" y="84"/>
                        <a:pt x="32" y="84"/>
                        <a:pt x="32" y="84"/>
                      </a:cubicBezTo>
                      <a:cubicBezTo>
                        <a:pt x="32" y="84"/>
                        <a:pt x="32" y="83"/>
                        <a:pt x="31" y="83"/>
                      </a:cubicBezTo>
                      <a:cubicBezTo>
                        <a:pt x="5" y="75"/>
                        <a:pt x="5" y="75"/>
                        <a:pt x="5" y="75"/>
                      </a:cubicBezTo>
                      <a:cubicBezTo>
                        <a:pt x="5" y="75"/>
                        <a:pt x="4" y="75"/>
                        <a:pt x="4" y="75"/>
                      </a:cubicBezTo>
                      <a:cubicBezTo>
                        <a:pt x="0" y="91"/>
                        <a:pt x="0" y="91"/>
                        <a:pt x="0" y="91"/>
                      </a:cubicBezTo>
                      <a:cubicBezTo>
                        <a:pt x="0" y="91"/>
                        <a:pt x="0" y="92"/>
                        <a:pt x="0" y="92"/>
                      </a:cubicBezTo>
                      <a:cubicBezTo>
                        <a:pt x="0" y="92"/>
                        <a:pt x="0" y="92"/>
                        <a:pt x="0" y="92"/>
                      </a:cubicBezTo>
                      <a:cubicBezTo>
                        <a:pt x="0" y="92"/>
                        <a:pt x="1" y="92"/>
                        <a:pt x="1" y="92"/>
                      </a:cubicBezTo>
                      <a:lnTo>
                        <a:pt x="25" y="95"/>
                      </a:lnTo>
                      <a:close/>
                      <a:moveTo>
                        <a:pt x="32" y="129"/>
                      </a:moveTo>
                      <a:cubicBezTo>
                        <a:pt x="29" y="118"/>
                        <a:pt x="29" y="118"/>
                        <a:pt x="29" y="118"/>
                      </a:cubicBezTo>
                      <a:cubicBezTo>
                        <a:pt x="29" y="118"/>
                        <a:pt x="29" y="118"/>
                        <a:pt x="28" y="118"/>
                      </a:cubicBezTo>
                      <a:cubicBezTo>
                        <a:pt x="1" y="121"/>
                        <a:pt x="1" y="121"/>
                        <a:pt x="1" y="121"/>
                      </a:cubicBezTo>
                      <a:cubicBezTo>
                        <a:pt x="1" y="122"/>
                        <a:pt x="0" y="122"/>
                        <a:pt x="0" y="123"/>
                      </a:cubicBezTo>
                      <a:cubicBezTo>
                        <a:pt x="4" y="138"/>
                        <a:pt x="4" y="138"/>
                        <a:pt x="4" y="138"/>
                      </a:cubicBezTo>
                      <a:cubicBezTo>
                        <a:pt x="4" y="139"/>
                        <a:pt x="5" y="139"/>
                        <a:pt x="5" y="139"/>
                      </a:cubicBezTo>
                      <a:cubicBezTo>
                        <a:pt x="31" y="130"/>
                        <a:pt x="31" y="130"/>
                        <a:pt x="31" y="130"/>
                      </a:cubicBezTo>
                      <a:cubicBezTo>
                        <a:pt x="32" y="130"/>
                        <a:pt x="32" y="130"/>
                        <a:pt x="32" y="129"/>
                      </a:cubicBezTo>
                      <a:close/>
                      <a:moveTo>
                        <a:pt x="42" y="150"/>
                      </a:moveTo>
                      <a:cubicBezTo>
                        <a:pt x="42" y="150"/>
                        <a:pt x="41" y="150"/>
                        <a:pt x="40" y="150"/>
                      </a:cubicBezTo>
                      <a:cubicBezTo>
                        <a:pt x="18" y="165"/>
                        <a:pt x="18" y="165"/>
                        <a:pt x="18" y="165"/>
                      </a:cubicBezTo>
                      <a:cubicBezTo>
                        <a:pt x="17" y="166"/>
                        <a:pt x="17" y="166"/>
                        <a:pt x="18" y="167"/>
                      </a:cubicBezTo>
                      <a:cubicBezTo>
                        <a:pt x="28" y="179"/>
                        <a:pt x="28" y="179"/>
                        <a:pt x="28" y="179"/>
                      </a:cubicBezTo>
                      <a:cubicBezTo>
                        <a:pt x="28" y="179"/>
                        <a:pt x="29" y="179"/>
                        <a:pt x="29" y="179"/>
                      </a:cubicBezTo>
                      <a:cubicBezTo>
                        <a:pt x="49" y="160"/>
                        <a:pt x="49" y="160"/>
                        <a:pt x="49" y="160"/>
                      </a:cubicBezTo>
                      <a:cubicBezTo>
                        <a:pt x="49" y="160"/>
                        <a:pt x="49" y="159"/>
                        <a:pt x="49" y="159"/>
                      </a:cubicBezTo>
                      <a:lnTo>
                        <a:pt x="42" y="15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0939" tIns="30470" rIns="60939" bIns="30470" numCol="1" anchor="t" anchorCtr="0" compatLnSpc="1">
                  <a:prstTxWarp prst="textNoShape">
                    <a:avLst/>
                  </a:prstTxWarp>
                </a:bodyPr>
                <a:lstStyle/>
                <a:p>
                  <a:endParaRPr lang="en-GB" sz="2000">
                    <a:solidFill>
                      <a:prstClr val="black"/>
                    </a:solidFill>
                  </a:endParaRPr>
                </a:p>
              </p:txBody>
            </p:sp>
          </p:grpSp>
          <p:sp>
            <p:nvSpPr>
              <p:cNvPr id="41" name="Rectangle 40"/>
              <p:cNvSpPr/>
              <p:nvPr/>
            </p:nvSpPr>
            <p:spPr>
              <a:xfrm>
                <a:off x="11266414" y="7969678"/>
                <a:ext cx="2421995" cy="831278"/>
              </a:xfrm>
              <a:prstGeom prst="rect">
                <a:avLst/>
              </a:prstGeom>
            </p:spPr>
            <p:txBody>
              <a:bodyPr wrap="square">
                <a:spAutoFit/>
              </a:bodyPr>
              <a:lstStyle/>
              <a:p>
                <a:pPr algn="ctr"/>
                <a:r>
                  <a:rPr lang="es-ES" sz="1500" b="1" dirty="0">
                    <a:solidFill>
                      <a:prstClr val="white"/>
                    </a:solidFill>
                    <a:cs typeface="Arial" panose="020B0604020202020204" pitchFamily="34" charset="0"/>
                  </a:rPr>
                  <a:t>Y el tema pasó a ¿Luz o Gas?</a:t>
                </a:r>
              </a:p>
            </p:txBody>
          </p:sp>
          <p:sp>
            <p:nvSpPr>
              <p:cNvPr id="42" name="Freeform 9"/>
              <p:cNvSpPr>
                <a:spLocks noEditPoints="1"/>
              </p:cNvSpPr>
              <p:nvPr/>
            </p:nvSpPr>
            <p:spPr bwMode="auto">
              <a:xfrm>
                <a:off x="12504505" y="7136011"/>
                <a:ext cx="600075" cy="836613"/>
              </a:xfrm>
              <a:custGeom>
                <a:avLst/>
                <a:gdLst>
                  <a:gd name="T0" fmla="*/ 287 w 301"/>
                  <a:gd name="T1" fmla="*/ 253 h 420"/>
                  <a:gd name="T2" fmla="*/ 215 w 301"/>
                  <a:gd name="T3" fmla="*/ 167 h 420"/>
                  <a:gd name="T4" fmla="*/ 192 w 301"/>
                  <a:gd name="T5" fmla="*/ 112 h 420"/>
                  <a:gd name="T6" fmla="*/ 211 w 301"/>
                  <a:gd name="T7" fmla="*/ 42 h 420"/>
                  <a:gd name="T8" fmla="*/ 171 w 301"/>
                  <a:gd name="T9" fmla="*/ 169 h 420"/>
                  <a:gd name="T10" fmla="*/ 188 w 301"/>
                  <a:gd name="T11" fmla="*/ 385 h 420"/>
                  <a:gd name="T12" fmla="*/ 171 w 301"/>
                  <a:gd name="T13" fmla="*/ 399 h 420"/>
                  <a:gd name="T14" fmla="*/ 278 w 301"/>
                  <a:gd name="T15" fmla="*/ 357 h 420"/>
                  <a:gd name="T16" fmla="*/ 287 w 301"/>
                  <a:gd name="T17" fmla="*/ 253 h 420"/>
                  <a:gd name="T18" fmla="*/ 179 w 301"/>
                  <a:gd name="T19" fmla="*/ 245 h 420"/>
                  <a:gd name="T20" fmla="*/ 142 w 301"/>
                  <a:gd name="T21" fmla="*/ 76 h 420"/>
                  <a:gd name="T22" fmla="*/ 152 w 301"/>
                  <a:gd name="T23" fmla="*/ 36 h 420"/>
                  <a:gd name="T24" fmla="*/ 173 w 301"/>
                  <a:gd name="T25" fmla="*/ 0 h 420"/>
                  <a:gd name="T26" fmla="*/ 105 w 301"/>
                  <a:gd name="T27" fmla="*/ 90 h 420"/>
                  <a:gd name="T28" fmla="*/ 86 w 301"/>
                  <a:gd name="T29" fmla="*/ 210 h 420"/>
                  <a:gd name="T30" fmla="*/ 53 w 301"/>
                  <a:gd name="T31" fmla="*/ 248 h 420"/>
                  <a:gd name="T32" fmla="*/ 48 w 301"/>
                  <a:gd name="T33" fmla="*/ 177 h 420"/>
                  <a:gd name="T34" fmla="*/ 24 w 301"/>
                  <a:gd name="T35" fmla="*/ 347 h 420"/>
                  <a:gd name="T36" fmla="*/ 180 w 301"/>
                  <a:gd name="T37" fmla="*/ 359 h 420"/>
                  <a:gd name="T38" fmla="*/ 179 w 301"/>
                  <a:gd name="T39" fmla="*/ 24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1" h="420">
                    <a:moveTo>
                      <a:pt x="287" y="253"/>
                    </a:moveTo>
                    <a:cubicBezTo>
                      <a:pt x="272" y="217"/>
                      <a:pt x="241" y="194"/>
                      <a:pt x="215" y="167"/>
                    </a:cubicBezTo>
                    <a:cubicBezTo>
                      <a:pt x="203" y="154"/>
                      <a:pt x="191" y="131"/>
                      <a:pt x="192" y="112"/>
                    </a:cubicBezTo>
                    <a:cubicBezTo>
                      <a:pt x="194" y="63"/>
                      <a:pt x="211" y="42"/>
                      <a:pt x="211" y="42"/>
                    </a:cubicBezTo>
                    <a:cubicBezTo>
                      <a:pt x="189" y="68"/>
                      <a:pt x="155" y="105"/>
                      <a:pt x="171" y="169"/>
                    </a:cubicBezTo>
                    <a:cubicBezTo>
                      <a:pt x="189" y="242"/>
                      <a:pt x="247" y="314"/>
                      <a:pt x="188" y="385"/>
                    </a:cubicBezTo>
                    <a:cubicBezTo>
                      <a:pt x="183" y="391"/>
                      <a:pt x="178" y="395"/>
                      <a:pt x="171" y="399"/>
                    </a:cubicBezTo>
                    <a:cubicBezTo>
                      <a:pt x="171" y="399"/>
                      <a:pt x="240" y="407"/>
                      <a:pt x="278" y="357"/>
                    </a:cubicBezTo>
                    <a:cubicBezTo>
                      <a:pt x="300" y="328"/>
                      <a:pt x="301" y="286"/>
                      <a:pt x="287" y="253"/>
                    </a:cubicBezTo>
                    <a:close/>
                    <a:moveTo>
                      <a:pt x="179" y="245"/>
                    </a:moveTo>
                    <a:cubicBezTo>
                      <a:pt x="159" y="191"/>
                      <a:pt x="136" y="134"/>
                      <a:pt x="142" y="76"/>
                    </a:cubicBezTo>
                    <a:cubicBezTo>
                      <a:pt x="143" y="62"/>
                      <a:pt x="146" y="49"/>
                      <a:pt x="152" y="36"/>
                    </a:cubicBezTo>
                    <a:cubicBezTo>
                      <a:pt x="155" y="27"/>
                      <a:pt x="163" y="5"/>
                      <a:pt x="173" y="0"/>
                    </a:cubicBezTo>
                    <a:cubicBezTo>
                      <a:pt x="142" y="17"/>
                      <a:pt x="119" y="59"/>
                      <a:pt x="105" y="90"/>
                    </a:cubicBezTo>
                    <a:cubicBezTo>
                      <a:pt x="87" y="130"/>
                      <a:pt x="90" y="168"/>
                      <a:pt x="86" y="210"/>
                    </a:cubicBezTo>
                    <a:cubicBezTo>
                      <a:pt x="83" y="228"/>
                      <a:pt x="78" y="254"/>
                      <a:pt x="53" y="248"/>
                    </a:cubicBezTo>
                    <a:cubicBezTo>
                      <a:pt x="32" y="243"/>
                      <a:pt x="40" y="211"/>
                      <a:pt x="48" y="177"/>
                    </a:cubicBezTo>
                    <a:cubicBezTo>
                      <a:pt x="23" y="215"/>
                      <a:pt x="0" y="288"/>
                      <a:pt x="24" y="347"/>
                    </a:cubicBezTo>
                    <a:cubicBezTo>
                      <a:pt x="51" y="413"/>
                      <a:pt x="144" y="420"/>
                      <a:pt x="180" y="359"/>
                    </a:cubicBezTo>
                    <a:cubicBezTo>
                      <a:pt x="199" y="325"/>
                      <a:pt x="192" y="280"/>
                      <a:pt x="179" y="245"/>
                    </a:cubicBezTo>
                    <a:close/>
                  </a:path>
                </a:pathLst>
              </a:custGeom>
              <a:solidFill>
                <a:schemeClr val="bg1"/>
              </a:solidFill>
              <a:ln>
                <a:noFill/>
              </a:ln>
              <a:extLst/>
            </p:spPr>
            <p:txBody>
              <a:bodyPr vert="horz" wrap="square" lIns="60939" tIns="30470" rIns="60939" bIns="30470" numCol="1" anchor="t" anchorCtr="0" compatLnSpc="1">
                <a:prstTxWarp prst="textNoShape">
                  <a:avLst/>
                </a:prstTxWarp>
              </a:bodyPr>
              <a:lstStyle/>
              <a:p>
                <a:endParaRPr lang="en-GB" sz="2000">
                  <a:solidFill>
                    <a:prstClr val="black"/>
                  </a:solidFill>
                </a:endParaRPr>
              </a:p>
            </p:txBody>
          </p:sp>
        </p:grpSp>
      </p:grpSp>
      <p:grpSp>
        <p:nvGrpSpPr>
          <p:cNvPr id="45" name="Group 44"/>
          <p:cNvGrpSpPr/>
          <p:nvPr/>
        </p:nvGrpSpPr>
        <p:grpSpPr>
          <a:xfrm>
            <a:off x="2961550" y="3337712"/>
            <a:ext cx="2639630" cy="2623911"/>
            <a:chOff x="16420383" y="6222726"/>
            <a:chExt cx="3960782" cy="3937198"/>
          </a:xfrm>
        </p:grpSpPr>
        <p:grpSp>
          <p:nvGrpSpPr>
            <p:cNvPr id="46" name="Group 45"/>
            <p:cNvGrpSpPr/>
            <p:nvPr/>
          </p:nvGrpSpPr>
          <p:grpSpPr>
            <a:xfrm rot="5400000">
              <a:off x="16413999" y="6229110"/>
              <a:ext cx="3937198" cy="3924430"/>
              <a:chOff x="9825388" y="7033870"/>
              <a:chExt cx="3937198" cy="3924430"/>
            </a:xfrm>
          </p:grpSpPr>
          <p:sp>
            <p:nvSpPr>
              <p:cNvPr id="49" name="Träne 75"/>
              <p:cNvSpPr/>
              <p:nvPr/>
            </p:nvSpPr>
            <p:spPr bwMode="gray">
              <a:xfrm rot="5400000" flipH="1">
                <a:off x="9838154" y="7033868"/>
                <a:ext cx="3924430" cy="3924434"/>
              </a:xfrm>
              <a:prstGeom prst="teardrop">
                <a:avLst/>
              </a:prstGeom>
              <a:solidFill>
                <a:schemeClr val="accent1"/>
              </a:solidFill>
              <a:ln w="254000">
                <a:solidFill>
                  <a:schemeClr val="accent1"/>
                </a:solidFill>
                <a:round/>
                <a:headEnd/>
                <a:tailEnd/>
              </a:ln>
              <a:effectLst/>
            </p:spPr>
            <p:txBody>
              <a:bodyPr lIns="0" tIns="0" rIns="0" bIns="0" rtlCol="0" anchor="ctr"/>
              <a:lstStyle/>
              <a:p>
                <a:pPr algn="ctr">
                  <a:lnSpc>
                    <a:spcPct val="90000"/>
                  </a:lnSpc>
                  <a:spcBef>
                    <a:spcPts val="666"/>
                  </a:spcBef>
                </a:pPr>
                <a:endParaRPr lang="es-AR" sz="1400" dirty="0">
                  <a:solidFill>
                    <a:srgbClr val="702082"/>
                  </a:solidFill>
                  <a:cs typeface="Arial" panose="020B0604020202020204" pitchFamily="34" charset="0"/>
                </a:endParaRPr>
              </a:p>
            </p:txBody>
          </p:sp>
          <p:grpSp>
            <p:nvGrpSpPr>
              <p:cNvPr id="50" name="Group 49"/>
              <p:cNvGrpSpPr/>
              <p:nvPr/>
            </p:nvGrpSpPr>
            <p:grpSpPr>
              <a:xfrm>
                <a:off x="9825388" y="7033870"/>
                <a:ext cx="3924434" cy="3924430"/>
                <a:chOff x="9098283" y="5210547"/>
                <a:chExt cx="3323477" cy="3323477"/>
              </a:xfrm>
              <a:solidFill>
                <a:schemeClr val="accent1"/>
              </a:solidFill>
            </p:grpSpPr>
            <p:sp>
              <p:nvSpPr>
                <p:cNvPr id="51" name="Träne 75"/>
                <p:cNvSpPr/>
                <p:nvPr/>
              </p:nvSpPr>
              <p:spPr bwMode="gray">
                <a:xfrm rot="5400000" flipH="1">
                  <a:off x="9098283" y="5210547"/>
                  <a:ext cx="3323477" cy="3323477"/>
                </a:xfrm>
                <a:prstGeom prst="teardrop">
                  <a:avLst/>
                </a:prstGeom>
                <a:grpFill/>
                <a:ln w="76200">
                  <a:solidFill>
                    <a:schemeClr val="bg1"/>
                  </a:solidFill>
                  <a:round/>
                  <a:headEnd/>
                  <a:tailEnd/>
                </a:ln>
                <a:effectLst/>
              </p:spPr>
              <p:txBody>
                <a:bodyPr lIns="0" tIns="0" rIns="0" bIns="0" rtlCol="0" anchor="ctr"/>
                <a:lstStyle/>
                <a:p>
                  <a:pPr algn="ctr">
                    <a:lnSpc>
                      <a:spcPct val="90000"/>
                    </a:lnSpc>
                    <a:spcBef>
                      <a:spcPts val="666"/>
                    </a:spcBef>
                  </a:pPr>
                  <a:endParaRPr lang="es-AR" sz="1400" dirty="0">
                    <a:solidFill>
                      <a:srgbClr val="702082"/>
                    </a:solidFill>
                    <a:cs typeface="Arial" panose="020B0604020202020204" pitchFamily="34" charset="0"/>
                  </a:endParaRPr>
                </a:p>
              </p:txBody>
            </p:sp>
            <p:cxnSp>
              <p:nvCxnSpPr>
                <p:cNvPr id="52" name="Straight Connector 51"/>
                <p:cNvCxnSpPr/>
                <p:nvPr/>
              </p:nvCxnSpPr>
              <p:spPr>
                <a:xfrm>
                  <a:off x="9259564" y="7611834"/>
                  <a:ext cx="3000915" cy="0"/>
                </a:xfrm>
                <a:prstGeom prst="line">
                  <a:avLst/>
                </a:prstGeom>
                <a:grpFill/>
                <a:ln>
                  <a:noFill/>
                </a:ln>
              </p:spPr>
              <p:style>
                <a:lnRef idx="1">
                  <a:schemeClr val="accent1"/>
                </a:lnRef>
                <a:fillRef idx="0">
                  <a:schemeClr val="accent1"/>
                </a:fillRef>
                <a:effectRef idx="0">
                  <a:schemeClr val="accent1"/>
                </a:effectRef>
                <a:fontRef idx="minor">
                  <a:schemeClr val="tx1"/>
                </a:fontRef>
              </p:style>
            </p:cxnSp>
          </p:grpSp>
        </p:grpSp>
        <p:sp>
          <p:nvSpPr>
            <p:cNvPr id="47" name="Freeform 9"/>
            <p:cNvSpPr>
              <a:spLocks noEditPoints="1"/>
            </p:cNvSpPr>
            <p:nvPr/>
          </p:nvSpPr>
          <p:spPr bwMode="auto">
            <a:xfrm>
              <a:off x="17890900" y="6702596"/>
              <a:ext cx="1192632" cy="971234"/>
            </a:xfrm>
            <a:custGeom>
              <a:avLst/>
              <a:gdLst>
                <a:gd name="T0" fmla="*/ 368 w 435"/>
                <a:gd name="T1" fmla="*/ 118 h 354"/>
                <a:gd name="T2" fmla="*/ 326 w 435"/>
                <a:gd name="T3" fmla="*/ 83 h 354"/>
                <a:gd name="T4" fmla="*/ 317 w 435"/>
                <a:gd name="T5" fmla="*/ 44 h 354"/>
                <a:gd name="T6" fmla="*/ 225 w 435"/>
                <a:gd name="T7" fmla="*/ 28 h 354"/>
                <a:gd name="T8" fmla="*/ 178 w 435"/>
                <a:gd name="T9" fmla="*/ 54 h 354"/>
                <a:gd name="T10" fmla="*/ 168 w 435"/>
                <a:gd name="T11" fmla="*/ 200 h 354"/>
                <a:gd name="T12" fmla="*/ 0 w 435"/>
                <a:gd name="T13" fmla="*/ 209 h 354"/>
                <a:gd name="T14" fmla="*/ 399 w 435"/>
                <a:gd name="T15" fmla="*/ 209 h 354"/>
                <a:gd name="T16" fmla="*/ 350 w 435"/>
                <a:gd name="T17" fmla="*/ 190 h 354"/>
                <a:gd name="T18" fmla="*/ 350 w 435"/>
                <a:gd name="T19" fmla="*/ 168 h 354"/>
                <a:gd name="T20" fmla="*/ 346 w 435"/>
                <a:gd name="T21" fmla="*/ 103 h 354"/>
                <a:gd name="T22" fmla="*/ 322 w 435"/>
                <a:gd name="T23" fmla="*/ 117 h 354"/>
                <a:gd name="T24" fmla="*/ 322 w 435"/>
                <a:gd name="T25" fmla="*/ 169 h 354"/>
                <a:gd name="T26" fmla="*/ 315 w 435"/>
                <a:gd name="T27" fmla="*/ 211 h 354"/>
                <a:gd name="T28" fmla="*/ 308 w 435"/>
                <a:gd name="T29" fmla="*/ 188 h 354"/>
                <a:gd name="T30" fmla="*/ 308 w 435"/>
                <a:gd name="T31" fmla="*/ 169 h 354"/>
                <a:gd name="T32" fmla="*/ 308 w 435"/>
                <a:gd name="T33" fmla="*/ 153 h 354"/>
                <a:gd name="T34" fmla="*/ 308 w 435"/>
                <a:gd name="T35" fmla="*/ 153 h 354"/>
                <a:gd name="T36" fmla="*/ 308 w 435"/>
                <a:gd name="T37" fmla="*/ 144 h 354"/>
                <a:gd name="T38" fmla="*/ 308 w 435"/>
                <a:gd name="T39" fmla="*/ 122 h 354"/>
                <a:gd name="T40" fmla="*/ 304 w 435"/>
                <a:gd name="T41" fmla="*/ 57 h 354"/>
                <a:gd name="T42" fmla="*/ 280 w 435"/>
                <a:gd name="T43" fmla="*/ 73 h 354"/>
                <a:gd name="T44" fmla="*/ 280 w 435"/>
                <a:gd name="T45" fmla="*/ 172 h 354"/>
                <a:gd name="T46" fmla="*/ 273 w 435"/>
                <a:gd name="T47" fmla="*/ 198 h 354"/>
                <a:gd name="T48" fmla="*/ 266 w 435"/>
                <a:gd name="T49" fmla="*/ 184 h 354"/>
                <a:gd name="T50" fmla="*/ 266 w 435"/>
                <a:gd name="T51" fmla="*/ 154 h 354"/>
                <a:gd name="T52" fmla="*/ 266 w 435"/>
                <a:gd name="T53" fmla="*/ 143 h 354"/>
                <a:gd name="T54" fmla="*/ 266 w 435"/>
                <a:gd name="T55" fmla="*/ 143 h 354"/>
                <a:gd name="T56" fmla="*/ 266 w 435"/>
                <a:gd name="T57" fmla="*/ 117 h 354"/>
                <a:gd name="T58" fmla="*/ 261 w 435"/>
                <a:gd name="T59" fmla="*/ 41 h 354"/>
                <a:gd name="T60" fmla="*/ 233 w 435"/>
                <a:gd name="T61" fmla="*/ 58 h 354"/>
                <a:gd name="T62" fmla="*/ 233 w 435"/>
                <a:gd name="T63" fmla="*/ 143 h 354"/>
                <a:gd name="T64" fmla="*/ 233 w 435"/>
                <a:gd name="T65" fmla="*/ 168 h 354"/>
                <a:gd name="T66" fmla="*/ 226 w 435"/>
                <a:gd name="T67" fmla="*/ 194 h 354"/>
                <a:gd name="T68" fmla="*/ 219 w 435"/>
                <a:gd name="T69" fmla="*/ 180 h 354"/>
                <a:gd name="T70" fmla="*/ 219 w 435"/>
                <a:gd name="T71" fmla="*/ 143 h 354"/>
                <a:gd name="T72" fmla="*/ 219 w 435"/>
                <a:gd name="T73" fmla="*/ 84 h 354"/>
                <a:gd name="T74" fmla="*/ 191 w 435"/>
                <a:gd name="T75" fmla="*/ 66 h 354"/>
                <a:gd name="T76" fmla="*/ 186 w 435"/>
                <a:gd name="T77" fmla="*/ 160 h 354"/>
                <a:gd name="T78" fmla="*/ 186 w 435"/>
                <a:gd name="T79" fmla="*/ 201 h 354"/>
                <a:gd name="T80" fmla="*/ 186 w 435"/>
                <a:gd name="T81" fmla="*/ 263 h 354"/>
                <a:gd name="T82" fmla="*/ 179 w 435"/>
                <a:gd name="T83" fmla="*/ 263 h 354"/>
                <a:gd name="T84" fmla="*/ 204 w 435"/>
                <a:gd name="T85" fmla="*/ 336 h 354"/>
                <a:gd name="T86" fmla="*/ 323 w 435"/>
                <a:gd name="T87" fmla="*/ 343 h 354"/>
                <a:gd name="T88" fmla="*/ 349 w 435"/>
                <a:gd name="T89" fmla="*/ 261 h 354"/>
                <a:gd name="T90" fmla="*/ 350 w 435"/>
                <a:gd name="T91" fmla="*/ 196 h 354"/>
                <a:gd name="T92" fmla="*/ 168 w 435"/>
                <a:gd name="T93" fmla="*/ 245 h 354"/>
                <a:gd name="T94" fmla="*/ 168 w 435"/>
                <a:gd name="T95" fmla="*/ 227 h 354"/>
                <a:gd name="T96" fmla="*/ 435 w 435"/>
                <a:gd name="T97" fmla="*/ 245 h 354"/>
                <a:gd name="T98" fmla="*/ 417 w 435"/>
                <a:gd name="T99" fmla="*/ 227 h 354"/>
                <a:gd name="T100" fmla="*/ 127 w 435"/>
                <a:gd name="T101" fmla="*/ 147 h 354"/>
                <a:gd name="T102" fmla="*/ 24 w 435"/>
                <a:gd name="T103" fmla="*/ 105 h 354"/>
                <a:gd name="T104" fmla="*/ 127 w 435"/>
                <a:gd name="T105" fmla="*/ 62 h 354"/>
                <a:gd name="T106" fmla="*/ 92 w 435"/>
                <a:gd name="T107" fmla="*/ 96 h 354"/>
                <a:gd name="T108" fmla="*/ 85 w 435"/>
                <a:gd name="T109" fmla="*/ 86 h 354"/>
                <a:gd name="T110" fmla="*/ 104 w 435"/>
                <a:gd name="T111" fmla="*/ 92 h 354"/>
                <a:gd name="T112" fmla="*/ 92 w 435"/>
                <a:gd name="T113" fmla="*/ 62 h 354"/>
                <a:gd name="T114" fmla="*/ 65 w 435"/>
                <a:gd name="T115" fmla="*/ 91 h 354"/>
                <a:gd name="T116" fmla="*/ 89 w 435"/>
                <a:gd name="T117" fmla="*/ 116 h 354"/>
                <a:gd name="T118" fmla="*/ 79 w 435"/>
                <a:gd name="T119" fmla="*/ 113 h 354"/>
                <a:gd name="T120" fmla="*/ 77 w 435"/>
                <a:gd name="T121" fmla="*/ 136 h 354"/>
                <a:gd name="T122" fmla="*/ 92 w 435"/>
                <a:gd name="T123" fmla="*/ 13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5" h="354">
                  <a:moveTo>
                    <a:pt x="399" y="209"/>
                  </a:moveTo>
                  <a:cubicBezTo>
                    <a:pt x="368" y="209"/>
                    <a:pt x="368" y="209"/>
                    <a:pt x="368" y="209"/>
                  </a:cubicBezTo>
                  <a:cubicBezTo>
                    <a:pt x="368" y="118"/>
                    <a:pt x="368" y="118"/>
                    <a:pt x="368" y="118"/>
                  </a:cubicBezTo>
                  <a:cubicBezTo>
                    <a:pt x="368" y="113"/>
                    <a:pt x="368" y="109"/>
                    <a:pt x="367" y="104"/>
                  </a:cubicBezTo>
                  <a:cubicBezTo>
                    <a:pt x="365" y="99"/>
                    <a:pt x="363" y="94"/>
                    <a:pt x="359" y="91"/>
                  </a:cubicBezTo>
                  <a:cubicBezTo>
                    <a:pt x="350" y="82"/>
                    <a:pt x="337" y="79"/>
                    <a:pt x="326" y="83"/>
                  </a:cubicBezTo>
                  <a:cubicBezTo>
                    <a:pt x="326" y="74"/>
                    <a:pt x="326" y="74"/>
                    <a:pt x="326" y="74"/>
                  </a:cubicBezTo>
                  <a:cubicBezTo>
                    <a:pt x="326" y="67"/>
                    <a:pt x="326" y="62"/>
                    <a:pt x="324" y="56"/>
                  </a:cubicBezTo>
                  <a:cubicBezTo>
                    <a:pt x="322" y="52"/>
                    <a:pt x="320" y="48"/>
                    <a:pt x="317" y="44"/>
                  </a:cubicBezTo>
                  <a:cubicBezTo>
                    <a:pt x="307" y="35"/>
                    <a:pt x="292" y="33"/>
                    <a:pt x="281" y="38"/>
                  </a:cubicBezTo>
                  <a:cubicBezTo>
                    <a:pt x="279" y="34"/>
                    <a:pt x="277" y="31"/>
                    <a:pt x="274" y="28"/>
                  </a:cubicBezTo>
                  <a:cubicBezTo>
                    <a:pt x="260" y="15"/>
                    <a:pt x="239" y="15"/>
                    <a:pt x="225" y="28"/>
                  </a:cubicBezTo>
                  <a:cubicBezTo>
                    <a:pt x="222" y="32"/>
                    <a:pt x="219" y="36"/>
                    <a:pt x="217" y="41"/>
                  </a:cubicBezTo>
                  <a:cubicBezTo>
                    <a:pt x="216" y="43"/>
                    <a:pt x="216" y="44"/>
                    <a:pt x="216" y="46"/>
                  </a:cubicBezTo>
                  <a:cubicBezTo>
                    <a:pt x="203" y="41"/>
                    <a:pt x="188" y="44"/>
                    <a:pt x="178" y="54"/>
                  </a:cubicBezTo>
                  <a:cubicBezTo>
                    <a:pt x="173" y="58"/>
                    <a:pt x="170" y="64"/>
                    <a:pt x="169" y="71"/>
                  </a:cubicBezTo>
                  <a:cubicBezTo>
                    <a:pt x="168" y="75"/>
                    <a:pt x="168" y="79"/>
                    <a:pt x="168" y="84"/>
                  </a:cubicBezTo>
                  <a:cubicBezTo>
                    <a:pt x="168" y="200"/>
                    <a:pt x="168" y="200"/>
                    <a:pt x="168" y="200"/>
                  </a:cubicBezTo>
                  <a:cubicBezTo>
                    <a:pt x="168" y="201"/>
                    <a:pt x="168" y="201"/>
                    <a:pt x="168" y="201"/>
                  </a:cubicBezTo>
                  <a:cubicBezTo>
                    <a:pt x="168" y="209"/>
                    <a:pt x="168" y="209"/>
                    <a:pt x="168" y="209"/>
                  </a:cubicBezTo>
                  <a:cubicBezTo>
                    <a:pt x="0" y="209"/>
                    <a:pt x="0" y="209"/>
                    <a:pt x="0" y="209"/>
                  </a:cubicBezTo>
                  <a:cubicBezTo>
                    <a:pt x="0" y="0"/>
                    <a:pt x="0" y="0"/>
                    <a:pt x="0" y="0"/>
                  </a:cubicBezTo>
                  <a:cubicBezTo>
                    <a:pt x="399" y="0"/>
                    <a:pt x="399" y="0"/>
                    <a:pt x="399" y="0"/>
                  </a:cubicBezTo>
                  <a:cubicBezTo>
                    <a:pt x="399" y="209"/>
                    <a:pt x="399" y="209"/>
                    <a:pt x="399" y="209"/>
                  </a:cubicBezTo>
                  <a:close/>
                  <a:moveTo>
                    <a:pt x="350" y="195"/>
                  </a:moveTo>
                  <a:cubicBezTo>
                    <a:pt x="350" y="190"/>
                    <a:pt x="350" y="190"/>
                    <a:pt x="350" y="190"/>
                  </a:cubicBezTo>
                  <a:cubicBezTo>
                    <a:pt x="350" y="190"/>
                    <a:pt x="350" y="190"/>
                    <a:pt x="350" y="190"/>
                  </a:cubicBezTo>
                  <a:cubicBezTo>
                    <a:pt x="350" y="168"/>
                    <a:pt x="350" y="168"/>
                    <a:pt x="350" y="168"/>
                  </a:cubicBezTo>
                  <a:cubicBezTo>
                    <a:pt x="350" y="168"/>
                    <a:pt x="350" y="168"/>
                    <a:pt x="350" y="168"/>
                  </a:cubicBezTo>
                  <a:cubicBezTo>
                    <a:pt x="350" y="168"/>
                    <a:pt x="350" y="168"/>
                    <a:pt x="350" y="168"/>
                  </a:cubicBezTo>
                  <a:cubicBezTo>
                    <a:pt x="350" y="118"/>
                    <a:pt x="350" y="118"/>
                    <a:pt x="350" y="118"/>
                  </a:cubicBezTo>
                  <a:cubicBezTo>
                    <a:pt x="350" y="115"/>
                    <a:pt x="350" y="112"/>
                    <a:pt x="350" y="109"/>
                  </a:cubicBezTo>
                  <a:cubicBezTo>
                    <a:pt x="349" y="107"/>
                    <a:pt x="348" y="105"/>
                    <a:pt x="346" y="103"/>
                  </a:cubicBezTo>
                  <a:cubicBezTo>
                    <a:pt x="341" y="98"/>
                    <a:pt x="332" y="98"/>
                    <a:pt x="326" y="103"/>
                  </a:cubicBezTo>
                  <a:cubicBezTo>
                    <a:pt x="325" y="105"/>
                    <a:pt x="324" y="107"/>
                    <a:pt x="323" y="109"/>
                  </a:cubicBezTo>
                  <a:cubicBezTo>
                    <a:pt x="322" y="111"/>
                    <a:pt x="322" y="114"/>
                    <a:pt x="322" y="117"/>
                  </a:cubicBezTo>
                  <a:cubicBezTo>
                    <a:pt x="322" y="169"/>
                    <a:pt x="322" y="169"/>
                    <a:pt x="322" y="169"/>
                  </a:cubicBezTo>
                  <a:cubicBezTo>
                    <a:pt x="322" y="169"/>
                    <a:pt x="322" y="169"/>
                    <a:pt x="322" y="169"/>
                  </a:cubicBezTo>
                  <a:cubicBezTo>
                    <a:pt x="322" y="169"/>
                    <a:pt x="322" y="169"/>
                    <a:pt x="322" y="169"/>
                  </a:cubicBezTo>
                  <a:cubicBezTo>
                    <a:pt x="322" y="200"/>
                    <a:pt x="322" y="200"/>
                    <a:pt x="322" y="200"/>
                  </a:cubicBezTo>
                  <a:cubicBezTo>
                    <a:pt x="322" y="203"/>
                    <a:pt x="322" y="203"/>
                    <a:pt x="322" y="203"/>
                  </a:cubicBezTo>
                  <a:cubicBezTo>
                    <a:pt x="322" y="207"/>
                    <a:pt x="319" y="211"/>
                    <a:pt x="315" y="211"/>
                  </a:cubicBezTo>
                  <a:cubicBezTo>
                    <a:pt x="315" y="211"/>
                    <a:pt x="315" y="211"/>
                    <a:pt x="315" y="211"/>
                  </a:cubicBezTo>
                  <a:cubicBezTo>
                    <a:pt x="311" y="211"/>
                    <a:pt x="308" y="207"/>
                    <a:pt x="308" y="203"/>
                  </a:cubicBezTo>
                  <a:cubicBezTo>
                    <a:pt x="308" y="188"/>
                    <a:pt x="308" y="188"/>
                    <a:pt x="308" y="188"/>
                  </a:cubicBezTo>
                  <a:cubicBezTo>
                    <a:pt x="308" y="185"/>
                    <a:pt x="308" y="185"/>
                    <a:pt x="308" y="185"/>
                  </a:cubicBezTo>
                  <a:cubicBezTo>
                    <a:pt x="308" y="185"/>
                    <a:pt x="308" y="185"/>
                    <a:pt x="308" y="185"/>
                  </a:cubicBezTo>
                  <a:cubicBezTo>
                    <a:pt x="308" y="169"/>
                    <a:pt x="308" y="169"/>
                    <a:pt x="308" y="169"/>
                  </a:cubicBezTo>
                  <a:cubicBezTo>
                    <a:pt x="308" y="169"/>
                    <a:pt x="308" y="169"/>
                    <a:pt x="308" y="169"/>
                  </a:cubicBezTo>
                  <a:cubicBezTo>
                    <a:pt x="308" y="169"/>
                    <a:pt x="308" y="169"/>
                    <a:pt x="308" y="169"/>
                  </a:cubicBezTo>
                  <a:cubicBezTo>
                    <a:pt x="308" y="153"/>
                    <a:pt x="308" y="153"/>
                    <a:pt x="308" y="153"/>
                  </a:cubicBezTo>
                  <a:cubicBezTo>
                    <a:pt x="308" y="153"/>
                    <a:pt x="308" y="153"/>
                    <a:pt x="308" y="153"/>
                  </a:cubicBezTo>
                  <a:cubicBezTo>
                    <a:pt x="308" y="153"/>
                    <a:pt x="308" y="153"/>
                    <a:pt x="308" y="153"/>
                  </a:cubicBezTo>
                  <a:cubicBezTo>
                    <a:pt x="308" y="153"/>
                    <a:pt x="308" y="153"/>
                    <a:pt x="308" y="153"/>
                  </a:cubicBezTo>
                  <a:cubicBezTo>
                    <a:pt x="308" y="153"/>
                    <a:pt x="308" y="152"/>
                    <a:pt x="308" y="152"/>
                  </a:cubicBezTo>
                  <a:cubicBezTo>
                    <a:pt x="308" y="144"/>
                    <a:pt x="308" y="144"/>
                    <a:pt x="308" y="144"/>
                  </a:cubicBezTo>
                  <a:cubicBezTo>
                    <a:pt x="308" y="144"/>
                    <a:pt x="308" y="144"/>
                    <a:pt x="308" y="144"/>
                  </a:cubicBezTo>
                  <a:cubicBezTo>
                    <a:pt x="308" y="122"/>
                    <a:pt x="308" y="122"/>
                    <a:pt x="308" y="122"/>
                  </a:cubicBezTo>
                  <a:cubicBezTo>
                    <a:pt x="308" y="122"/>
                    <a:pt x="308" y="122"/>
                    <a:pt x="308" y="122"/>
                  </a:cubicBezTo>
                  <a:cubicBezTo>
                    <a:pt x="308" y="122"/>
                    <a:pt x="308" y="122"/>
                    <a:pt x="308" y="122"/>
                  </a:cubicBezTo>
                  <a:cubicBezTo>
                    <a:pt x="308" y="74"/>
                    <a:pt x="308" y="74"/>
                    <a:pt x="308" y="74"/>
                  </a:cubicBezTo>
                  <a:cubicBezTo>
                    <a:pt x="308" y="70"/>
                    <a:pt x="308" y="66"/>
                    <a:pt x="307" y="62"/>
                  </a:cubicBezTo>
                  <a:cubicBezTo>
                    <a:pt x="306" y="60"/>
                    <a:pt x="305" y="59"/>
                    <a:pt x="304" y="57"/>
                  </a:cubicBezTo>
                  <a:cubicBezTo>
                    <a:pt x="299" y="52"/>
                    <a:pt x="290" y="52"/>
                    <a:pt x="284" y="57"/>
                  </a:cubicBezTo>
                  <a:cubicBezTo>
                    <a:pt x="283" y="59"/>
                    <a:pt x="281" y="61"/>
                    <a:pt x="281" y="63"/>
                  </a:cubicBezTo>
                  <a:cubicBezTo>
                    <a:pt x="280" y="66"/>
                    <a:pt x="280" y="70"/>
                    <a:pt x="280" y="73"/>
                  </a:cubicBezTo>
                  <a:cubicBezTo>
                    <a:pt x="280" y="154"/>
                    <a:pt x="280" y="154"/>
                    <a:pt x="280" y="154"/>
                  </a:cubicBezTo>
                  <a:cubicBezTo>
                    <a:pt x="280" y="154"/>
                    <a:pt x="280" y="154"/>
                    <a:pt x="280" y="154"/>
                  </a:cubicBezTo>
                  <a:cubicBezTo>
                    <a:pt x="280" y="172"/>
                    <a:pt x="280" y="172"/>
                    <a:pt x="280" y="172"/>
                  </a:cubicBezTo>
                  <a:cubicBezTo>
                    <a:pt x="280" y="186"/>
                    <a:pt x="280" y="186"/>
                    <a:pt x="280" y="186"/>
                  </a:cubicBezTo>
                  <a:cubicBezTo>
                    <a:pt x="280" y="190"/>
                    <a:pt x="280" y="190"/>
                    <a:pt x="280" y="190"/>
                  </a:cubicBezTo>
                  <a:cubicBezTo>
                    <a:pt x="280" y="194"/>
                    <a:pt x="277" y="198"/>
                    <a:pt x="273" y="198"/>
                  </a:cubicBezTo>
                  <a:cubicBezTo>
                    <a:pt x="273" y="198"/>
                    <a:pt x="273" y="198"/>
                    <a:pt x="273" y="198"/>
                  </a:cubicBezTo>
                  <a:cubicBezTo>
                    <a:pt x="269" y="198"/>
                    <a:pt x="266" y="194"/>
                    <a:pt x="266" y="190"/>
                  </a:cubicBezTo>
                  <a:cubicBezTo>
                    <a:pt x="266" y="184"/>
                    <a:pt x="266" y="184"/>
                    <a:pt x="266" y="184"/>
                  </a:cubicBezTo>
                  <a:cubicBezTo>
                    <a:pt x="266" y="172"/>
                    <a:pt x="266" y="172"/>
                    <a:pt x="266" y="172"/>
                  </a:cubicBezTo>
                  <a:cubicBezTo>
                    <a:pt x="266" y="172"/>
                    <a:pt x="266" y="172"/>
                    <a:pt x="266" y="172"/>
                  </a:cubicBezTo>
                  <a:cubicBezTo>
                    <a:pt x="266" y="154"/>
                    <a:pt x="266" y="154"/>
                    <a:pt x="266" y="154"/>
                  </a:cubicBezTo>
                  <a:cubicBezTo>
                    <a:pt x="266" y="154"/>
                    <a:pt x="266" y="154"/>
                    <a:pt x="266" y="154"/>
                  </a:cubicBezTo>
                  <a:cubicBezTo>
                    <a:pt x="266" y="143"/>
                    <a:pt x="266" y="143"/>
                    <a:pt x="266" y="143"/>
                  </a:cubicBezTo>
                  <a:cubicBezTo>
                    <a:pt x="266" y="143"/>
                    <a:pt x="266" y="143"/>
                    <a:pt x="266" y="143"/>
                  </a:cubicBezTo>
                  <a:cubicBezTo>
                    <a:pt x="266" y="143"/>
                    <a:pt x="266" y="143"/>
                    <a:pt x="266" y="143"/>
                  </a:cubicBezTo>
                  <a:cubicBezTo>
                    <a:pt x="266" y="143"/>
                    <a:pt x="266" y="143"/>
                    <a:pt x="266" y="143"/>
                  </a:cubicBezTo>
                  <a:cubicBezTo>
                    <a:pt x="266" y="143"/>
                    <a:pt x="266" y="143"/>
                    <a:pt x="266" y="143"/>
                  </a:cubicBezTo>
                  <a:cubicBezTo>
                    <a:pt x="266" y="117"/>
                    <a:pt x="266" y="117"/>
                    <a:pt x="266" y="117"/>
                  </a:cubicBezTo>
                  <a:cubicBezTo>
                    <a:pt x="266" y="117"/>
                    <a:pt x="266" y="117"/>
                    <a:pt x="266" y="117"/>
                  </a:cubicBezTo>
                  <a:cubicBezTo>
                    <a:pt x="266" y="117"/>
                    <a:pt x="266" y="117"/>
                    <a:pt x="266" y="117"/>
                  </a:cubicBezTo>
                  <a:cubicBezTo>
                    <a:pt x="266" y="58"/>
                    <a:pt x="266" y="58"/>
                    <a:pt x="266" y="58"/>
                  </a:cubicBezTo>
                  <a:cubicBezTo>
                    <a:pt x="266" y="55"/>
                    <a:pt x="266" y="51"/>
                    <a:pt x="265" y="47"/>
                  </a:cubicBezTo>
                  <a:cubicBezTo>
                    <a:pt x="264" y="45"/>
                    <a:pt x="263" y="43"/>
                    <a:pt x="261" y="41"/>
                  </a:cubicBezTo>
                  <a:cubicBezTo>
                    <a:pt x="255" y="34"/>
                    <a:pt x="244" y="34"/>
                    <a:pt x="238" y="41"/>
                  </a:cubicBezTo>
                  <a:cubicBezTo>
                    <a:pt x="236" y="42"/>
                    <a:pt x="235" y="44"/>
                    <a:pt x="234" y="47"/>
                  </a:cubicBezTo>
                  <a:cubicBezTo>
                    <a:pt x="233" y="50"/>
                    <a:pt x="233" y="54"/>
                    <a:pt x="233" y="58"/>
                  </a:cubicBezTo>
                  <a:cubicBezTo>
                    <a:pt x="233" y="143"/>
                    <a:pt x="233" y="143"/>
                    <a:pt x="233" y="143"/>
                  </a:cubicBezTo>
                  <a:cubicBezTo>
                    <a:pt x="233" y="143"/>
                    <a:pt x="233" y="143"/>
                    <a:pt x="233" y="143"/>
                  </a:cubicBezTo>
                  <a:cubicBezTo>
                    <a:pt x="233" y="143"/>
                    <a:pt x="233" y="143"/>
                    <a:pt x="233" y="143"/>
                  </a:cubicBezTo>
                  <a:cubicBezTo>
                    <a:pt x="233" y="143"/>
                    <a:pt x="233" y="143"/>
                    <a:pt x="233" y="143"/>
                  </a:cubicBezTo>
                  <a:cubicBezTo>
                    <a:pt x="233" y="154"/>
                    <a:pt x="233" y="154"/>
                    <a:pt x="233" y="154"/>
                  </a:cubicBezTo>
                  <a:cubicBezTo>
                    <a:pt x="233" y="168"/>
                    <a:pt x="233" y="168"/>
                    <a:pt x="233" y="168"/>
                  </a:cubicBezTo>
                  <a:cubicBezTo>
                    <a:pt x="233" y="181"/>
                    <a:pt x="233" y="181"/>
                    <a:pt x="233" y="181"/>
                  </a:cubicBezTo>
                  <a:cubicBezTo>
                    <a:pt x="233" y="186"/>
                    <a:pt x="233" y="186"/>
                    <a:pt x="233" y="186"/>
                  </a:cubicBezTo>
                  <a:cubicBezTo>
                    <a:pt x="233" y="190"/>
                    <a:pt x="230" y="194"/>
                    <a:pt x="226" y="194"/>
                  </a:cubicBezTo>
                  <a:cubicBezTo>
                    <a:pt x="226" y="194"/>
                    <a:pt x="226" y="194"/>
                    <a:pt x="226" y="194"/>
                  </a:cubicBezTo>
                  <a:cubicBezTo>
                    <a:pt x="222" y="194"/>
                    <a:pt x="219" y="190"/>
                    <a:pt x="219" y="186"/>
                  </a:cubicBezTo>
                  <a:cubicBezTo>
                    <a:pt x="219" y="180"/>
                    <a:pt x="219" y="180"/>
                    <a:pt x="219" y="180"/>
                  </a:cubicBezTo>
                  <a:cubicBezTo>
                    <a:pt x="219" y="168"/>
                    <a:pt x="219" y="168"/>
                    <a:pt x="219" y="168"/>
                  </a:cubicBezTo>
                  <a:cubicBezTo>
                    <a:pt x="219" y="168"/>
                    <a:pt x="219" y="168"/>
                    <a:pt x="219" y="168"/>
                  </a:cubicBezTo>
                  <a:cubicBezTo>
                    <a:pt x="219" y="143"/>
                    <a:pt x="219" y="143"/>
                    <a:pt x="219" y="143"/>
                  </a:cubicBezTo>
                  <a:cubicBezTo>
                    <a:pt x="219" y="143"/>
                    <a:pt x="219" y="143"/>
                    <a:pt x="219" y="143"/>
                  </a:cubicBezTo>
                  <a:cubicBezTo>
                    <a:pt x="219" y="143"/>
                    <a:pt x="219" y="143"/>
                    <a:pt x="219" y="143"/>
                  </a:cubicBezTo>
                  <a:cubicBezTo>
                    <a:pt x="219" y="84"/>
                    <a:pt x="219" y="84"/>
                    <a:pt x="219" y="84"/>
                  </a:cubicBezTo>
                  <a:cubicBezTo>
                    <a:pt x="219" y="81"/>
                    <a:pt x="219" y="78"/>
                    <a:pt x="218" y="75"/>
                  </a:cubicBezTo>
                  <a:cubicBezTo>
                    <a:pt x="218" y="71"/>
                    <a:pt x="216" y="69"/>
                    <a:pt x="214" y="66"/>
                  </a:cubicBezTo>
                  <a:cubicBezTo>
                    <a:pt x="207" y="60"/>
                    <a:pt x="197" y="60"/>
                    <a:pt x="191" y="66"/>
                  </a:cubicBezTo>
                  <a:cubicBezTo>
                    <a:pt x="188" y="69"/>
                    <a:pt x="187" y="71"/>
                    <a:pt x="186" y="75"/>
                  </a:cubicBezTo>
                  <a:cubicBezTo>
                    <a:pt x="186" y="77"/>
                    <a:pt x="186" y="81"/>
                    <a:pt x="186" y="84"/>
                  </a:cubicBezTo>
                  <a:cubicBezTo>
                    <a:pt x="186" y="160"/>
                    <a:pt x="186" y="160"/>
                    <a:pt x="186" y="160"/>
                  </a:cubicBezTo>
                  <a:cubicBezTo>
                    <a:pt x="186" y="195"/>
                    <a:pt x="186" y="195"/>
                    <a:pt x="186" y="195"/>
                  </a:cubicBezTo>
                  <a:cubicBezTo>
                    <a:pt x="186" y="200"/>
                    <a:pt x="186" y="200"/>
                    <a:pt x="186" y="200"/>
                  </a:cubicBezTo>
                  <a:cubicBezTo>
                    <a:pt x="186" y="201"/>
                    <a:pt x="186" y="201"/>
                    <a:pt x="186" y="201"/>
                  </a:cubicBezTo>
                  <a:cubicBezTo>
                    <a:pt x="186" y="238"/>
                    <a:pt x="186" y="238"/>
                    <a:pt x="186" y="238"/>
                  </a:cubicBezTo>
                  <a:cubicBezTo>
                    <a:pt x="186" y="238"/>
                    <a:pt x="186" y="238"/>
                    <a:pt x="186" y="238"/>
                  </a:cubicBezTo>
                  <a:cubicBezTo>
                    <a:pt x="186" y="263"/>
                    <a:pt x="186" y="263"/>
                    <a:pt x="186" y="263"/>
                  </a:cubicBezTo>
                  <a:cubicBezTo>
                    <a:pt x="179" y="263"/>
                    <a:pt x="179" y="263"/>
                    <a:pt x="179" y="263"/>
                  </a:cubicBezTo>
                  <a:cubicBezTo>
                    <a:pt x="179" y="263"/>
                    <a:pt x="179" y="263"/>
                    <a:pt x="179" y="263"/>
                  </a:cubicBezTo>
                  <a:cubicBezTo>
                    <a:pt x="179" y="263"/>
                    <a:pt x="179" y="263"/>
                    <a:pt x="179" y="263"/>
                  </a:cubicBezTo>
                  <a:cubicBezTo>
                    <a:pt x="179" y="263"/>
                    <a:pt x="179" y="263"/>
                    <a:pt x="179" y="263"/>
                  </a:cubicBezTo>
                  <a:cubicBezTo>
                    <a:pt x="153" y="263"/>
                    <a:pt x="153" y="263"/>
                    <a:pt x="153" y="263"/>
                  </a:cubicBezTo>
                  <a:cubicBezTo>
                    <a:pt x="163" y="300"/>
                    <a:pt x="190" y="306"/>
                    <a:pt x="204" y="336"/>
                  </a:cubicBezTo>
                  <a:cubicBezTo>
                    <a:pt x="206" y="341"/>
                    <a:pt x="207" y="346"/>
                    <a:pt x="207" y="350"/>
                  </a:cubicBezTo>
                  <a:cubicBezTo>
                    <a:pt x="221" y="353"/>
                    <a:pt x="235" y="354"/>
                    <a:pt x="249" y="354"/>
                  </a:cubicBezTo>
                  <a:cubicBezTo>
                    <a:pt x="275" y="354"/>
                    <a:pt x="300" y="350"/>
                    <a:pt x="323" y="343"/>
                  </a:cubicBezTo>
                  <a:cubicBezTo>
                    <a:pt x="334" y="316"/>
                    <a:pt x="346" y="284"/>
                    <a:pt x="349" y="261"/>
                  </a:cubicBezTo>
                  <a:cubicBezTo>
                    <a:pt x="349" y="261"/>
                    <a:pt x="349" y="261"/>
                    <a:pt x="349" y="261"/>
                  </a:cubicBezTo>
                  <a:cubicBezTo>
                    <a:pt x="349" y="261"/>
                    <a:pt x="349" y="261"/>
                    <a:pt x="349" y="261"/>
                  </a:cubicBezTo>
                  <a:cubicBezTo>
                    <a:pt x="351" y="249"/>
                    <a:pt x="350" y="230"/>
                    <a:pt x="350" y="218"/>
                  </a:cubicBezTo>
                  <a:cubicBezTo>
                    <a:pt x="350" y="207"/>
                    <a:pt x="350" y="207"/>
                    <a:pt x="350" y="207"/>
                  </a:cubicBezTo>
                  <a:cubicBezTo>
                    <a:pt x="350" y="196"/>
                    <a:pt x="350" y="196"/>
                    <a:pt x="350" y="196"/>
                  </a:cubicBezTo>
                  <a:cubicBezTo>
                    <a:pt x="350" y="195"/>
                    <a:pt x="350" y="195"/>
                    <a:pt x="350" y="195"/>
                  </a:cubicBezTo>
                  <a:close/>
                  <a:moveTo>
                    <a:pt x="168" y="227"/>
                  </a:moveTo>
                  <a:cubicBezTo>
                    <a:pt x="168" y="245"/>
                    <a:pt x="168" y="245"/>
                    <a:pt x="168" y="245"/>
                  </a:cubicBezTo>
                  <a:cubicBezTo>
                    <a:pt x="18" y="245"/>
                    <a:pt x="18" y="245"/>
                    <a:pt x="18" y="245"/>
                  </a:cubicBezTo>
                  <a:cubicBezTo>
                    <a:pt x="18" y="227"/>
                    <a:pt x="18" y="227"/>
                    <a:pt x="18" y="227"/>
                  </a:cubicBezTo>
                  <a:cubicBezTo>
                    <a:pt x="168" y="227"/>
                    <a:pt x="168" y="227"/>
                    <a:pt x="168" y="227"/>
                  </a:cubicBezTo>
                  <a:close/>
                  <a:moveTo>
                    <a:pt x="417" y="18"/>
                  </a:moveTo>
                  <a:cubicBezTo>
                    <a:pt x="435" y="18"/>
                    <a:pt x="435" y="18"/>
                    <a:pt x="435" y="18"/>
                  </a:cubicBezTo>
                  <a:cubicBezTo>
                    <a:pt x="435" y="245"/>
                    <a:pt x="435" y="245"/>
                    <a:pt x="435" y="245"/>
                  </a:cubicBezTo>
                  <a:cubicBezTo>
                    <a:pt x="368" y="245"/>
                    <a:pt x="368" y="245"/>
                    <a:pt x="368" y="245"/>
                  </a:cubicBezTo>
                  <a:cubicBezTo>
                    <a:pt x="368" y="239"/>
                    <a:pt x="368" y="233"/>
                    <a:pt x="368" y="227"/>
                  </a:cubicBezTo>
                  <a:cubicBezTo>
                    <a:pt x="417" y="227"/>
                    <a:pt x="417" y="227"/>
                    <a:pt x="417" y="227"/>
                  </a:cubicBezTo>
                  <a:cubicBezTo>
                    <a:pt x="417" y="18"/>
                    <a:pt x="417" y="18"/>
                    <a:pt x="417" y="18"/>
                  </a:cubicBezTo>
                  <a:close/>
                  <a:moveTo>
                    <a:pt x="145" y="105"/>
                  </a:moveTo>
                  <a:cubicBezTo>
                    <a:pt x="145" y="121"/>
                    <a:pt x="139" y="136"/>
                    <a:pt x="127" y="147"/>
                  </a:cubicBezTo>
                  <a:cubicBezTo>
                    <a:pt x="115" y="159"/>
                    <a:pt x="101" y="165"/>
                    <a:pt x="84" y="165"/>
                  </a:cubicBezTo>
                  <a:cubicBezTo>
                    <a:pt x="68" y="165"/>
                    <a:pt x="53" y="159"/>
                    <a:pt x="42" y="147"/>
                  </a:cubicBezTo>
                  <a:cubicBezTo>
                    <a:pt x="30" y="136"/>
                    <a:pt x="24" y="121"/>
                    <a:pt x="24" y="105"/>
                  </a:cubicBezTo>
                  <a:cubicBezTo>
                    <a:pt x="24" y="88"/>
                    <a:pt x="30" y="74"/>
                    <a:pt x="42" y="62"/>
                  </a:cubicBezTo>
                  <a:cubicBezTo>
                    <a:pt x="53" y="50"/>
                    <a:pt x="68" y="44"/>
                    <a:pt x="84" y="44"/>
                  </a:cubicBezTo>
                  <a:cubicBezTo>
                    <a:pt x="101" y="44"/>
                    <a:pt x="115" y="50"/>
                    <a:pt x="127" y="62"/>
                  </a:cubicBezTo>
                  <a:cubicBezTo>
                    <a:pt x="139" y="74"/>
                    <a:pt x="145" y="88"/>
                    <a:pt x="145" y="105"/>
                  </a:cubicBezTo>
                  <a:close/>
                  <a:moveTo>
                    <a:pt x="105" y="115"/>
                  </a:moveTo>
                  <a:cubicBezTo>
                    <a:pt x="105" y="105"/>
                    <a:pt x="101" y="99"/>
                    <a:pt x="92" y="96"/>
                  </a:cubicBezTo>
                  <a:cubicBezTo>
                    <a:pt x="90" y="96"/>
                    <a:pt x="89" y="95"/>
                    <a:pt x="86" y="95"/>
                  </a:cubicBezTo>
                  <a:cubicBezTo>
                    <a:pt x="82" y="94"/>
                    <a:pt x="80" y="92"/>
                    <a:pt x="80" y="90"/>
                  </a:cubicBezTo>
                  <a:cubicBezTo>
                    <a:pt x="80" y="87"/>
                    <a:pt x="82" y="86"/>
                    <a:pt x="85" y="86"/>
                  </a:cubicBezTo>
                  <a:cubicBezTo>
                    <a:pt x="88" y="86"/>
                    <a:pt x="89" y="87"/>
                    <a:pt x="89" y="90"/>
                  </a:cubicBezTo>
                  <a:cubicBezTo>
                    <a:pt x="89" y="92"/>
                    <a:pt x="89" y="92"/>
                    <a:pt x="89" y="92"/>
                  </a:cubicBezTo>
                  <a:cubicBezTo>
                    <a:pt x="104" y="92"/>
                    <a:pt x="104" y="92"/>
                    <a:pt x="104" y="92"/>
                  </a:cubicBezTo>
                  <a:cubicBezTo>
                    <a:pt x="104" y="90"/>
                    <a:pt x="104" y="90"/>
                    <a:pt x="104" y="90"/>
                  </a:cubicBezTo>
                  <a:cubicBezTo>
                    <a:pt x="104" y="81"/>
                    <a:pt x="100" y="75"/>
                    <a:pt x="92" y="72"/>
                  </a:cubicBezTo>
                  <a:cubicBezTo>
                    <a:pt x="92" y="62"/>
                    <a:pt x="92" y="62"/>
                    <a:pt x="92" y="62"/>
                  </a:cubicBezTo>
                  <a:cubicBezTo>
                    <a:pt x="77" y="62"/>
                    <a:pt x="77" y="62"/>
                    <a:pt x="77" y="62"/>
                  </a:cubicBezTo>
                  <a:cubicBezTo>
                    <a:pt x="77" y="72"/>
                    <a:pt x="77" y="72"/>
                    <a:pt x="77" y="72"/>
                  </a:cubicBezTo>
                  <a:cubicBezTo>
                    <a:pt x="69" y="75"/>
                    <a:pt x="65" y="82"/>
                    <a:pt x="65" y="91"/>
                  </a:cubicBezTo>
                  <a:cubicBezTo>
                    <a:pt x="65" y="100"/>
                    <a:pt x="69" y="106"/>
                    <a:pt x="79" y="109"/>
                  </a:cubicBezTo>
                  <a:cubicBezTo>
                    <a:pt x="79" y="109"/>
                    <a:pt x="80" y="109"/>
                    <a:pt x="81" y="109"/>
                  </a:cubicBezTo>
                  <a:cubicBezTo>
                    <a:pt x="86" y="111"/>
                    <a:pt x="89" y="113"/>
                    <a:pt x="89" y="116"/>
                  </a:cubicBezTo>
                  <a:cubicBezTo>
                    <a:pt x="89" y="120"/>
                    <a:pt x="87" y="121"/>
                    <a:pt x="84" y="121"/>
                  </a:cubicBezTo>
                  <a:cubicBezTo>
                    <a:pt x="81" y="121"/>
                    <a:pt x="79" y="119"/>
                    <a:pt x="79" y="115"/>
                  </a:cubicBezTo>
                  <a:cubicBezTo>
                    <a:pt x="79" y="113"/>
                    <a:pt x="79" y="113"/>
                    <a:pt x="79" y="113"/>
                  </a:cubicBezTo>
                  <a:cubicBezTo>
                    <a:pt x="63" y="113"/>
                    <a:pt x="63" y="113"/>
                    <a:pt x="63" y="113"/>
                  </a:cubicBezTo>
                  <a:cubicBezTo>
                    <a:pt x="63" y="115"/>
                    <a:pt x="63" y="115"/>
                    <a:pt x="63" y="115"/>
                  </a:cubicBezTo>
                  <a:cubicBezTo>
                    <a:pt x="63" y="126"/>
                    <a:pt x="68" y="133"/>
                    <a:pt x="77" y="136"/>
                  </a:cubicBezTo>
                  <a:cubicBezTo>
                    <a:pt x="77" y="147"/>
                    <a:pt x="77" y="147"/>
                    <a:pt x="77" y="147"/>
                  </a:cubicBezTo>
                  <a:cubicBezTo>
                    <a:pt x="92" y="147"/>
                    <a:pt x="92" y="147"/>
                    <a:pt x="92" y="147"/>
                  </a:cubicBezTo>
                  <a:cubicBezTo>
                    <a:pt x="92" y="135"/>
                    <a:pt x="92" y="135"/>
                    <a:pt x="92" y="135"/>
                  </a:cubicBezTo>
                  <a:cubicBezTo>
                    <a:pt x="101" y="132"/>
                    <a:pt x="105" y="125"/>
                    <a:pt x="105" y="115"/>
                  </a:cubicBezTo>
                  <a:close/>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1800">
                <a:solidFill>
                  <a:prstClr val="black"/>
                </a:solidFill>
              </a:endParaRPr>
            </a:p>
          </p:txBody>
        </p:sp>
        <p:sp>
          <p:nvSpPr>
            <p:cNvPr id="48" name="Rectangle 47"/>
            <p:cNvSpPr>
              <a:spLocks noChangeAspect="1"/>
            </p:cNvSpPr>
            <p:nvPr/>
          </p:nvSpPr>
          <p:spPr>
            <a:xfrm>
              <a:off x="16537999" y="7799720"/>
              <a:ext cx="3843166" cy="1841543"/>
            </a:xfrm>
            <a:prstGeom prst="rect">
              <a:avLst/>
            </a:prstGeom>
          </p:spPr>
          <p:txBody>
            <a:bodyPr wrap="square">
              <a:spAutoFit/>
            </a:bodyPr>
            <a:lstStyle/>
            <a:p>
              <a:pPr algn="ctr">
                <a:lnSpc>
                  <a:spcPts val="1999"/>
                </a:lnSpc>
                <a:spcBef>
                  <a:spcPts val="666"/>
                </a:spcBef>
              </a:pPr>
              <a:r>
                <a:rPr lang="es-AR" sz="1500" b="1" dirty="0">
                  <a:solidFill>
                    <a:prstClr val="white"/>
                  </a:solidFill>
                  <a:cs typeface="Arial" panose="020B0604020202020204" pitchFamily="34" charset="0"/>
                </a:rPr>
                <a:t>NUEVA PROYECCIÓN </a:t>
              </a:r>
              <a:r>
                <a:rPr lang="es-AR" sz="1500" dirty="0">
                  <a:solidFill>
                    <a:prstClr val="white"/>
                  </a:solidFill>
                  <a:cs typeface="Arial" panose="020B0604020202020204" pitchFamily="34" charset="0"/>
                </a:rPr>
                <a:t/>
              </a:r>
              <a:br>
                <a:rPr lang="es-AR" sz="1500" dirty="0">
                  <a:solidFill>
                    <a:prstClr val="white"/>
                  </a:solidFill>
                  <a:cs typeface="Arial" panose="020B0604020202020204" pitchFamily="34" charset="0"/>
                </a:rPr>
              </a:br>
              <a:r>
                <a:rPr lang="es-AR" sz="1500" dirty="0">
                  <a:solidFill>
                    <a:prstClr val="white"/>
                  </a:solidFill>
                  <a:cs typeface="Arial" panose="020B0604020202020204" pitchFamily="34" charset="0"/>
                </a:rPr>
                <a:t>de Incrementos Salariales: </a:t>
              </a:r>
            </a:p>
            <a:p>
              <a:pPr algn="ctr">
                <a:lnSpc>
                  <a:spcPts val="2331"/>
                </a:lnSpc>
                <a:spcBef>
                  <a:spcPts val="666"/>
                </a:spcBef>
              </a:pPr>
              <a:r>
                <a:rPr lang="es-AR" sz="2800" b="1" dirty="0">
                  <a:solidFill>
                    <a:prstClr val="white"/>
                  </a:solidFill>
                  <a:cs typeface="Arial" panose="020B0604020202020204" pitchFamily="34" charset="0"/>
                </a:rPr>
                <a:t>25% </a:t>
              </a:r>
            </a:p>
            <a:p>
              <a:pPr algn="ctr">
                <a:lnSpc>
                  <a:spcPts val="1067"/>
                </a:lnSpc>
                <a:spcBef>
                  <a:spcPts val="666"/>
                </a:spcBef>
              </a:pPr>
              <a:r>
                <a:rPr lang="es-AR" sz="1500" b="1" dirty="0">
                  <a:solidFill>
                    <a:prstClr val="white"/>
                  </a:solidFill>
                  <a:cs typeface="Arial" panose="020B0604020202020204" pitchFamily="34" charset="0"/>
                </a:rPr>
                <a:t>(AUMENTO)</a:t>
              </a:r>
              <a:endParaRPr lang="es-AR" sz="3500" b="1" dirty="0">
                <a:solidFill>
                  <a:prstClr val="white"/>
                </a:solidFill>
                <a:cs typeface="Arial" panose="020B0604020202020204" pitchFamily="34" charset="0"/>
              </a:endParaRPr>
            </a:p>
          </p:txBody>
        </p:sp>
      </p:grpSp>
      <p:grpSp>
        <p:nvGrpSpPr>
          <p:cNvPr id="53" name="Group 52"/>
          <p:cNvGrpSpPr/>
          <p:nvPr/>
        </p:nvGrpSpPr>
        <p:grpSpPr>
          <a:xfrm>
            <a:off x="9163310" y="4566760"/>
            <a:ext cx="2078819" cy="2078819"/>
            <a:chOff x="6631812" y="6311830"/>
            <a:chExt cx="2835712" cy="2835712"/>
          </a:xfrm>
        </p:grpSpPr>
        <p:sp>
          <p:nvSpPr>
            <p:cNvPr id="54" name="Oval 8"/>
            <p:cNvSpPr>
              <a:spLocks noChangeArrowheads="1"/>
            </p:cNvSpPr>
            <p:nvPr/>
          </p:nvSpPr>
          <p:spPr bwMode="gray">
            <a:xfrm>
              <a:off x="6631812" y="6311830"/>
              <a:ext cx="2835712" cy="2835712"/>
            </a:xfrm>
            <a:prstGeom prst="ellipse">
              <a:avLst/>
            </a:prstGeom>
            <a:solidFill>
              <a:schemeClr val="accent5"/>
            </a:solidFill>
            <a:ln w="6350">
              <a:noFill/>
              <a:round/>
              <a:headEnd/>
              <a:tailEnd/>
            </a:ln>
          </p:spPr>
          <p:txBody>
            <a:bodyPr vert="horz" wrap="none" lIns="0" tIns="503830" rIns="0" bIns="60939" numCol="1" anchor="ctr" anchorCtr="0" compatLnSpc="1">
              <a:prstTxWarp prst="textNoShape">
                <a:avLst/>
              </a:prstTxWarp>
            </a:bodyPr>
            <a:lstStyle/>
            <a:p>
              <a:pPr algn="ctr"/>
              <a:r>
                <a:rPr lang="es-AR" sz="2200" b="1" dirty="0">
                  <a:solidFill>
                    <a:prstClr val="white"/>
                  </a:solidFill>
                  <a:cs typeface="Arial" panose="020B0604020202020204" pitchFamily="34" charset="0"/>
                </a:rPr>
                <a:t>1</a:t>
              </a:r>
              <a:r>
                <a:rPr lang="es-AR" sz="1400" b="1" dirty="0">
                  <a:solidFill>
                    <a:prstClr val="white"/>
                  </a:solidFill>
                  <a:cs typeface="Arial" panose="020B0604020202020204" pitchFamily="34" charset="0"/>
                </a:rPr>
                <a:t>° de Agosto</a:t>
              </a:r>
            </a:p>
            <a:p>
              <a:pPr algn="ctr"/>
              <a:r>
                <a:rPr lang="es-AR" sz="2600" b="1" dirty="0">
                  <a:solidFill>
                    <a:prstClr val="white"/>
                  </a:solidFill>
                  <a:cs typeface="Arial" panose="020B0604020202020204" pitchFamily="34" charset="0"/>
                </a:rPr>
                <a:t>1</a:t>
              </a:r>
              <a:r>
                <a:rPr lang="es-AR" sz="1200" b="1" dirty="0">
                  <a:solidFill>
                    <a:prstClr val="white"/>
                  </a:solidFill>
                  <a:cs typeface="Arial" panose="020B0604020202020204" pitchFamily="34" charset="0"/>
                </a:rPr>
                <a:t> USD = </a:t>
              </a:r>
              <a:r>
                <a:rPr lang="es-AR" sz="2200" b="1" dirty="0">
                  <a:solidFill>
                    <a:prstClr val="white"/>
                  </a:solidFill>
                  <a:cs typeface="Arial" panose="020B0604020202020204" pitchFamily="34" charset="0"/>
                </a:rPr>
                <a:t>$</a:t>
              </a:r>
              <a:r>
                <a:rPr lang="es-AR" sz="2600" b="1" dirty="0">
                  <a:solidFill>
                    <a:prstClr val="white"/>
                  </a:solidFill>
                  <a:cs typeface="Arial" panose="020B0604020202020204" pitchFamily="34" charset="0"/>
                </a:rPr>
                <a:t>27,6</a:t>
              </a:r>
              <a:endParaRPr lang="es-AR" sz="4500" b="1" dirty="0">
                <a:solidFill>
                  <a:prstClr val="white"/>
                </a:solidFill>
                <a:cs typeface="Arial" panose="020B0604020202020204" pitchFamily="34" charset="0"/>
              </a:endParaRPr>
            </a:p>
          </p:txBody>
        </p: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818" y="6557149"/>
              <a:ext cx="911700" cy="911700"/>
            </a:xfrm>
            <a:prstGeom prst="rect">
              <a:avLst/>
            </a:prstGeom>
          </p:spPr>
        </p:pic>
      </p:grpSp>
      <p:grpSp>
        <p:nvGrpSpPr>
          <p:cNvPr id="56" name="Group 55"/>
          <p:cNvGrpSpPr/>
          <p:nvPr/>
        </p:nvGrpSpPr>
        <p:grpSpPr>
          <a:xfrm>
            <a:off x="4901430" y="6308049"/>
            <a:ext cx="1627775" cy="1627774"/>
            <a:chOff x="12355796" y="3743047"/>
            <a:chExt cx="2835712" cy="2835712"/>
          </a:xfrm>
        </p:grpSpPr>
        <p:sp>
          <p:nvSpPr>
            <p:cNvPr id="57" name="Oval 8"/>
            <p:cNvSpPr>
              <a:spLocks noChangeArrowheads="1"/>
            </p:cNvSpPr>
            <p:nvPr/>
          </p:nvSpPr>
          <p:spPr bwMode="gray">
            <a:xfrm>
              <a:off x="12355796" y="3743047"/>
              <a:ext cx="2835712" cy="2835712"/>
            </a:xfrm>
            <a:prstGeom prst="ellipse">
              <a:avLst/>
            </a:prstGeom>
            <a:solidFill>
              <a:srgbClr val="C110A0"/>
            </a:solidFill>
            <a:ln w="6350">
              <a:noFill/>
              <a:round/>
              <a:headEnd/>
              <a:tailEnd/>
            </a:ln>
          </p:spPr>
          <p:txBody>
            <a:bodyPr vert="horz" wrap="none" lIns="0" tIns="815724" rIns="0" bIns="60939" numCol="1" anchor="ctr" anchorCtr="0" compatLnSpc="1">
              <a:prstTxWarp prst="textNoShape">
                <a:avLst/>
              </a:prstTxWarp>
            </a:bodyPr>
            <a:lstStyle/>
            <a:p>
              <a:pPr algn="ctr">
                <a:lnSpc>
                  <a:spcPct val="90000"/>
                </a:lnSpc>
                <a:spcBef>
                  <a:spcPts val="666"/>
                </a:spcBef>
              </a:pPr>
              <a:r>
                <a:rPr lang="es-AR" sz="1400" dirty="0">
                  <a:solidFill>
                    <a:prstClr val="white"/>
                  </a:solidFill>
                  <a:cs typeface="Arial" panose="020B0604020202020204" pitchFamily="34" charset="0"/>
                </a:rPr>
                <a:t>Créditos </a:t>
              </a:r>
              <a:br>
                <a:rPr lang="es-AR" sz="1400" dirty="0">
                  <a:solidFill>
                    <a:prstClr val="white"/>
                  </a:solidFill>
                  <a:cs typeface="Arial" panose="020B0604020202020204" pitchFamily="34" charset="0"/>
                </a:rPr>
              </a:br>
              <a:r>
                <a:rPr lang="es-AR" sz="1400" dirty="0">
                  <a:solidFill>
                    <a:prstClr val="white"/>
                  </a:solidFill>
                  <a:cs typeface="Arial" panose="020B0604020202020204" pitchFamily="34" charset="0"/>
                </a:rPr>
                <a:t>Hipotecarios UVA </a:t>
              </a:r>
              <a:endParaRPr lang="es-AR" sz="2200" dirty="0">
                <a:solidFill>
                  <a:prstClr val="white"/>
                </a:solidFill>
                <a:cs typeface="Arial" panose="020B0604020202020204" pitchFamily="34" charset="0"/>
              </a:endParaRPr>
            </a:p>
            <a:p>
              <a:pPr algn="ctr">
                <a:lnSpc>
                  <a:spcPts val="2399"/>
                </a:lnSpc>
                <a:spcBef>
                  <a:spcPts val="666"/>
                </a:spcBef>
              </a:pPr>
              <a:r>
                <a:rPr lang="es-AR" sz="2800" kern="700" dirty="0">
                  <a:solidFill>
                    <a:prstClr val="white"/>
                  </a:solidFill>
                  <a:cs typeface="Arial" panose="020B0604020202020204" pitchFamily="34" charset="0"/>
                </a:rPr>
                <a:t>NO</a:t>
              </a:r>
            </a:p>
          </p:txBody>
        </p:sp>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70197" y="4021902"/>
              <a:ext cx="1006912" cy="1006912"/>
            </a:xfrm>
            <a:prstGeom prst="rect">
              <a:avLst/>
            </a:prstGeom>
          </p:spPr>
        </p:pic>
      </p:grpSp>
      <p:grpSp>
        <p:nvGrpSpPr>
          <p:cNvPr id="59" name="Group 58"/>
          <p:cNvGrpSpPr/>
          <p:nvPr/>
        </p:nvGrpSpPr>
        <p:grpSpPr>
          <a:xfrm>
            <a:off x="2146221" y="5939960"/>
            <a:ext cx="2079293" cy="2079294"/>
            <a:chOff x="2940484" y="6064591"/>
            <a:chExt cx="3119994" cy="3119994"/>
          </a:xfrm>
        </p:grpSpPr>
        <p:sp>
          <p:nvSpPr>
            <p:cNvPr id="60" name="Oval 8"/>
            <p:cNvSpPr>
              <a:spLocks noChangeArrowheads="1"/>
            </p:cNvSpPr>
            <p:nvPr/>
          </p:nvSpPr>
          <p:spPr bwMode="gray">
            <a:xfrm>
              <a:off x="2940484" y="6064591"/>
              <a:ext cx="3119994" cy="3119994"/>
            </a:xfrm>
            <a:prstGeom prst="ellipse">
              <a:avLst/>
            </a:prstGeom>
            <a:solidFill>
              <a:schemeClr val="accent3"/>
            </a:solidFill>
            <a:ln w="6350">
              <a:noFill/>
              <a:round/>
              <a:headEnd/>
              <a:tailEnd/>
            </a:ln>
          </p:spPr>
          <p:txBody>
            <a:bodyPr vert="horz" wrap="none" lIns="0" tIns="215927" rIns="0" bIns="143951" numCol="1" anchor="ctr" anchorCtr="0" compatLnSpc="1">
              <a:prstTxWarp prst="textNoShape">
                <a:avLst/>
              </a:prstTxWarp>
            </a:bodyPr>
            <a:lstStyle/>
            <a:p>
              <a:pPr algn="ctr"/>
              <a:endParaRPr lang="es-ES" sz="2200" b="1" dirty="0">
                <a:solidFill>
                  <a:prstClr val="white"/>
                </a:solidFill>
                <a:cs typeface="Arial" panose="020B0604020202020204" pitchFamily="34" charset="0"/>
              </a:endParaRPr>
            </a:p>
            <a:p>
              <a:pPr algn="ctr"/>
              <a:endParaRPr lang="es-ES" sz="2200" b="1" dirty="0">
                <a:solidFill>
                  <a:prstClr val="white"/>
                </a:solidFill>
                <a:cs typeface="Arial" panose="020B0604020202020204" pitchFamily="34" charset="0"/>
              </a:endParaRPr>
            </a:p>
            <a:p>
              <a:pPr algn="ctr"/>
              <a:r>
                <a:rPr lang="es-ES" sz="2200" b="1" dirty="0">
                  <a:solidFill>
                    <a:prstClr val="white"/>
                  </a:solidFill>
                  <a:cs typeface="Arial" panose="020B0604020202020204" pitchFamily="34" charset="0"/>
                </a:rPr>
                <a:t>¡Súper </a:t>
              </a:r>
            </a:p>
            <a:p>
              <a:pPr algn="ctr"/>
              <a:r>
                <a:rPr lang="es-ES" sz="2200" b="1" dirty="0">
                  <a:solidFill>
                    <a:prstClr val="white"/>
                  </a:solidFill>
                  <a:cs typeface="Arial" panose="020B0604020202020204" pitchFamily="34" charset="0"/>
                </a:rPr>
                <a:t>Martes!</a:t>
              </a:r>
            </a:p>
          </p:txBody>
        </p:sp>
        <p:sp>
          <p:nvSpPr>
            <p:cNvPr id="61" name="Freeform 5"/>
            <p:cNvSpPr>
              <a:spLocks noEditPoints="1"/>
            </p:cNvSpPr>
            <p:nvPr/>
          </p:nvSpPr>
          <p:spPr bwMode="auto">
            <a:xfrm>
              <a:off x="3805533" y="6461651"/>
              <a:ext cx="1337507" cy="1039194"/>
            </a:xfrm>
            <a:custGeom>
              <a:avLst/>
              <a:gdLst>
                <a:gd name="T0" fmla="*/ 106 w 265"/>
                <a:gd name="T1" fmla="*/ 92 h 226"/>
                <a:gd name="T2" fmla="*/ 92 w 265"/>
                <a:gd name="T3" fmla="*/ 70 h 226"/>
                <a:gd name="T4" fmla="*/ 70 w 265"/>
                <a:gd name="T5" fmla="*/ 58 h 226"/>
                <a:gd name="T6" fmla="*/ 0 w 265"/>
                <a:gd name="T7" fmla="*/ 98 h 226"/>
                <a:gd name="T8" fmla="*/ 95 w 265"/>
                <a:gd name="T9" fmla="*/ 153 h 226"/>
                <a:gd name="T10" fmla="*/ 165 w 265"/>
                <a:gd name="T11" fmla="*/ 112 h 226"/>
                <a:gd name="T12" fmla="*/ 143 w 265"/>
                <a:gd name="T13" fmla="*/ 100 h 226"/>
                <a:gd name="T14" fmla="*/ 106 w 265"/>
                <a:gd name="T15" fmla="*/ 92 h 226"/>
                <a:gd name="T16" fmla="*/ 0 w 265"/>
                <a:gd name="T17" fmla="*/ 113 h 226"/>
                <a:gd name="T18" fmla="*/ 0 w 265"/>
                <a:gd name="T19" fmla="*/ 124 h 226"/>
                <a:gd name="T20" fmla="*/ 95 w 265"/>
                <a:gd name="T21" fmla="*/ 179 h 226"/>
                <a:gd name="T22" fmla="*/ 165 w 265"/>
                <a:gd name="T23" fmla="*/ 138 h 226"/>
                <a:gd name="T24" fmla="*/ 165 w 265"/>
                <a:gd name="T25" fmla="*/ 127 h 226"/>
                <a:gd name="T26" fmla="*/ 95 w 265"/>
                <a:gd name="T27" fmla="*/ 167 h 226"/>
                <a:gd name="T28" fmla="*/ 0 w 265"/>
                <a:gd name="T29" fmla="*/ 113 h 226"/>
                <a:gd name="T30" fmla="*/ 0 w 265"/>
                <a:gd name="T31" fmla="*/ 136 h 226"/>
                <a:gd name="T32" fmla="*/ 0 w 265"/>
                <a:gd name="T33" fmla="*/ 147 h 226"/>
                <a:gd name="T34" fmla="*/ 95 w 265"/>
                <a:gd name="T35" fmla="*/ 202 h 226"/>
                <a:gd name="T36" fmla="*/ 165 w 265"/>
                <a:gd name="T37" fmla="*/ 162 h 226"/>
                <a:gd name="T38" fmla="*/ 165 w 265"/>
                <a:gd name="T39" fmla="*/ 150 h 226"/>
                <a:gd name="T40" fmla="*/ 95 w 265"/>
                <a:gd name="T41" fmla="*/ 191 h 226"/>
                <a:gd name="T42" fmla="*/ 0 w 265"/>
                <a:gd name="T43" fmla="*/ 136 h 226"/>
                <a:gd name="T44" fmla="*/ 0 w 265"/>
                <a:gd name="T45" fmla="*/ 160 h 226"/>
                <a:gd name="T46" fmla="*/ 0 w 265"/>
                <a:gd name="T47" fmla="*/ 171 h 226"/>
                <a:gd name="T48" fmla="*/ 95 w 265"/>
                <a:gd name="T49" fmla="*/ 226 h 226"/>
                <a:gd name="T50" fmla="*/ 165 w 265"/>
                <a:gd name="T51" fmla="*/ 185 h 226"/>
                <a:gd name="T52" fmla="*/ 165 w 265"/>
                <a:gd name="T53" fmla="*/ 174 h 226"/>
                <a:gd name="T54" fmla="*/ 95 w 265"/>
                <a:gd name="T55" fmla="*/ 215 h 226"/>
                <a:gd name="T56" fmla="*/ 0 w 265"/>
                <a:gd name="T57" fmla="*/ 160 h 226"/>
                <a:gd name="T58" fmla="*/ 207 w 265"/>
                <a:gd name="T59" fmla="*/ 88 h 226"/>
                <a:gd name="T60" fmla="*/ 265 w 265"/>
                <a:gd name="T61" fmla="*/ 55 h 226"/>
                <a:gd name="T62" fmla="*/ 170 w 265"/>
                <a:gd name="T63" fmla="*/ 0 h 226"/>
                <a:gd name="T64" fmla="*/ 112 w 265"/>
                <a:gd name="T65" fmla="*/ 33 h 226"/>
                <a:gd name="T66" fmla="*/ 207 w 265"/>
                <a:gd name="T67" fmla="*/ 88 h 226"/>
                <a:gd name="T68" fmla="*/ 207 w 265"/>
                <a:gd name="T69" fmla="*/ 138 h 226"/>
                <a:gd name="T70" fmla="*/ 265 w 265"/>
                <a:gd name="T71" fmla="*/ 104 h 226"/>
                <a:gd name="T72" fmla="*/ 265 w 265"/>
                <a:gd name="T73" fmla="*/ 93 h 226"/>
                <a:gd name="T74" fmla="*/ 207 w 265"/>
                <a:gd name="T75" fmla="*/ 126 h 226"/>
                <a:gd name="T76" fmla="*/ 207 w 265"/>
                <a:gd name="T77" fmla="*/ 138 h 226"/>
                <a:gd name="T78" fmla="*/ 207 w 265"/>
                <a:gd name="T79" fmla="*/ 114 h 226"/>
                <a:gd name="T80" fmla="*/ 265 w 265"/>
                <a:gd name="T81" fmla="*/ 81 h 226"/>
                <a:gd name="T82" fmla="*/ 265 w 265"/>
                <a:gd name="T83" fmla="*/ 69 h 226"/>
                <a:gd name="T84" fmla="*/ 207 w 265"/>
                <a:gd name="T85" fmla="*/ 103 h 226"/>
                <a:gd name="T86" fmla="*/ 207 w 265"/>
                <a:gd name="T87" fmla="*/ 114 h 226"/>
                <a:gd name="T88" fmla="*/ 207 w 265"/>
                <a:gd name="T89" fmla="*/ 161 h 226"/>
                <a:gd name="T90" fmla="*/ 265 w 265"/>
                <a:gd name="T91" fmla="*/ 128 h 226"/>
                <a:gd name="T92" fmla="*/ 265 w 265"/>
                <a:gd name="T93" fmla="*/ 116 h 226"/>
                <a:gd name="T94" fmla="*/ 207 w 265"/>
                <a:gd name="T95" fmla="*/ 150 h 226"/>
                <a:gd name="T96" fmla="*/ 207 w 265"/>
                <a:gd name="T97" fmla="*/ 161 h 226"/>
                <a:gd name="T98" fmla="*/ 106 w 265"/>
                <a:gd name="T99" fmla="*/ 37 h 226"/>
                <a:gd name="T100" fmla="*/ 201 w 265"/>
                <a:gd name="T101" fmla="*/ 92 h 226"/>
                <a:gd name="T102" fmla="*/ 201 w 265"/>
                <a:gd name="T103" fmla="*/ 165 h 226"/>
                <a:gd name="T104" fmla="*/ 172 w 265"/>
                <a:gd name="T105" fmla="*/ 182 h 226"/>
                <a:gd name="T106" fmla="*/ 172 w 265"/>
                <a:gd name="T107" fmla="*/ 109 h 226"/>
                <a:gd name="T108" fmla="*/ 76 w 265"/>
                <a:gd name="T109" fmla="*/ 54 h 226"/>
                <a:gd name="T110" fmla="*/ 106 w 265"/>
                <a:gd name="T111" fmla="*/ 3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26">
                  <a:moveTo>
                    <a:pt x="106" y="92"/>
                  </a:moveTo>
                  <a:cubicBezTo>
                    <a:pt x="95" y="86"/>
                    <a:pt x="90" y="78"/>
                    <a:pt x="92" y="70"/>
                  </a:cubicBezTo>
                  <a:cubicBezTo>
                    <a:pt x="70" y="58"/>
                    <a:pt x="70" y="58"/>
                    <a:pt x="70" y="58"/>
                  </a:cubicBezTo>
                  <a:cubicBezTo>
                    <a:pt x="0" y="98"/>
                    <a:pt x="0" y="98"/>
                    <a:pt x="0" y="98"/>
                  </a:cubicBezTo>
                  <a:cubicBezTo>
                    <a:pt x="95" y="153"/>
                    <a:pt x="95" y="153"/>
                    <a:pt x="95" y="153"/>
                  </a:cubicBezTo>
                  <a:cubicBezTo>
                    <a:pt x="165" y="112"/>
                    <a:pt x="165" y="112"/>
                    <a:pt x="165" y="112"/>
                  </a:cubicBezTo>
                  <a:cubicBezTo>
                    <a:pt x="143" y="100"/>
                    <a:pt x="143" y="100"/>
                    <a:pt x="143" y="100"/>
                  </a:cubicBezTo>
                  <a:cubicBezTo>
                    <a:pt x="131" y="101"/>
                    <a:pt x="117" y="98"/>
                    <a:pt x="106" y="92"/>
                  </a:cubicBezTo>
                  <a:close/>
                  <a:moveTo>
                    <a:pt x="0" y="113"/>
                  </a:moveTo>
                  <a:cubicBezTo>
                    <a:pt x="0" y="124"/>
                    <a:pt x="0" y="124"/>
                    <a:pt x="0" y="124"/>
                  </a:cubicBezTo>
                  <a:cubicBezTo>
                    <a:pt x="95" y="179"/>
                    <a:pt x="95" y="179"/>
                    <a:pt x="95" y="179"/>
                  </a:cubicBezTo>
                  <a:cubicBezTo>
                    <a:pt x="165" y="138"/>
                    <a:pt x="165" y="138"/>
                    <a:pt x="165" y="138"/>
                  </a:cubicBezTo>
                  <a:cubicBezTo>
                    <a:pt x="165" y="127"/>
                    <a:pt x="165" y="127"/>
                    <a:pt x="165" y="127"/>
                  </a:cubicBezTo>
                  <a:cubicBezTo>
                    <a:pt x="95" y="167"/>
                    <a:pt x="95" y="167"/>
                    <a:pt x="95" y="167"/>
                  </a:cubicBezTo>
                  <a:lnTo>
                    <a:pt x="0" y="113"/>
                  </a:lnTo>
                  <a:close/>
                  <a:moveTo>
                    <a:pt x="0" y="136"/>
                  </a:moveTo>
                  <a:cubicBezTo>
                    <a:pt x="0" y="147"/>
                    <a:pt x="0" y="147"/>
                    <a:pt x="0" y="147"/>
                  </a:cubicBezTo>
                  <a:cubicBezTo>
                    <a:pt x="95" y="202"/>
                    <a:pt x="95" y="202"/>
                    <a:pt x="95" y="202"/>
                  </a:cubicBezTo>
                  <a:cubicBezTo>
                    <a:pt x="165" y="162"/>
                    <a:pt x="165" y="162"/>
                    <a:pt x="165" y="162"/>
                  </a:cubicBezTo>
                  <a:cubicBezTo>
                    <a:pt x="165" y="150"/>
                    <a:pt x="165" y="150"/>
                    <a:pt x="165" y="150"/>
                  </a:cubicBezTo>
                  <a:cubicBezTo>
                    <a:pt x="95" y="191"/>
                    <a:pt x="95" y="191"/>
                    <a:pt x="95" y="191"/>
                  </a:cubicBezTo>
                  <a:lnTo>
                    <a:pt x="0" y="136"/>
                  </a:lnTo>
                  <a:close/>
                  <a:moveTo>
                    <a:pt x="0" y="160"/>
                  </a:moveTo>
                  <a:cubicBezTo>
                    <a:pt x="0" y="171"/>
                    <a:pt x="0" y="171"/>
                    <a:pt x="0" y="171"/>
                  </a:cubicBezTo>
                  <a:cubicBezTo>
                    <a:pt x="95" y="226"/>
                    <a:pt x="95" y="226"/>
                    <a:pt x="95" y="226"/>
                  </a:cubicBezTo>
                  <a:cubicBezTo>
                    <a:pt x="165" y="185"/>
                    <a:pt x="165" y="185"/>
                    <a:pt x="165" y="185"/>
                  </a:cubicBezTo>
                  <a:cubicBezTo>
                    <a:pt x="165" y="174"/>
                    <a:pt x="165" y="174"/>
                    <a:pt x="165" y="174"/>
                  </a:cubicBezTo>
                  <a:cubicBezTo>
                    <a:pt x="95" y="215"/>
                    <a:pt x="95" y="215"/>
                    <a:pt x="95" y="215"/>
                  </a:cubicBezTo>
                  <a:lnTo>
                    <a:pt x="0" y="160"/>
                  </a:lnTo>
                  <a:close/>
                  <a:moveTo>
                    <a:pt x="207" y="88"/>
                  </a:moveTo>
                  <a:cubicBezTo>
                    <a:pt x="265" y="55"/>
                    <a:pt x="265" y="55"/>
                    <a:pt x="265" y="55"/>
                  </a:cubicBezTo>
                  <a:cubicBezTo>
                    <a:pt x="170" y="0"/>
                    <a:pt x="170" y="0"/>
                    <a:pt x="170" y="0"/>
                  </a:cubicBezTo>
                  <a:cubicBezTo>
                    <a:pt x="112" y="33"/>
                    <a:pt x="112" y="33"/>
                    <a:pt x="112" y="33"/>
                  </a:cubicBezTo>
                  <a:cubicBezTo>
                    <a:pt x="207" y="88"/>
                    <a:pt x="207" y="88"/>
                    <a:pt x="207" y="88"/>
                  </a:cubicBezTo>
                  <a:close/>
                  <a:moveTo>
                    <a:pt x="207" y="138"/>
                  </a:moveTo>
                  <a:cubicBezTo>
                    <a:pt x="265" y="104"/>
                    <a:pt x="265" y="104"/>
                    <a:pt x="265" y="104"/>
                  </a:cubicBezTo>
                  <a:cubicBezTo>
                    <a:pt x="265" y="93"/>
                    <a:pt x="265" y="93"/>
                    <a:pt x="265" y="93"/>
                  </a:cubicBezTo>
                  <a:cubicBezTo>
                    <a:pt x="207" y="126"/>
                    <a:pt x="207" y="126"/>
                    <a:pt x="207" y="126"/>
                  </a:cubicBezTo>
                  <a:lnTo>
                    <a:pt x="207" y="138"/>
                  </a:lnTo>
                  <a:close/>
                  <a:moveTo>
                    <a:pt x="207" y="114"/>
                  </a:moveTo>
                  <a:cubicBezTo>
                    <a:pt x="265" y="81"/>
                    <a:pt x="265" y="81"/>
                    <a:pt x="265" y="81"/>
                  </a:cubicBezTo>
                  <a:cubicBezTo>
                    <a:pt x="265" y="69"/>
                    <a:pt x="265" y="69"/>
                    <a:pt x="265" y="69"/>
                  </a:cubicBezTo>
                  <a:cubicBezTo>
                    <a:pt x="207" y="103"/>
                    <a:pt x="207" y="103"/>
                    <a:pt x="207" y="103"/>
                  </a:cubicBezTo>
                  <a:lnTo>
                    <a:pt x="207" y="114"/>
                  </a:lnTo>
                  <a:close/>
                  <a:moveTo>
                    <a:pt x="207" y="161"/>
                  </a:moveTo>
                  <a:cubicBezTo>
                    <a:pt x="265" y="128"/>
                    <a:pt x="265" y="128"/>
                    <a:pt x="265" y="128"/>
                  </a:cubicBezTo>
                  <a:cubicBezTo>
                    <a:pt x="265" y="116"/>
                    <a:pt x="265" y="116"/>
                    <a:pt x="265" y="116"/>
                  </a:cubicBezTo>
                  <a:cubicBezTo>
                    <a:pt x="207" y="150"/>
                    <a:pt x="207" y="150"/>
                    <a:pt x="207" y="150"/>
                  </a:cubicBezTo>
                  <a:lnTo>
                    <a:pt x="207" y="161"/>
                  </a:lnTo>
                  <a:close/>
                  <a:moveTo>
                    <a:pt x="106" y="37"/>
                  </a:moveTo>
                  <a:cubicBezTo>
                    <a:pt x="201" y="92"/>
                    <a:pt x="201" y="92"/>
                    <a:pt x="201" y="92"/>
                  </a:cubicBezTo>
                  <a:cubicBezTo>
                    <a:pt x="201" y="165"/>
                    <a:pt x="201" y="165"/>
                    <a:pt x="201" y="165"/>
                  </a:cubicBezTo>
                  <a:cubicBezTo>
                    <a:pt x="172" y="182"/>
                    <a:pt x="172" y="182"/>
                    <a:pt x="172" y="182"/>
                  </a:cubicBezTo>
                  <a:cubicBezTo>
                    <a:pt x="172" y="109"/>
                    <a:pt x="172" y="109"/>
                    <a:pt x="172" y="109"/>
                  </a:cubicBezTo>
                  <a:cubicBezTo>
                    <a:pt x="76" y="54"/>
                    <a:pt x="76" y="54"/>
                    <a:pt x="76" y="54"/>
                  </a:cubicBezTo>
                  <a:lnTo>
                    <a:pt x="106" y="37"/>
                  </a:lnTo>
                  <a:close/>
                </a:path>
              </a:pathLst>
            </a:custGeom>
            <a:solidFill>
              <a:schemeClr val="bg1"/>
            </a:solidFill>
            <a:ln>
              <a:noFill/>
            </a:ln>
            <a:extLst/>
          </p:spPr>
          <p:txBody>
            <a:bodyPr vert="horz" wrap="square" lIns="60939" tIns="30470" rIns="60939" bIns="30470" numCol="1" anchor="t" anchorCtr="0" compatLnSpc="1">
              <a:prstTxWarp prst="textNoShape">
                <a:avLst/>
              </a:prstTxWarp>
            </a:bodyPr>
            <a:lstStyle/>
            <a:p>
              <a:endParaRPr lang="en-GB" sz="2000">
                <a:solidFill>
                  <a:prstClr val="black"/>
                </a:solidFill>
              </a:endParaRPr>
            </a:p>
          </p:txBody>
        </p:sp>
      </p:grpSp>
    </p:spTree>
    <p:extLst>
      <p:ext uri="{BB962C8B-B14F-4D97-AF65-F5344CB8AC3E}">
        <p14:creationId xmlns:p14="http://schemas.microsoft.com/office/powerpoint/2010/main" val="2769277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25"/>
                                        </p:tgtEl>
                                        <p:attrNameLst>
                                          <p:attrName>style.visibility</p:attrName>
                                        </p:attrNameLst>
                                      </p:cBhvr>
                                      <p:to>
                                        <p:strVal val="visible"/>
                                      </p:to>
                                    </p:set>
                                  </p:childTnLst>
                                </p:cTn>
                              </p:par>
                            </p:childTnLst>
                          </p:cTn>
                        </p:par>
                        <p:par>
                          <p:cTn id="7" fill="hold">
                            <p:stCondLst>
                              <p:cond delay="10"/>
                            </p:stCondLst>
                            <p:childTnLst>
                              <p:par>
                                <p:cTn id="8" presetID="26" presetClass="emph" presetSubtype="0" fill="hold" nodeType="afterEffect">
                                  <p:stCondLst>
                                    <p:cond delay="500"/>
                                  </p:stCondLst>
                                  <p:childTnLst>
                                    <p:animEffect transition="out" filter="fade">
                                      <p:cBhvr>
                                        <p:cTn id="9" dur="190" tmFilter="0, 0; .2, .5; .8, .5; 1, 0"/>
                                        <p:tgtEl>
                                          <p:spTgt spid="25"/>
                                        </p:tgtEl>
                                      </p:cBhvr>
                                    </p:animEffect>
                                    <p:animScale>
                                      <p:cBhvr>
                                        <p:cTn id="10" dur="95" autoRev="1" fill="hold"/>
                                        <p:tgtEl>
                                          <p:spTgt spid="25"/>
                                        </p:tgtEl>
                                      </p:cBhvr>
                                      <p:by x="105000" y="105000"/>
                                    </p:animScale>
                                  </p:childTnLst>
                                </p:cTn>
                              </p:par>
                            </p:childTnLst>
                          </p:cTn>
                        </p:par>
                        <p:par>
                          <p:cTn id="11" fill="hold">
                            <p:stCondLst>
                              <p:cond delay="700"/>
                            </p:stCondLst>
                            <p:childTnLst>
                              <p:par>
                                <p:cTn id="12" presetID="2" presetClass="entr" presetSubtype="6" fill="hold" grpId="0" nodeType="afterEffect">
                                  <p:stCondLst>
                                    <p:cond delay="20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fill="hold"/>
                                        <p:tgtEl>
                                          <p:spTgt spid="6"/>
                                        </p:tgtEl>
                                        <p:attrNameLst>
                                          <p:attrName>ppt_x</p:attrName>
                                        </p:attrNameLst>
                                      </p:cBhvr>
                                      <p:tavLst>
                                        <p:tav tm="0">
                                          <p:val>
                                            <p:strVal val="1+#ppt_w/2"/>
                                          </p:val>
                                        </p:tav>
                                        <p:tav tm="100000">
                                          <p:val>
                                            <p:strVal val="#ppt_x"/>
                                          </p:val>
                                        </p:tav>
                                      </p:tavLst>
                                    </p:anim>
                                    <p:anim calcmode="lin" valueType="num">
                                      <p:cBhvr additive="base">
                                        <p:cTn id="15" dur="3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3000"/>
                            </p:stCondLst>
                            <p:childTnLst>
                              <p:par>
                                <p:cTn id="17" presetID="2" presetClass="entr" presetSubtype="9"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 fill="hold"/>
                                        <p:tgtEl>
                                          <p:spTgt spid="10"/>
                                        </p:tgtEl>
                                        <p:attrNameLst>
                                          <p:attrName>ppt_x</p:attrName>
                                        </p:attrNameLst>
                                      </p:cBhvr>
                                      <p:tavLst>
                                        <p:tav tm="0">
                                          <p:val>
                                            <p:strVal val="0-#ppt_w/2"/>
                                          </p:val>
                                        </p:tav>
                                        <p:tav tm="100000">
                                          <p:val>
                                            <p:strVal val="#ppt_x"/>
                                          </p:val>
                                        </p:tav>
                                      </p:tavLst>
                                    </p:anim>
                                    <p:anim calcmode="lin" valueType="num">
                                      <p:cBhvr additive="base">
                                        <p:cTn id="20" dur="300" fill="hold"/>
                                        <p:tgtEl>
                                          <p:spTgt spid="10"/>
                                        </p:tgtEl>
                                        <p:attrNameLst>
                                          <p:attrName>ppt_y</p:attrName>
                                        </p:attrNameLst>
                                      </p:cBhvr>
                                      <p:tavLst>
                                        <p:tav tm="0">
                                          <p:val>
                                            <p:strVal val="0-#ppt_h/2"/>
                                          </p:val>
                                        </p:tav>
                                        <p:tav tm="100000">
                                          <p:val>
                                            <p:strVal val="#ppt_y"/>
                                          </p:val>
                                        </p:tav>
                                      </p:tavLst>
                                    </p:anim>
                                  </p:childTnLst>
                                </p:cTn>
                              </p:par>
                            </p:childTnLst>
                          </p:cTn>
                        </p:par>
                        <p:par>
                          <p:cTn id="21" fill="hold">
                            <p:stCondLst>
                              <p:cond delay="5300"/>
                            </p:stCondLst>
                            <p:childTnLst>
                              <p:par>
                                <p:cTn id="22" presetID="2" presetClass="entr" presetSubtype="4" fill="hold" nodeType="afterEffect">
                                  <p:stCondLst>
                                    <p:cond delay="200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300" fill="hold"/>
                                        <p:tgtEl>
                                          <p:spTgt spid="45"/>
                                        </p:tgtEl>
                                        <p:attrNameLst>
                                          <p:attrName>ppt_x</p:attrName>
                                        </p:attrNameLst>
                                      </p:cBhvr>
                                      <p:tavLst>
                                        <p:tav tm="0">
                                          <p:val>
                                            <p:strVal val="#ppt_x"/>
                                          </p:val>
                                        </p:tav>
                                        <p:tav tm="100000">
                                          <p:val>
                                            <p:strVal val="#ppt_x"/>
                                          </p:val>
                                        </p:tav>
                                      </p:tavLst>
                                    </p:anim>
                                    <p:anim calcmode="lin" valueType="num">
                                      <p:cBhvr additive="base">
                                        <p:cTn id="25" dur="300" fill="hold"/>
                                        <p:tgtEl>
                                          <p:spTgt spid="45"/>
                                        </p:tgtEl>
                                        <p:attrNameLst>
                                          <p:attrName>ppt_y</p:attrName>
                                        </p:attrNameLst>
                                      </p:cBhvr>
                                      <p:tavLst>
                                        <p:tav tm="0">
                                          <p:val>
                                            <p:strVal val="1+#ppt_h/2"/>
                                          </p:val>
                                        </p:tav>
                                        <p:tav tm="100000">
                                          <p:val>
                                            <p:strVal val="#ppt_y"/>
                                          </p:val>
                                        </p:tav>
                                      </p:tavLst>
                                    </p:anim>
                                  </p:childTnLst>
                                </p:cTn>
                              </p:par>
                            </p:childTnLst>
                          </p:cTn>
                        </p:par>
                        <p:par>
                          <p:cTn id="26" fill="hold">
                            <p:stCondLst>
                              <p:cond delay="7600"/>
                            </p:stCondLst>
                            <p:childTnLst>
                              <p:par>
                                <p:cTn id="27" presetID="2" presetClass="exit" presetSubtype="1" fill="hold" nodeType="afterEffect">
                                  <p:stCondLst>
                                    <p:cond delay="0"/>
                                  </p:stCondLst>
                                  <p:childTnLst>
                                    <p:anim calcmode="lin" valueType="num">
                                      <p:cBhvr additive="base">
                                        <p:cTn id="28" dur="200"/>
                                        <p:tgtEl>
                                          <p:spTgt spid="10"/>
                                        </p:tgtEl>
                                        <p:attrNameLst>
                                          <p:attrName>ppt_x</p:attrName>
                                        </p:attrNameLst>
                                      </p:cBhvr>
                                      <p:tavLst>
                                        <p:tav tm="0">
                                          <p:val>
                                            <p:strVal val="ppt_x"/>
                                          </p:val>
                                        </p:tav>
                                        <p:tav tm="100000">
                                          <p:val>
                                            <p:strVal val="ppt_x"/>
                                          </p:val>
                                        </p:tav>
                                      </p:tavLst>
                                    </p:anim>
                                    <p:anim calcmode="lin" valueType="num">
                                      <p:cBhvr additive="base">
                                        <p:cTn id="29" dur="200"/>
                                        <p:tgtEl>
                                          <p:spTgt spid="10"/>
                                        </p:tgtEl>
                                        <p:attrNameLst>
                                          <p:attrName>ppt_y</p:attrName>
                                        </p:attrNameLst>
                                      </p:cBhvr>
                                      <p:tavLst>
                                        <p:tav tm="0">
                                          <p:val>
                                            <p:strVal val="ppt_y"/>
                                          </p:val>
                                        </p:tav>
                                        <p:tav tm="100000">
                                          <p:val>
                                            <p:strVal val="0-ppt_h/2"/>
                                          </p:val>
                                        </p:tav>
                                      </p:tavLst>
                                    </p:anim>
                                    <p:set>
                                      <p:cBhvr>
                                        <p:cTn id="30" dur="1" fill="hold">
                                          <p:stCondLst>
                                            <p:cond delay="199"/>
                                          </p:stCondLst>
                                        </p:cTn>
                                        <p:tgtEl>
                                          <p:spTgt spid="10"/>
                                        </p:tgtEl>
                                        <p:attrNameLst>
                                          <p:attrName>style.visibility</p:attrName>
                                        </p:attrNameLst>
                                      </p:cBhvr>
                                      <p:to>
                                        <p:strVal val="hidden"/>
                                      </p:to>
                                    </p:set>
                                  </p:childTnLst>
                                </p:cTn>
                              </p:par>
                            </p:childTnLst>
                          </p:cTn>
                        </p:par>
                        <p:par>
                          <p:cTn id="31" fill="hold">
                            <p:stCondLst>
                              <p:cond delay="7800"/>
                            </p:stCondLst>
                            <p:childTnLst>
                              <p:par>
                                <p:cTn id="32" presetID="2" presetClass="entr" presetSubtype="1" fill="hold" nodeType="afterEffect">
                                  <p:stCondLst>
                                    <p:cond delay="200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300" fill="hold"/>
                                        <p:tgtEl>
                                          <p:spTgt spid="37"/>
                                        </p:tgtEl>
                                        <p:attrNameLst>
                                          <p:attrName>ppt_x</p:attrName>
                                        </p:attrNameLst>
                                      </p:cBhvr>
                                      <p:tavLst>
                                        <p:tav tm="0">
                                          <p:val>
                                            <p:strVal val="#ppt_x"/>
                                          </p:val>
                                        </p:tav>
                                        <p:tav tm="100000">
                                          <p:val>
                                            <p:strVal val="#ppt_x"/>
                                          </p:val>
                                        </p:tav>
                                      </p:tavLst>
                                    </p:anim>
                                    <p:anim calcmode="lin" valueType="num">
                                      <p:cBhvr additive="base">
                                        <p:cTn id="35" dur="300" fill="hold"/>
                                        <p:tgtEl>
                                          <p:spTgt spid="37"/>
                                        </p:tgtEl>
                                        <p:attrNameLst>
                                          <p:attrName>ppt_y</p:attrName>
                                        </p:attrNameLst>
                                      </p:cBhvr>
                                      <p:tavLst>
                                        <p:tav tm="0">
                                          <p:val>
                                            <p:strVal val="0-#ppt_h/2"/>
                                          </p:val>
                                        </p:tav>
                                        <p:tav tm="100000">
                                          <p:val>
                                            <p:strVal val="#ppt_y"/>
                                          </p:val>
                                        </p:tav>
                                      </p:tavLst>
                                    </p:anim>
                                  </p:childTnLst>
                                </p:cTn>
                              </p:par>
                            </p:childTnLst>
                          </p:cTn>
                        </p:par>
                        <p:par>
                          <p:cTn id="36" fill="hold">
                            <p:stCondLst>
                              <p:cond delay="10100"/>
                            </p:stCondLst>
                            <p:childTnLst>
                              <p:par>
                                <p:cTn id="37" presetID="2" presetClass="entr" presetSubtype="1" fill="hold" nodeType="afterEffect">
                                  <p:stCondLst>
                                    <p:cond delay="200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100" fill="hold"/>
                                        <p:tgtEl>
                                          <p:spTgt spid="53"/>
                                        </p:tgtEl>
                                        <p:attrNameLst>
                                          <p:attrName>ppt_x</p:attrName>
                                        </p:attrNameLst>
                                      </p:cBhvr>
                                      <p:tavLst>
                                        <p:tav tm="0">
                                          <p:val>
                                            <p:strVal val="#ppt_x"/>
                                          </p:val>
                                        </p:tav>
                                        <p:tav tm="100000">
                                          <p:val>
                                            <p:strVal val="#ppt_x"/>
                                          </p:val>
                                        </p:tav>
                                      </p:tavLst>
                                    </p:anim>
                                    <p:anim calcmode="lin" valueType="num">
                                      <p:cBhvr additive="base">
                                        <p:cTn id="40" dur="100" fill="hold"/>
                                        <p:tgtEl>
                                          <p:spTgt spid="53"/>
                                        </p:tgtEl>
                                        <p:attrNameLst>
                                          <p:attrName>ppt_y</p:attrName>
                                        </p:attrNameLst>
                                      </p:cBhvr>
                                      <p:tavLst>
                                        <p:tav tm="0">
                                          <p:val>
                                            <p:strVal val="0-#ppt_h/2"/>
                                          </p:val>
                                        </p:tav>
                                        <p:tav tm="100000">
                                          <p:val>
                                            <p:strVal val="#ppt_y"/>
                                          </p:val>
                                        </p:tav>
                                      </p:tavLst>
                                    </p:anim>
                                  </p:childTnLst>
                                </p:cTn>
                              </p:par>
                            </p:childTnLst>
                          </p:cTn>
                        </p:par>
                        <p:par>
                          <p:cTn id="41" fill="hold">
                            <p:stCondLst>
                              <p:cond delay="12200"/>
                            </p:stCondLst>
                            <p:childTnLst>
                              <p:par>
                                <p:cTn id="42" presetID="26" presetClass="emph" presetSubtype="0" fill="hold" nodeType="afterEffect">
                                  <p:stCondLst>
                                    <p:cond delay="0"/>
                                  </p:stCondLst>
                                  <p:childTnLst>
                                    <p:animEffect transition="out" filter="fade">
                                      <p:cBhvr>
                                        <p:cTn id="43" dur="500" tmFilter="0, 0; .2, .5; .8, .5; 1, 0"/>
                                        <p:tgtEl>
                                          <p:spTgt spid="53"/>
                                        </p:tgtEl>
                                      </p:cBhvr>
                                    </p:animEffect>
                                    <p:animScale>
                                      <p:cBhvr>
                                        <p:cTn id="44" dur="250" autoRev="1" fill="hold"/>
                                        <p:tgtEl>
                                          <p:spTgt spid="53"/>
                                        </p:tgtEl>
                                      </p:cBhvr>
                                      <p:by x="105000" y="105000"/>
                                    </p:animScale>
                                  </p:childTnLst>
                                </p:cTn>
                              </p:par>
                            </p:childTnLst>
                          </p:cTn>
                        </p:par>
                        <p:par>
                          <p:cTn id="45" fill="hold">
                            <p:stCondLst>
                              <p:cond delay="12700"/>
                            </p:stCondLst>
                            <p:childTnLst>
                              <p:par>
                                <p:cTn id="46" presetID="26" presetClass="emph" presetSubtype="0" fill="hold" nodeType="afterEffect">
                                  <p:stCondLst>
                                    <p:cond delay="0"/>
                                  </p:stCondLst>
                                  <p:childTnLst>
                                    <p:animEffect transition="out" filter="fade">
                                      <p:cBhvr>
                                        <p:cTn id="47" dur="500" tmFilter="0, 0; .2, .5; .8, .5; 1, 0"/>
                                        <p:tgtEl>
                                          <p:spTgt spid="53"/>
                                        </p:tgtEl>
                                      </p:cBhvr>
                                    </p:animEffect>
                                    <p:animScale>
                                      <p:cBhvr>
                                        <p:cTn id="48" dur="250" autoRev="1" fill="hold"/>
                                        <p:tgtEl>
                                          <p:spTgt spid="53"/>
                                        </p:tgtEl>
                                      </p:cBhvr>
                                      <p:by x="105000" y="105000"/>
                                    </p:animScale>
                                  </p:childTnLst>
                                </p:cTn>
                              </p:par>
                            </p:childTnLst>
                          </p:cTn>
                        </p:par>
                        <p:par>
                          <p:cTn id="49" fill="hold">
                            <p:stCondLst>
                              <p:cond delay="13200"/>
                            </p:stCondLst>
                            <p:childTnLst>
                              <p:par>
                                <p:cTn id="50" presetID="26" presetClass="emph" presetSubtype="0" fill="hold" nodeType="afterEffect">
                                  <p:stCondLst>
                                    <p:cond delay="0"/>
                                  </p:stCondLst>
                                  <p:childTnLst>
                                    <p:animEffect transition="out" filter="fade">
                                      <p:cBhvr>
                                        <p:cTn id="51" dur="500" tmFilter="0, 0; .2, .5; .8, .5; 1, 0"/>
                                        <p:tgtEl>
                                          <p:spTgt spid="53"/>
                                        </p:tgtEl>
                                      </p:cBhvr>
                                    </p:animEffect>
                                    <p:animScale>
                                      <p:cBhvr>
                                        <p:cTn id="52" dur="250" autoRev="1" fill="hold"/>
                                        <p:tgtEl>
                                          <p:spTgt spid="53"/>
                                        </p:tgtEl>
                                      </p:cBhvr>
                                      <p:by x="105000" y="105000"/>
                                    </p:animScale>
                                  </p:childTnLst>
                                </p:cTn>
                              </p:par>
                            </p:childTnLst>
                          </p:cTn>
                        </p:par>
                        <p:par>
                          <p:cTn id="53" fill="hold">
                            <p:stCondLst>
                              <p:cond delay="13700"/>
                            </p:stCondLst>
                            <p:childTnLst>
                              <p:par>
                                <p:cTn id="54" presetID="2" presetClass="entr" presetSubtype="8" fill="hold" nodeType="afterEffect">
                                  <p:stCondLst>
                                    <p:cond delay="200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300" fill="hold"/>
                                        <p:tgtEl>
                                          <p:spTgt spid="7"/>
                                        </p:tgtEl>
                                        <p:attrNameLst>
                                          <p:attrName>ppt_x</p:attrName>
                                        </p:attrNameLst>
                                      </p:cBhvr>
                                      <p:tavLst>
                                        <p:tav tm="0">
                                          <p:val>
                                            <p:strVal val="0-#ppt_w/2"/>
                                          </p:val>
                                        </p:tav>
                                        <p:tav tm="100000">
                                          <p:val>
                                            <p:strVal val="#ppt_x"/>
                                          </p:val>
                                        </p:tav>
                                      </p:tavLst>
                                    </p:anim>
                                    <p:anim calcmode="lin" valueType="num">
                                      <p:cBhvr additive="base">
                                        <p:cTn id="57" dur="300" fill="hold"/>
                                        <p:tgtEl>
                                          <p:spTgt spid="7"/>
                                        </p:tgtEl>
                                        <p:attrNameLst>
                                          <p:attrName>ppt_y</p:attrName>
                                        </p:attrNameLst>
                                      </p:cBhvr>
                                      <p:tavLst>
                                        <p:tav tm="0">
                                          <p:val>
                                            <p:strVal val="#ppt_y"/>
                                          </p:val>
                                        </p:tav>
                                        <p:tav tm="100000">
                                          <p:val>
                                            <p:strVal val="#ppt_y"/>
                                          </p:val>
                                        </p:tav>
                                      </p:tavLst>
                                    </p:anim>
                                  </p:childTnLst>
                                </p:cTn>
                              </p:par>
                            </p:childTnLst>
                          </p:cTn>
                        </p:par>
                        <p:par>
                          <p:cTn id="58" fill="hold">
                            <p:stCondLst>
                              <p:cond delay="16000"/>
                            </p:stCondLst>
                            <p:childTnLst>
                              <p:par>
                                <p:cTn id="59" presetID="2" presetClass="entr" presetSubtype="8" fill="hold" nodeType="afterEffect">
                                  <p:stCondLst>
                                    <p:cond delay="200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100" fill="hold"/>
                                        <p:tgtEl>
                                          <p:spTgt spid="56"/>
                                        </p:tgtEl>
                                        <p:attrNameLst>
                                          <p:attrName>ppt_x</p:attrName>
                                        </p:attrNameLst>
                                      </p:cBhvr>
                                      <p:tavLst>
                                        <p:tav tm="0">
                                          <p:val>
                                            <p:strVal val="0-#ppt_w/2"/>
                                          </p:val>
                                        </p:tav>
                                        <p:tav tm="100000">
                                          <p:val>
                                            <p:strVal val="#ppt_x"/>
                                          </p:val>
                                        </p:tav>
                                      </p:tavLst>
                                    </p:anim>
                                    <p:anim calcmode="lin" valueType="num">
                                      <p:cBhvr additive="base">
                                        <p:cTn id="62" dur="100" fill="hold"/>
                                        <p:tgtEl>
                                          <p:spTgt spid="56"/>
                                        </p:tgtEl>
                                        <p:attrNameLst>
                                          <p:attrName>ppt_y</p:attrName>
                                        </p:attrNameLst>
                                      </p:cBhvr>
                                      <p:tavLst>
                                        <p:tav tm="0">
                                          <p:val>
                                            <p:strVal val="#ppt_y"/>
                                          </p:val>
                                        </p:tav>
                                        <p:tav tm="100000">
                                          <p:val>
                                            <p:strVal val="#ppt_y"/>
                                          </p:val>
                                        </p:tav>
                                      </p:tavLst>
                                    </p:anim>
                                  </p:childTnLst>
                                </p:cTn>
                              </p:par>
                              <p:par>
                                <p:cTn id="63" presetID="2" presetClass="exit" presetSubtype="2" fill="hold" nodeType="withEffect">
                                  <p:stCondLst>
                                    <p:cond delay="2000"/>
                                  </p:stCondLst>
                                  <p:childTnLst>
                                    <p:anim calcmode="lin" valueType="num">
                                      <p:cBhvr additive="base">
                                        <p:cTn id="64" dur="100"/>
                                        <p:tgtEl>
                                          <p:spTgt spid="7"/>
                                        </p:tgtEl>
                                        <p:attrNameLst>
                                          <p:attrName>ppt_x</p:attrName>
                                        </p:attrNameLst>
                                      </p:cBhvr>
                                      <p:tavLst>
                                        <p:tav tm="0">
                                          <p:val>
                                            <p:strVal val="ppt_x"/>
                                          </p:val>
                                        </p:tav>
                                        <p:tav tm="100000">
                                          <p:val>
                                            <p:strVal val="1+ppt_w/2"/>
                                          </p:val>
                                        </p:tav>
                                      </p:tavLst>
                                    </p:anim>
                                    <p:anim calcmode="lin" valueType="num">
                                      <p:cBhvr additive="base">
                                        <p:cTn id="65" dur="100"/>
                                        <p:tgtEl>
                                          <p:spTgt spid="7"/>
                                        </p:tgtEl>
                                        <p:attrNameLst>
                                          <p:attrName>ppt_y</p:attrName>
                                        </p:attrNameLst>
                                      </p:cBhvr>
                                      <p:tavLst>
                                        <p:tav tm="0">
                                          <p:val>
                                            <p:strVal val="ppt_y"/>
                                          </p:val>
                                        </p:tav>
                                        <p:tav tm="100000">
                                          <p:val>
                                            <p:strVal val="ppt_y"/>
                                          </p:val>
                                        </p:tav>
                                      </p:tavLst>
                                    </p:anim>
                                    <p:set>
                                      <p:cBhvr>
                                        <p:cTn id="66" dur="1" fill="hold">
                                          <p:stCondLst>
                                            <p:cond delay="99"/>
                                          </p:stCondLst>
                                        </p:cTn>
                                        <p:tgtEl>
                                          <p:spTgt spid="7"/>
                                        </p:tgtEl>
                                        <p:attrNameLst>
                                          <p:attrName>style.visibility</p:attrName>
                                        </p:attrNameLst>
                                      </p:cBhvr>
                                      <p:to>
                                        <p:strVal val="hidden"/>
                                      </p:to>
                                    </p:set>
                                  </p:childTnLst>
                                </p:cTn>
                              </p:par>
                            </p:childTnLst>
                          </p:cTn>
                        </p:par>
                        <p:par>
                          <p:cTn id="67" fill="hold">
                            <p:stCondLst>
                              <p:cond delay="18100"/>
                            </p:stCondLst>
                            <p:childTnLst>
                              <p:par>
                                <p:cTn id="68" presetID="2" presetClass="entr" presetSubtype="8" fill="hold" nodeType="afterEffect">
                                  <p:stCondLst>
                                    <p:cond delay="1500"/>
                                  </p:stCondLst>
                                  <p:childTnLst>
                                    <p:set>
                                      <p:cBhvr>
                                        <p:cTn id="69" dur="1" fill="hold">
                                          <p:stCondLst>
                                            <p:cond delay="0"/>
                                          </p:stCondLst>
                                        </p:cTn>
                                        <p:tgtEl>
                                          <p:spTgt spid="59"/>
                                        </p:tgtEl>
                                        <p:attrNameLst>
                                          <p:attrName>style.visibility</p:attrName>
                                        </p:attrNameLst>
                                      </p:cBhvr>
                                      <p:to>
                                        <p:strVal val="visible"/>
                                      </p:to>
                                    </p:set>
                                    <p:anim calcmode="lin" valueType="num">
                                      <p:cBhvr additive="base">
                                        <p:cTn id="70" dur="300" fill="hold"/>
                                        <p:tgtEl>
                                          <p:spTgt spid="59"/>
                                        </p:tgtEl>
                                        <p:attrNameLst>
                                          <p:attrName>ppt_x</p:attrName>
                                        </p:attrNameLst>
                                      </p:cBhvr>
                                      <p:tavLst>
                                        <p:tav tm="0">
                                          <p:val>
                                            <p:strVal val="0-#ppt_w/2"/>
                                          </p:val>
                                        </p:tav>
                                        <p:tav tm="100000">
                                          <p:val>
                                            <p:strVal val="#ppt_x"/>
                                          </p:val>
                                        </p:tav>
                                      </p:tavLst>
                                    </p:anim>
                                    <p:anim calcmode="lin" valueType="num">
                                      <p:cBhvr additive="base">
                                        <p:cTn id="71" dur="300" fill="hold"/>
                                        <p:tgtEl>
                                          <p:spTgt spid="59"/>
                                        </p:tgtEl>
                                        <p:attrNameLst>
                                          <p:attrName>ppt_y</p:attrName>
                                        </p:attrNameLst>
                                      </p:cBhvr>
                                      <p:tavLst>
                                        <p:tav tm="0">
                                          <p:val>
                                            <p:strVal val="#ppt_y"/>
                                          </p:val>
                                        </p:tav>
                                        <p:tav tm="100000">
                                          <p:val>
                                            <p:strVal val="#ppt_y"/>
                                          </p:val>
                                        </p:tav>
                                      </p:tavLst>
                                    </p:anim>
                                  </p:childTnLst>
                                </p:cTn>
                              </p:par>
                            </p:childTnLst>
                          </p:cTn>
                        </p:par>
                        <p:par>
                          <p:cTn id="72" fill="hold">
                            <p:stCondLst>
                              <p:cond delay="19900"/>
                            </p:stCondLst>
                            <p:childTnLst>
                              <p:par>
                                <p:cTn id="73" presetID="2" presetClass="entr" presetSubtype="2" fill="hold" nodeType="afterEffect">
                                  <p:stCondLst>
                                    <p:cond delay="200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300" fill="hold"/>
                                        <p:tgtEl>
                                          <p:spTgt spid="17"/>
                                        </p:tgtEl>
                                        <p:attrNameLst>
                                          <p:attrName>ppt_x</p:attrName>
                                        </p:attrNameLst>
                                      </p:cBhvr>
                                      <p:tavLst>
                                        <p:tav tm="0">
                                          <p:val>
                                            <p:strVal val="1+#ppt_w/2"/>
                                          </p:val>
                                        </p:tav>
                                        <p:tav tm="100000">
                                          <p:val>
                                            <p:strVal val="#ppt_x"/>
                                          </p:val>
                                        </p:tav>
                                      </p:tavLst>
                                    </p:anim>
                                    <p:anim calcmode="lin" valueType="num">
                                      <p:cBhvr additive="base">
                                        <p:cTn id="76" dur="3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15</a:t>
            </a:fld>
            <a:endParaRPr lang="en-US" dirty="0">
              <a:solidFill>
                <a:prstClr val="black">
                  <a:tint val="75000"/>
                </a:prstClr>
              </a:solidFill>
            </a:endParaRPr>
          </a:p>
        </p:txBody>
      </p:sp>
      <p:sp>
        <p:nvSpPr>
          <p:cNvPr id="33" name="Footer Placeholder 2"/>
          <p:cNvSpPr txBox="1">
            <a:spLocks/>
          </p:cNvSpPr>
          <p:nvPr/>
        </p:nvSpPr>
        <p:spPr>
          <a:xfrm>
            <a:off x="423885" y="9912412"/>
            <a:ext cx="8128444" cy="94795"/>
          </a:xfrm>
          <a:prstGeom prst="rect">
            <a:avLst/>
          </a:prstGeom>
        </p:spPr>
        <p:txBody>
          <a:bodyPr vert="horz" wrap="square" lIns="0" tIns="0" rIns="0" bIns="0" rtlCol="0" anchor="t" anchorCtr="0">
            <a:spAutoFit/>
          </a:bodyPr>
          <a:lstStyle>
            <a:defPPr>
              <a:defRPr lang="en-US"/>
            </a:defPPr>
            <a:lvl1pPr marL="0" algn="l" defTabSz="1559235" rtl="0" eaLnBrk="1" latinLnBrk="0" hangingPunct="1">
              <a:defRPr sz="616" kern="1200">
                <a:solidFill>
                  <a:schemeClr val="tx1"/>
                </a:solidFill>
                <a:latin typeface="+mn-lt"/>
                <a:ea typeface="+mn-ea"/>
                <a:cs typeface="+mn-cs"/>
              </a:defRPr>
            </a:lvl1pPr>
            <a:lvl2pPr marL="779617" algn="l" defTabSz="1559235" rtl="0" eaLnBrk="1" latinLnBrk="0" hangingPunct="1">
              <a:defRPr sz="3069" kern="1200">
                <a:solidFill>
                  <a:schemeClr val="tx1"/>
                </a:solidFill>
                <a:latin typeface="+mn-lt"/>
                <a:ea typeface="+mn-ea"/>
                <a:cs typeface="+mn-cs"/>
              </a:defRPr>
            </a:lvl2pPr>
            <a:lvl3pPr marL="1559235" algn="l" defTabSz="1559235" rtl="0" eaLnBrk="1" latinLnBrk="0" hangingPunct="1">
              <a:defRPr sz="3069" kern="1200">
                <a:solidFill>
                  <a:schemeClr val="tx1"/>
                </a:solidFill>
                <a:latin typeface="+mn-lt"/>
                <a:ea typeface="+mn-ea"/>
                <a:cs typeface="+mn-cs"/>
              </a:defRPr>
            </a:lvl3pPr>
            <a:lvl4pPr marL="2338852" algn="l" defTabSz="1559235" rtl="0" eaLnBrk="1" latinLnBrk="0" hangingPunct="1">
              <a:defRPr sz="3069" kern="1200">
                <a:solidFill>
                  <a:schemeClr val="tx1"/>
                </a:solidFill>
                <a:latin typeface="+mn-lt"/>
                <a:ea typeface="+mn-ea"/>
                <a:cs typeface="+mn-cs"/>
              </a:defRPr>
            </a:lvl4pPr>
            <a:lvl5pPr marL="3118470" algn="l" defTabSz="1559235" rtl="0" eaLnBrk="1" latinLnBrk="0" hangingPunct="1">
              <a:defRPr sz="3069" kern="1200">
                <a:solidFill>
                  <a:schemeClr val="tx1"/>
                </a:solidFill>
                <a:latin typeface="+mn-lt"/>
                <a:ea typeface="+mn-ea"/>
                <a:cs typeface="+mn-cs"/>
              </a:defRPr>
            </a:lvl5pPr>
            <a:lvl6pPr marL="3898087" algn="l" defTabSz="1559235" rtl="0" eaLnBrk="1" latinLnBrk="0" hangingPunct="1">
              <a:defRPr sz="3069" kern="1200">
                <a:solidFill>
                  <a:schemeClr val="tx1"/>
                </a:solidFill>
                <a:latin typeface="+mn-lt"/>
                <a:ea typeface="+mn-ea"/>
                <a:cs typeface="+mn-cs"/>
              </a:defRPr>
            </a:lvl6pPr>
            <a:lvl7pPr marL="4677705" algn="l" defTabSz="1559235" rtl="0" eaLnBrk="1" latinLnBrk="0" hangingPunct="1">
              <a:defRPr sz="3069" kern="1200">
                <a:solidFill>
                  <a:schemeClr val="tx1"/>
                </a:solidFill>
                <a:latin typeface="+mn-lt"/>
                <a:ea typeface="+mn-ea"/>
                <a:cs typeface="+mn-cs"/>
              </a:defRPr>
            </a:lvl7pPr>
            <a:lvl8pPr marL="5457322" algn="l" defTabSz="1559235" rtl="0" eaLnBrk="1" latinLnBrk="0" hangingPunct="1">
              <a:defRPr sz="3069" kern="1200">
                <a:solidFill>
                  <a:schemeClr val="tx1"/>
                </a:solidFill>
                <a:latin typeface="+mn-lt"/>
                <a:ea typeface="+mn-ea"/>
                <a:cs typeface="+mn-cs"/>
              </a:defRPr>
            </a:lvl8pPr>
            <a:lvl9pPr marL="6236940" algn="l" defTabSz="1559235" rtl="0" eaLnBrk="1" latinLnBrk="0" hangingPunct="1">
              <a:defRPr sz="3069"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
        <p:nvSpPr>
          <p:cNvPr id="34" name="Rectángulo 7"/>
          <p:cNvSpPr/>
          <p:nvPr/>
        </p:nvSpPr>
        <p:spPr>
          <a:xfrm>
            <a:off x="569857" y="709125"/>
            <a:ext cx="2613248" cy="56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ES" sz="2600" b="1" dirty="0">
                <a:solidFill>
                  <a:srgbClr val="702082"/>
                </a:solidFill>
                <a:cs typeface="Arial" panose="020B0604020202020204" pitchFamily="34" charset="0"/>
              </a:rPr>
              <a:t>Argentina 2018</a:t>
            </a:r>
          </a:p>
        </p:txBody>
      </p:sp>
      <p:sp>
        <p:nvSpPr>
          <p:cNvPr id="69" name="Rectangle 68"/>
          <p:cNvSpPr/>
          <p:nvPr/>
        </p:nvSpPr>
        <p:spPr>
          <a:xfrm>
            <a:off x="281383" y="2899862"/>
            <a:ext cx="13485392" cy="5616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2000">
              <a:solidFill>
                <a:prstClr val="white"/>
              </a:solidFill>
            </a:endParaRPr>
          </a:p>
        </p:txBody>
      </p:sp>
      <p:grpSp>
        <p:nvGrpSpPr>
          <p:cNvPr id="6" name="Group 5"/>
          <p:cNvGrpSpPr/>
          <p:nvPr/>
        </p:nvGrpSpPr>
        <p:grpSpPr>
          <a:xfrm>
            <a:off x="5948485" y="4005142"/>
            <a:ext cx="2634321" cy="2634323"/>
            <a:chOff x="8737425" y="3366654"/>
            <a:chExt cx="3952818" cy="3952818"/>
          </a:xfrm>
        </p:grpSpPr>
        <p:grpSp>
          <p:nvGrpSpPr>
            <p:cNvPr id="7" name="Group 6"/>
            <p:cNvGrpSpPr/>
            <p:nvPr/>
          </p:nvGrpSpPr>
          <p:grpSpPr>
            <a:xfrm>
              <a:off x="8923865" y="3548236"/>
              <a:ext cx="3599152" cy="3599152"/>
              <a:chOff x="8924396" y="3673914"/>
              <a:chExt cx="3599152" cy="3599152"/>
            </a:xfrm>
          </p:grpSpPr>
          <p:sp>
            <p:nvSpPr>
              <p:cNvPr id="9" name="Oval 8"/>
              <p:cNvSpPr>
                <a:spLocks noChangeArrowheads="1"/>
              </p:cNvSpPr>
              <p:nvPr/>
            </p:nvSpPr>
            <p:spPr bwMode="gray">
              <a:xfrm>
                <a:off x="8924396" y="3673914"/>
                <a:ext cx="3599152" cy="3599152"/>
              </a:xfrm>
              <a:prstGeom prst="ellipse">
                <a:avLst/>
              </a:prstGeom>
              <a:solidFill>
                <a:srgbClr val="702082"/>
              </a:solidFill>
              <a:ln w="6350">
                <a:noFill/>
                <a:round/>
                <a:headEnd/>
                <a:tailEnd/>
              </a:ln>
            </p:spPr>
            <p:txBody>
              <a:bodyPr vert="horz" wrap="none" lIns="0" tIns="935684" rIns="0" bIns="0" numCol="1" anchor="ctr" anchorCtr="0" compatLnSpc="1">
                <a:prstTxWarp prst="textNoShape">
                  <a:avLst/>
                </a:prstTxWarp>
              </a:bodyPr>
              <a:lstStyle/>
              <a:p>
                <a:pPr algn="ctr">
                  <a:lnSpc>
                    <a:spcPts val="2331"/>
                  </a:lnSpc>
                </a:pPr>
                <a:r>
                  <a:rPr lang="es-AR" sz="2600" b="1" dirty="0">
                    <a:solidFill>
                      <a:prstClr val="white"/>
                    </a:solidFill>
                  </a:rPr>
                  <a:t>SEPTIEMBRE</a:t>
                </a:r>
                <a:endParaRPr lang="en-US" sz="3200" b="1" dirty="0">
                  <a:solidFill>
                    <a:prstClr val="white"/>
                  </a:solidFill>
                </a:endParaRPr>
              </a:p>
            </p:txBody>
          </p:sp>
          <p:grpSp>
            <p:nvGrpSpPr>
              <p:cNvPr id="10" name="Group 9"/>
              <p:cNvGrpSpPr/>
              <p:nvPr/>
            </p:nvGrpSpPr>
            <p:grpSpPr>
              <a:xfrm>
                <a:off x="9835774" y="4231432"/>
                <a:ext cx="1533052" cy="1549908"/>
                <a:chOff x="9509524" y="3819395"/>
                <a:chExt cx="2040489" cy="2062928"/>
              </a:xfrm>
            </p:grpSpPr>
            <p:grpSp>
              <p:nvGrpSpPr>
                <p:cNvPr id="11" name="Group 10"/>
                <p:cNvGrpSpPr/>
                <p:nvPr/>
              </p:nvGrpSpPr>
              <p:grpSpPr>
                <a:xfrm>
                  <a:off x="9509524" y="3819395"/>
                  <a:ext cx="2040489" cy="2062928"/>
                  <a:chOff x="9509524" y="3819395"/>
                  <a:chExt cx="2040489" cy="2062928"/>
                </a:xfrm>
              </p:grpSpPr>
              <p:sp>
                <p:nvSpPr>
                  <p:cNvPr id="13" name="AutoShape 3"/>
                  <p:cNvSpPr>
                    <a:spLocks noChangeAspect="1" noChangeArrowheads="1" noTextEdit="1"/>
                  </p:cNvSpPr>
                  <p:nvPr/>
                </p:nvSpPr>
                <p:spPr bwMode="auto">
                  <a:xfrm>
                    <a:off x="9691688" y="4234498"/>
                    <a:ext cx="1646237"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39" tIns="30470" rIns="60939" bIns="30470" numCol="1" anchor="t" anchorCtr="0" compatLnSpc="1">
                    <a:prstTxWarp prst="textNoShape">
                      <a:avLst/>
                    </a:prstTxWarp>
                  </a:bodyPr>
                  <a:lstStyle/>
                  <a:p>
                    <a:endParaRPr lang="en-US" sz="1400" b="1">
                      <a:solidFill>
                        <a:prstClr val="black"/>
                      </a:solidFill>
                    </a:endParaRPr>
                  </a:p>
                </p:txBody>
              </p:sp>
              <p:sp>
                <p:nvSpPr>
                  <p:cNvPr id="14" name="Freeform 5"/>
                  <p:cNvSpPr>
                    <a:spLocks noEditPoints="1"/>
                  </p:cNvSpPr>
                  <p:nvPr/>
                </p:nvSpPr>
                <p:spPr bwMode="auto">
                  <a:xfrm>
                    <a:off x="9509524" y="3819395"/>
                    <a:ext cx="2040489" cy="2026711"/>
                  </a:xfrm>
                  <a:custGeom>
                    <a:avLst/>
                    <a:gdLst>
                      <a:gd name="T0" fmla="*/ 119 w 126"/>
                      <a:gd name="T1" fmla="*/ 15 h 125"/>
                      <a:gd name="T2" fmla="*/ 105 w 126"/>
                      <a:gd name="T3" fmla="*/ 0 h 125"/>
                      <a:gd name="T4" fmla="*/ 87 w 126"/>
                      <a:gd name="T5" fmla="*/ 0 h 125"/>
                      <a:gd name="T6" fmla="*/ 69 w 126"/>
                      <a:gd name="T7" fmla="*/ 0 h 125"/>
                      <a:gd name="T8" fmla="*/ 52 w 126"/>
                      <a:gd name="T9" fmla="*/ 0 h 125"/>
                      <a:gd name="T10" fmla="*/ 37 w 126"/>
                      <a:gd name="T11" fmla="*/ 15 h 125"/>
                      <a:gd name="T12" fmla="*/ 27 w 126"/>
                      <a:gd name="T13" fmla="*/ 20 h 125"/>
                      <a:gd name="T14" fmla="*/ 2 w 126"/>
                      <a:gd name="T15" fmla="*/ 98 h 125"/>
                      <a:gd name="T16" fmla="*/ 5 w 126"/>
                      <a:gd name="T17" fmla="*/ 106 h 125"/>
                      <a:gd name="T18" fmla="*/ 27 w 126"/>
                      <a:gd name="T19" fmla="*/ 121 h 125"/>
                      <a:gd name="T20" fmla="*/ 122 w 126"/>
                      <a:gd name="T21" fmla="*/ 125 h 125"/>
                      <a:gd name="T22" fmla="*/ 126 w 126"/>
                      <a:gd name="T23" fmla="*/ 20 h 125"/>
                      <a:gd name="T24" fmla="*/ 101 w 126"/>
                      <a:gd name="T25" fmla="*/ 10 h 125"/>
                      <a:gd name="T26" fmla="*/ 111 w 126"/>
                      <a:gd name="T27" fmla="*/ 13 h 125"/>
                      <a:gd name="T28" fmla="*/ 101 w 126"/>
                      <a:gd name="T29" fmla="*/ 15 h 125"/>
                      <a:gd name="T30" fmla="*/ 100 w 126"/>
                      <a:gd name="T31" fmla="*/ 9 h 125"/>
                      <a:gd name="T32" fmla="*/ 97 w 126"/>
                      <a:gd name="T33" fmla="*/ 26 h 125"/>
                      <a:gd name="T34" fmla="*/ 101 w 126"/>
                      <a:gd name="T35" fmla="*/ 19 h 125"/>
                      <a:gd name="T36" fmla="*/ 98 w 126"/>
                      <a:gd name="T37" fmla="*/ 30 h 125"/>
                      <a:gd name="T38" fmla="*/ 94 w 126"/>
                      <a:gd name="T39" fmla="*/ 20 h 125"/>
                      <a:gd name="T40" fmla="*/ 97 w 126"/>
                      <a:gd name="T41" fmla="*/ 26 h 125"/>
                      <a:gd name="T42" fmla="*/ 93 w 126"/>
                      <a:gd name="T43" fmla="*/ 13 h 125"/>
                      <a:gd name="T44" fmla="*/ 84 w 126"/>
                      <a:gd name="T45" fmla="*/ 15 h 125"/>
                      <a:gd name="T46" fmla="*/ 83 w 126"/>
                      <a:gd name="T47" fmla="*/ 9 h 125"/>
                      <a:gd name="T48" fmla="*/ 80 w 126"/>
                      <a:gd name="T49" fmla="*/ 26 h 125"/>
                      <a:gd name="T50" fmla="*/ 83 w 126"/>
                      <a:gd name="T51" fmla="*/ 20 h 125"/>
                      <a:gd name="T52" fmla="*/ 80 w 126"/>
                      <a:gd name="T53" fmla="*/ 30 h 125"/>
                      <a:gd name="T54" fmla="*/ 76 w 126"/>
                      <a:gd name="T55" fmla="*/ 20 h 125"/>
                      <a:gd name="T56" fmla="*/ 80 w 126"/>
                      <a:gd name="T57" fmla="*/ 26 h 125"/>
                      <a:gd name="T58" fmla="*/ 76 w 126"/>
                      <a:gd name="T59" fmla="*/ 13 h 125"/>
                      <a:gd name="T60" fmla="*/ 66 w 126"/>
                      <a:gd name="T61" fmla="*/ 15 h 125"/>
                      <a:gd name="T62" fmla="*/ 65 w 126"/>
                      <a:gd name="T63" fmla="*/ 9 h 125"/>
                      <a:gd name="T64" fmla="*/ 62 w 126"/>
                      <a:gd name="T65" fmla="*/ 26 h 125"/>
                      <a:gd name="T66" fmla="*/ 65 w 126"/>
                      <a:gd name="T67" fmla="*/ 20 h 125"/>
                      <a:gd name="T68" fmla="*/ 62 w 126"/>
                      <a:gd name="T69" fmla="*/ 30 h 125"/>
                      <a:gd name="T70" fmla="*/ 58 w 126"/>
                      <a:gd name="T71" fmla="*/ 20 h 125"/>
                      <a:gd name="T72" fmla="*/ 62 w 126"/>
                      <a:gd name="T73" fmla="*/ 26 h 125"/>
                      <a:gd name="T74" fmla="*/ 52 w 126"/>
                      <a:gd name="T75" fmla="*/ 8 h 125"/>
                      <a:gd name="T76" fmla="*/ 58 w 126"/>
                      <a:gd name="T77" fmla="*/ 15 h 125"/>
                      <a:gd name="T78" fmla="*/ 45 w 126"/>
                      <a:gd name="T79" fmla="*/ 13 h 125"/>
                      <a:gd name="T80" fmla="*/ 38 w 126"/>
                      <a:gd name="T81" fmla="*/ 23 h 125"/>
                      <a:gd name="T82" fmla="*/ 45 w 126"/>
                      <a:gd name="T83" fmla="*/ 23 h 125"/>
                      <a:gd name="T84" fmla="*/ 47 w 126"/>
                      <a:gd name="T85" fmla="*/ 24 h 125"/>
                      <a:gd name="T86" fmla="*/ 35 w 126"/>
                      <a:gd name="T87" fmla="*/ 24 h 125"/>
                      <a:gd name="T88" fmla="*/ 16 w 126"/>
                      <a:gd name="T89" fmla="*/ 97 h 125"/>
                      <a:gd name="T90" fmla="*/ 113 w 126"/>
                      <a:gd name="T91" fmla="*/ 39 h 125"/>
                      <a:gd name="T92" fmla="*/ 16 w 126"/>
                      <a:gd name="T93" fmla="*/ 97 h 125"/>
                      <a:gd name="T94" fmla="*/ 36 w 126"/>
                      <a:gd name="T95" fmla="*/ 116 h 125"/>
                      <a:gd name="T96" fmla="*/ 93 w 126"/>
                      <a:gd name="T97" fmla="*/ 106 h 125"/>
                      <a:gd name="T98" fmla="*/ 117 w 126"/>
                      <a:gd name="T99" fmla="*/ 7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25">
                        <a:moveTo>
                          <a:pt x="122" y="15"/>
                        </a:moveTo>
                        <a:cubicBezTo>
                          <a:pt x="119" y="15"/>
                          <a:pt x="119" y="15"/>
                          <a:pt x="119" y="15"/>
                        </a:cubicBezTo>
                        <a:cubicBezTo>
                          <a:pt x="119" y="13"/>
                          <a:pt x="119" y="13"/>
                          <a:pt x="119" y="13"/>
                        </a:cubicBezTo>
                        <a:cubicBezTo>
                          <a:pt x="119" y="6"/>
                          <a:pt x="113" y="0"/>
                          <a:pt x="105" y="0"/>
                        </a:cubicBezTo>
                        <a:cubicBezTo>
                          <a:pt x="102" y="0"/>
                          <a:pt x="98" y="1"/>
                          <a:pt x="96" y="3"/>
                        </a:cubicBezTo>
                        <a:cubicBezTo>
                          <a:pt x="93" y="1"/>
                          <a:pt x="90" y="0"/>
                          <a:pt x="87" y="0"/>
                        </a:cubicBezTo>
                        <a:cubicBezTo>
                          <a:pt x="84" y="0"/>
                          <a:pt x="81" y="1"/>
                          <a:pt x="78" y="3"/>
                        </a:cubicBezTo>
                        <a:cubicBezTo>
                          <a:pt x="76" y="1"/>
                          <a:pt x="73" y="0"/>
                          <a:pt x="69" y="0"/>
                        </a:cubicBezTo>
                        <a:cubicBezTo>
                          <a:pt x="66" y="0"/>
                          <a:pt x="63" y="1"/>
                          <a:pt x="60" y="3"/>
                        </a:cubicBezTo>
                        <a:cubicBezTo>
                          <a:pt x="58" y="1"/>
                          <a:pt x="55" y="0"/>
                          <a:pt x="52" y="0"/>
                        </a:cubicBezTo>
                        <a:cubicBezTo>
                          <a:pt x="44" y="0"/>
                          <a:pt x="37" y="6"/>
                          <a:pt x="37" y="13"/>
                        </a:cubicBezTo>
                        <a:cubicBezTo>
                          <a:pt x="37" y="15"/>
                          <a:pt x="37" y="15"/>
                          <a:pt x="37" y="15"/>
                        </a:cubicBezTo>
                        <a:cubicBezTo>
                          <a:pt x="31" y="15"/>
                          <a:pt x="31" y="15"/>
                          <a:pt x="31" y="15"/>
                        </a:cubicBezTo>
                        <a:cubicBezTo>
                          <a:pt x="29" y="15"/>
                          <a:pt x="27" y="17"/>
                          <a:pt x="27" y="20"/>
                        </a:cubicBezTo>
                        <a:cubicBezTo>
                          <a:pt x="27" y="42"/>
                          <a:pt x="27" y="42"/>
                          <a:pt x="27" y="42"/>
                        </a:cubicBezTo>
                        <a:cubicBezTo>
                          <a:pt x="25" y="68"/>
                          <a:pt x="18" y="82"/>
                          <a:pt x="2" y="98"/>
                        </a:cubicBezTo>
                        <a:cubicBezTo>
                          <a:pt x="0" y="100"/>
                          <a:pt x="0" y="102"/>
                          <a:pt x="1" y="103"/>
                        </a:cubicBezTo>
                        <a:cubicBezTo>
                          <a:pt x="1" y="105"/>
                          <a:pt x="3" y="106"/>
                          <a:pt x="5" y="106"/>
                        </a:cubicBezTo>
                        <a:cubicBezTo>
                          <a:pt x="27" y="106"/>
                          <a:pt x="27" y="106"/>
                          <a:pt x="27" y="106"/>
                        </a:cubicBezTo>
                        <a:cubicBezTo>
                          <a:pt x="27" y="121"/>
                          <a:pt x="27" y="121"/>
                          <a:pt x="27" y="121"/>
                        </a:cubicBezTo>
                        <a:cubicBezTo>
                          <a:pt x="27" y="123"/>
                          <a:pt x="29" y="125"/>
                          <a:pt x="31" y="125"/>
                        </a:cubicBezTo>
                        <a:cubicBezTo>
                          <a:pt x="122" y="125"/>
                          <a:pt x="122" y="125"/>
                          <a:pt x="122" y="125"/>
                        </a:cubicBezTo>
                        <a:cubicBezTo>
                          <a:pt x="124" y="125"/>
                          <a:pt x="126" y="123"/>
                          <a:pt x="126" y="121"/>
                        </a:cubicBezTo>
                        <a:cubicBezTo>
                          <a:pt x="126" y="20"/>
                          <a:pt x="126" y="20"/>
                          <a:pt x="126" y="20"/>
                        </a:cubicBezTo>
                        <a:cubicBezTo>
                          <a:pt x="126" y="17"/>
                          <a:pt x="124" y="15"/>
                          <a:pt x="122" y="15"/>
                        </a:cubicBezTo>
                        <a:close/>
                        <a:moveTo>
                          <a:pt x="101" y="10"/>
                        </a:moveTo>
                        <a:cubicBezTo>
                          <a:pt x="102" y="9"/>
                          <a:pt x="103" y="8"/>
                          <a:pt x="105" y="8"/>
                        </a:cubicBezTo>
                        <a:cubicBezTo>
                          <a:pt x="108" y="8"/>
                          <a:pt x="111" y="10"/>
                          <a:pt x="111" y="13"/>
                        </a:cubicBezTo>
                        <a:cubicBezTo>
                          <a:pt x="111" y="15"/>
                          <a:pt x="111" y="15"/>
                          <a:pt x="111" y="15"/>
                        </a:cubicBezTo>
                        <a:cubicBezTo>
                          <a:pt x="101" y="15"/>
                          <a:pt x="101" y="15"/>
                          <a:pt x="101" y="15"/>
                        </a:cubicBezTo>
                        <a:cubicBezTo>
                          <a:pt x="101" y="13"/>
                          <a:pt x="101" y="13"/>
                          <a:pt x="101" y="13"/>
                        </a:cubicBezTo>
                        <a:cubicBezTo>
                          <a:pt x="101" y="12"/>
                          <a:pt x="101" y="10"/>
                          <a:pt x="100" y="9"/>
                        </a:cubicBezTo>
                        <a:lnTo>
                          <a:pt x="101" y="10"/>
                        </a:lnTo>
                        <a:close/>
                        <a:moveTo>
                          <a:pt x="97" y="26"/>
                        </a:moveTo>
                        <a:cubicBezTo>
                          <a:pt x="99" y="26"/>
                          <a:pt x="101" y="25"/>
                          <a:pt x="101" y="23"/>
                        </a:cubicBezTo>
                        <a:cubicBezTo>
                          <a:pt x="101" y="19"/>
                          <a:pt x="101" y="19"/>
                          <a:pt x="101" y="19"/>
                        </a:cubicBezTo>
                        <a:cubicBezTo>
                          <a:pt x="103" y="20"/>
                          <a:pt x="104" y="22"/>
                          <a:pt x="104" y="24"/>
                        </a:cubicBezTo>
                        <a:cubicBezTo>
                          <a:pt x="104" y="28"/>
                          <a:pt x="101" y="30"/>
                          <a:pt x="98" y="30"/>
                        </a:cubicBezTo>
                        <a:cubicBezTo>
                          <a:pt x="94" y="30"/>
                          <a:pt x="92" y="28"/>
                          <a:pt x="92" y="24"/>
                        </a:cubicBezTo>
                        <a:cubicBezTo>
                          <a:pt x="92" y="23"/>
                          <a:pt x="93" y="21"/>
                          <a:pt x="94" y="20"/>
                        </a:cubicBezTo>
                        <a:cubicBezTo>
                          <a:pt x="94" y="23"/>
                          <a:pt x="94" y="23"/>
                          <a:pt x="94" y="23"/>
                        </a:cubicBezTo>
                        <a:cubicBezTo>
                          <a:pt x="94" y="25"/>
                          <a:pt x="95" y="26"/>
                          <a:pt x="97" y="26"/>
                        </a:cubicBezTo>
                        <a:close/>
                        <a:moveTo>
                          <a:pt x="87" y="8"/>
                        </a:moveTo>
                        <a:cubicBezTo>
                          <a:pt x="90" y="8"/>
                          <a:pt x="93" y="10"/>
                          <a:pt x="93" y="13"/>
                        </a:cubicBezTo>
                        <a:cubicBezTo>
                          <a:pt x="93" y="15"/>
                          <a:pt x="93" y="15"/>
                          <a:pt x="93" y="15"/>
                        </a:cubicBezTo>
                        <a:cubicBezTo>
                          <a:pt x="84" y="15"/>
                          <a:pt x="84" y="15"/>
                          <a:pt x="84" y="15"/>
                        </a:cubicBezTo>
                        <a:cubicBezTo>
                          <a:pt x="84" y="13"/>
                          <a:pt x="84" y="13"/>
                          <a:pt x="84" y="13"/>
                        </a:cubicBezTo>
                        <a:cubicBezTo>
                          <a:pt x="84" y="12"/>
                          <a:pt x="83" y="11"/>
                          <a:pt x="83" y="9"/>
                        </a:cubicBezTo>
                        <a:cubicBezTo>
                          <a:pt x="84" y="9"/>
                          <a:pt x="85" y="8"/>
                          <a:pt x="87" y="8"/>
                        </a:cubicBezTo>
                        <a:close/>
                        <a:moveTo>
                          <a:pt x="80" y="26"/>
                        </a:moveTo>
                        <a:cubicBezTo>
                          <a:pt x="82" y="26"/>
                          <a:pt x="83" y="25"/>
                          <a:pt x="83" y="23"/>
                        </a:cubicBezTo>
                        <a:cubicBezTo>
                          <a:pt x="83" y="20"/>
                          <a:pt x="83" y="20"/>
                          <a:pt x="83" y="20"/>
                        </a:cubicBezTo>
                        <a:cubicBezTo>
                          <a:pt x="85" y="21"/>
                          <a:pt x="86" y="22"/>
                          <a:pt x="86" y="24"/>
                        </a:cubicBezTo>
                        <a:cubicBezTo>
                          <a:pt x="86" y="28"/>
                          <a:pt x="83" y="30"/>
                          <a:pt x="80" y="30"/>
                        </a:cubicBezTo>
                        <a:cubicBezTo>
                          <a:pt x="76" y="30"/>
                          <a:pt x="74" y="28"/>
                          <a:pt x="74" y="24"/>
                        </a:cubicBezTo>
                        <a:cubicBezTo>
                          <a:pt x="74" y="22"/>
                          <a:pt x="75" y="21"/>
                          <a:pt x="76" y="20"/>
                        </a:cubicBezTo>
                        <a:cubicBezTo>
                          <a:pt x="76" y="23"/>
                          <a:pt x="76" y="23"/>
                          <a:pt x="76" y="23"/>
                        </a:cubicBezTo>
                        <a:cubicBezTo>
                          <a:pt x="76" y="25"/>
                          <a:pt x="78" y="26"/>
                          <a:pt x="80" y="26"/>
                        </a:cubicBezTo>
                        <a:close/>
                        <a:moveTo>
                          <a:pt x="69" y="8"/>
                        </a:moveTo>
                        <a:cubicBezTo>
                          <a:pt x="73" y="8"/>
                          <a:pt x="76" y="10"/>
                          <a:pt x="76" y="13"/>
                        </a:cubicBezTo>
                        <a:cubicBezTo>
                          <a:pt x="76" y="15"/>
                          <a:pt x="76" y="15"/>
                          <a:pt x="76" y="15"/>
                        </a:cubicBezTo>
                        <a:cubicBezTo>
                          <a:pt x="66" y="15"/>
                          <a:pt x="66" y="15"/>
                          <a:pt x="66" y="15"/>
                        </a:cubicBezTo>
                        <a:cubicBezTo>
                          <a:pt x="66" y="13"/>
                          <a:pt x="66" y="13"/>
                          <a:pt x="66" y="13"/>
                        </a:cubicBezTo>
                        <a:cubicBezTo>
                          <a:pt x="66" y="12"/>
                          <a:pt x="66" y="11"/>
                          <a:pt x="65" y="9"/>
                        </a:cubicBezTo>
                        <a:cubicBezTo>
                          <a:pt x="66" y="9"/>
                          <a:pt x="68" y="8"/>
                          <a:pt x="69" y="8"/>
                        </a:cubicBezTo>
                        <a:close/>
                        <a:moveTo>
                          <a:pt x="62" y="26"/>
                        </a:moveTo>
                        <a:cubicBezTo>
                          <a:pt x="64" y="26"/>
                          <a:pt x="65" y="25"/>
                          <a:pt x="65" y="23"/>
                        </a:cubicBezTo>
                        <a:cubicBezTo>
                          <a:pt x="65" y="20"/>
                          <a:pt x="65" y="20"/>
                          <a:pt x="65" y="20"/>
                        </a:cubicBezTo>
                        <a:cubicBezTo>
                          <a:pt x="67" y="21"/>
                          <a:pt x="68" y="22"/>
                          <a:pt x="68" y="24"/>
                        </a:cubicBezTo>
                        <a:cubicBezTo>
                          <a:pt x="68" y="28"/>
                          <a:pt x="65" y="30"/>
                          <a:pt x="62" y="30"/>
                        </a:cubicBezTo>
                        <a:cubicBezTo>
                          <a:pt x="58" y="30"/>
                          <a:pt x="56" y="28"/>
                          <a:pt x="56" y="24"/>
                        </a:cubicBezTo>
                        <a:cubicBezTo>
                          <a:pt x="56" y="22"/>
                          <a:pt x="57" y="21"/>
                          <a:pt x="58" y="20"/>
                        </a:cubicBezTo>
                        <a:cubicBezTo>
                          <a:pt x="58" y="23"/>
                          <a:pt x="58" y="23"/>
                          <a:pt x="58" y="23"/>
                        </a:cubicBezTo>
                        <a:cubicBezTo>
                          <a:pt x="58" y="25"/>
                          <a:pt x="60" y="26"/>
                          <a:pt x="62" y="26"/>
                        </a:cubicBezTo>
                        <a:close/>
                        <a:moveTo>
                          <a:pt x="45" y="13"/>
                        </a:moveTo>
                        <a:cubicBezTo>
                          <a:pt x="45" y="10"/>
                          <a:pt x="48" y="8"/>
                          <a:pt x="52" y="8"/>
                        </a:cubicBezTo>
                        <a:cubicBezTo>
                          <a:pt x="55" y="8"/>
                          <a:pt x="58" y="10"/>
                          <a:pt x="58" y="13"/>
                        </a:cubicBezTo>
                        <a:cubicBezTo>
                          <a:pt x="58" y="15"/>
                          <a:pt x="58" y="15"/>
                          <a:pt x="58" y="15"/>
                        </a:cubicBezTo>
                        <a:cubicBezTo>
                          <a:pt x="45" y="15"/>
                          <a:pt x="45" y="15"/>
                          <a:pt x="45" y="15"/>
                        </a:cubicBezTo>
                        <a:lnTo>
                          <a:pt x="45" y="13"/>
                        </a:lnTo>
                        <a:close/>
                        <a:moveTo>
                          <a:pt x="38" y="20"/>
                        </a:moveTo>
                        <a:cubicBezTo>
                          <a:pt x="38" y="23"/>
                          <a:pt x="38" y="23"/>
                          <a:pt x="38" y="23"/>
                        </a:cubicBezTo>
                        <a:cubicBezTo>
                          <a:pt x="38" y="25"/>
                          <a:pt x="39" y="26"/>
                          <a:pt x="41" y="26"/>
                        </a:cubicBezTo>
                        <a:cubicBezTo>
                          <a:pt x="43" y="26"/>
                          <a:pt x="45" y="25"/>
                          <a:pt x="45" y="23"/>
                        </a:cubicBezTo>
                        <a:cubicBezTo>
                          <a:pt x="45" y="20"/>
                          <a:pt x="45" y="20"/>
                          <a:pt x="45" y="20"/>
                        </a:cubicBezTo>
                        <a:cubicBezTo>
                          <a:pt x="46" y="21"/>
                          <a:pt x="47" y="22"/>
                          <a:pt x="47" y="24"/>
                        </a:cubicBezTo>
                        <a:cubicBezTo>
                          <a:pt x="47" y="28"/>
                          <a:pt x="45" y="30"/>
                          <a:pt x="41" y="30"/>
                        </a:cubicBezTo>
                        <a:cubicBezTo>
                          <a:pt x="38" y="30"/>
                          <a:pt x="35" y="28"/>
                          <a:pt x="35" y="24"/>
                        </a:cubicBezTo>
                        <a:cubicBezTo>
                          <a:pt x="35" y="22"/>
                          <a:pt x="36" y="21"/>
                          <a:pt x="38" y="20"/>
                        </a:cubicBezTo>
                        <a:close/>
                        <a:moveTo>
                          <a:pt x="16" y="97"/>
                        </a:moveTo>
                        <a:cubicBezTo>
                          <a:pt x="29" y="81"/>
                          <a:pt x="35" y="65"/>
                          <a:pt x="36" y="39"/>
                        </a:cubicBezTo>
                        <a:cubicBezTo>
                          <a:pt x="113" y="39"/>
                          <a:pt x="113" y="39"/>
                          <a:pt x="113" y="39"/>
                        </a:cubicBezTo>
                        <a:cubicBezTo>
                          <a:pt x="111" y="72"/>
                          <a:pt x="101" y="91"/>
                          <a:pt x="92" y="97"/>
                        </a:cubicBezTo>
                        <a:lnTo>
                          <a:pt x="16" y="97"/>
                        </a:lnTo>
                        <a:close/>
                        <a:moveTo>
                          <a:pt x="117" y="116"/>
                        </a:moveTo>
                        <a:cubicBezTo>
                          <a:pt x="36" y="116"/>
                          <a:pt x="36" y="116"/>
                          <a:pt x="36" y="116"/>
                        </a:cubicBezTo>
                        <a:cubicBezTo>
                          <a:pt x="36" y="106"/>
                          <a:pt x="36" y="106"/>
                          <a:pt x="36" y="106"/>
                        </a:cubicBezTo>
                        <a:cubicBezTo>
                          <a:pt x="93" y="106"/>
                          <a:pt x="93" y="106"/>
                          <a:pt x="93" y="106"/>
                        </a:cubicBezTo>
                        <a:cubicBezTo>
                          <a:pt x="94" y="106"/>
                          <a:pt x="95" y="106"/>
                          <a:pt x="96" y="106"/>
                        </a:cubicBezTo>
                        <a:cubicBezTo>
                          <a:pt x="105" y="100"/>
                          <a:pt x="112" y="87"/>
                          <a:pt x="117" y="70"/>
                        </a:cubicBezTo>
                        <a:lnTo>
                          <a:pt x="117" y="116"/>
                        </a:lnTo>
                        <a:close/>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1400" b="1">
                      <a:solidFill>
                        <a:prstClr val="black"/>
                      </a:solidFill>
                    </a:endParaRPr>
                  </a:p>
                </p:txBody>
              </p:sp>
            </p:grpSp>
            <p:sp>
              <p:nvSpPr>
                <p:cNvPr id="12" name="Rectangle 11"/>
                <p:cNvSpPr/>
                <p:nvPr/>
              </p:nvSpPr>
              <p:spPr>
                <a:xfrm>
                  <a:off x="9892286" y="4424928"/>
                  <a:ext cx="1480296" cy="1044962"/>
                </a:xfrm>
                <a:prstGeom prst="rect">
                  <a:avLst/>
                </a:prstGeom>
              </p:spPr>
              <p:txBody>
                <a:bodyPr wrap="square">
                  <a:spAutoFit/>
                </a:bodyPr>
                <a:lstStyle/>
                <a:p>
                  <a:pPr algn="ctr"/>
                  <a:r>
                    <a:rPr lang="es-AR" sz="2800" b="1" dirty="0">
                      <a:solidFill>
                        <a:prstClr val="white"/>
                      </a:solidFill>
                    </a:rPr>
                    <a:t>9</a:t>
                  </a:r>
                  <a:endParaRPr lang="en-US" sz="2800" b="1" dirty="0">
                    <a:solidFill>
                      <a:prstClr val="white"/>
                    </a:solidFill>
                  </a:endParaRPr>
                </a:p>
              </p:txBody>
            </p:sp>
          </p:grpSp>
        </p:grpSp>
        <p:sp>
          <p:nvSpPr>
            <p:cNvPr id="8" name="Oval 8"/>
            <p:cNvSpPr>
              <a:spLocks noChangeArrowheads="1"/>
            </p:cNvSpPr>
            <p:nvPr/>
          </p:nvSpPr>
          <p:spPr bwMode="gray">
            <a:xfrm>
              <a:off x="8737425" y="3366654"/>
              <a:ext cx="3952818" cy="3952818"/>
            </a:xfrm>
            <a:prstGeom prst="ellipse">
              <a:avLst/>
            </a:prstGeom>
            <a:noFill/>
            <a:ln w="6350">
              <a:solidFill>
                <a:schemeClr val="bg1">
                  <a:lumMod val="75000"/>
                </a:schemeClr>
              </a:solidFill>
              <a:round/>
              <a:headEnd/>
              <a:tailEnd/>
            </a:ln>
          </p:spPr>
          <p:txBody>
            <a:bodyPr vert="horz" wrap="none" lIns="0" tIns="1295562" rIns="0" bIns="0" numCol="1" anchor="ctr" anchorCtr="0" compatLnSpc="1">
              <a:prstTxWarp prst="textNoShape">
                <a:avLst/>
              </a:prstTxWarp>
            </a:bodyPr>
            <a:lstStyle/>
            <a:p>
              <a:pPr algn="ctr">
                <a:lnSpc>
                  <a:spcPts val="2331"/>
                </a:lnSpc>
              </a:pPr>
              <a:endParaRPr lang="en-US" sz="3500" b="1" dirty="0">
                <a:solidFill>
                  <a:prstClr val="white"/>
                </a:solidFill>
              </a:endParaRPr>
            </a:p>
          </p:txBody>
        </p:sp>
      </p:grpSp>
      <p:sp>
        <p:nvSpPr>
          <p:cNvPr id="15" name="AutoShape 7"/>
          <p:cNvSpPr>
            <a:spLocks noChangeAspect="1" noChangeArrowheads="1" noTextEdit="1"/>
          </p:cNvSpPr>
          <p:nvPr/>
        </p:nvSpPr>
        <p:spPr bwMode="auto">
          <a:xfrm>
            <a:off x="8399782" y="6465360"/>
            <a:ext cx="378755" cy="533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889" tIns="30441" rIns="60889" bIns="30441" numCol="1" anchor="t" anchorCtr="0" compatLnSpc="1">
            <a:prstTxWarp prst="textNoShape">
              <a:avLst/>
            </a:prstTxWarp>
          </a:bodyPr>
          <a:lstStyle/>
          <a:p>
            <a:endParaRPr lang="en-GB" sz="2000">
              <a:solidFill>
                <a:prstClr val="black"/>
              </a:solidFill>
            </a:endParaRPr>
          </a:p>
        </p:txBody>
      </p:sp>
      <p:grpSp>
        <p:nvGrpSpPr>
          <p:cNvPr id="16" name="Group 15"/>
          <p:cNvGrpSpPr/>
          <p:nvPr/>
        </p:nvGrpSpPr>
        <p:grpSpPr>
          <a:xfrm>
            <a:off x="421030" y="3402140"/>
            <a:ext cx="1967626" cy="1967626"/>
            <a:chOff x="189406" y="2207814"/>
            <a:chExt cx="3460502" cy="3460502"/>
          </a:xfrm>
        </p:grpSpPr>
        <p:sp>
          <p:nvSpPr>
            <p:cNvPr id="17" name="Oval 8"/>
            <p:cNvSpPr>
              <a:spLocks noChangeArrowheads="1"/>
            </p:cNvSpPr>
            <p:nvPr/>
          </p:nvSpPr>
          <p:spPr bwMode="gray">
            <a:xfrm rot="20824515">
              <a:off x="189406" y="2207814"/>
              <a:ext cx="3460502" cy="3460502"/>
            </a:xfrm>
            <a:prstGeom prst="ellipse">
              <a:avLst/>
            </a:prstGeom>
            <a:solidFill>
              <a:srgbClr val="FFE09B"/>
            </a:solidFill>
            <a:ln w="6350">
              <a:noFill/>
              <a:round/>
              <a:headEnd/>
              <a:tailEnd/>
            </a:ln>
          </p:spPr>
          <p:txBody>
            <a:bodyPr vert="horz" wrap="none" lIns="0" tIns="0" rIns="0" bIns="0" numCol="1" anchor="ctr" anchorCtr="0" compatLnSpc="1">
              <a:prstTxWarp prst="textNoShape">
                <a:avLst/>
              </a:prstTxWarp>
            </a:bodyPr>
            <a:lstStyle/>
            <a:p>
              <a:pPr algn="ctr">
                <a:lnSpc>
                  <a:spcPts val="1397"/>
                </a:lnSpc>
                <a:spcBef>
                  <a:spcPts val="666"/>
                </a:spcBef>
              </a:pPr>
              <a:endParaRPr lang="es-AR" sz="800" b="1" dirty="0">
                <a:solidFill>
                  <a:srgbClr val="702082"/>
                </a:solidFill>
                <a:cs typeface="Arial" panose="020B0604020202020204" pitchFamily="34" charset="0"/>
              </a:endParaRPr>
            </a:p>
          </p:txBody>
        </p:sp>
        <p:sp>
          <p:nvSpPr>
            <p:cNvPr id="18" name="Oval 8"/>
            <p:cNvSpPr>
              <a:spLocks noChangeArrowheads="1"/>
            </p:cNvSpPr>
            <p:nvPr/>
          </p:nvSpPr>
          <p:spPr bwMode="gray">
            <a:xfrm rot="20824515">
              <a:off x="505327" y="2507351"/>
              <a:ext cx="2835712" cy="2835712"/>
            </a:xfrm>
            <a:prstGeom prst="ellipse">
              <a:avLst/>
            </a:prstGeom>
            <a:solidFill>
              <a:schemeClr val="accent2"/>
            </a:solidFill>
            <a:ln w="6350">
              <a:noFill/>
              <a:round/>
              <a:headEnd/>
              <a:tailEnd/>
            </a:ln>
          </p:spPr>
          <p:txBody>
            <a:bodyPr vert="horz" wrap="none" lIns="0" tIns="0" rIns="0" bIns="0" numCol="1" anchor="ctr" anchorCtr="0" compatLnSpc="1">
              <a:prstTxWarp prst="textNoShape">
                <a:avLst/>
              </a:prstTxWarp>
            </a:bodyPr>
            <a:lstStyle/>
            <a:p>
              <a:pPr algn="ctr">
                <a:lnSpc>
                  <a:spcPts val="1200"/>
                </a:lnSpc>
                <a:spcBef>
                  <a:spcPts val="666"/>
                </a:spcBef>
              </a:pPr>
              <a:r>
                <a:rPr lang="es-AR" sz="1400" dirty="0">
                  <a:solidFill>
                    <a:srgbClr val="702082"/>
                  </a:solidFill>
                  <a:cs typeface="Arial" panose="020B0604020202020204" pitchFamily="34" charset="0"/>
                </a:rPr>
                <a:t> Inflación </a:t>
              </a:r>
            </a:p>
            <a:p>
              <a:pPr algn="ctr">
                <a:lnSpc>
                  <a:spcPts val="2600"/>
                </a:lnSpc>
                <a:spcBef>
                  <a:spcPts val="666"/>
                </a:spcBef>
              </a:pPr>
              <a:r>
                <a:rPr lang="es-AR" sz="3500" b="1" dirty="0">
                  <a:solidFill>
                    <a:srgbClr val="702082"/>
                  </a:solidFill>
                  <a:cs typeface="Arial" panose="020B0604020202020204" pitchFamily="34" charset="0"/>
                </a:rPr>
                <a:t> 42</a:t>
              </a:r>
              <a:r>
                <a:rPr lang="es-AR" sz="1800" b="1" dirty="0">
                  <a:solidFill>
                    <a:srgbClr val="702082"/>
                  </a:solidFill>
                  <a:cs typeface="Arial" panose="020B0604020202020204" pitchFamily="34" charset="0"/>
                </a:rPr>
                <a:t>%</a:t>
              </a:r>
            </a:p>
            <a:p>
              <a:pPr algn="ctr"/>
              <a:r>
                <a:rPr lang="es-AR" sz="1800" b="1" dirty="0">
                  <a:solidFill>
                    <a:srgbClr val="702082"/>
                  </a:solidFill>
                  <a:cs typeface="Arial" panose="020B0604020202020204" pitchFamily="34" charset="0"/>
                </a:rPr>
                <a:t> YA ES</a:t>
              </a:r>
            </a:p>
            <a:p>
              <a:pPr algn="ctr"/>
              <a:r>
                <a:rPr lang="es-AR" sz="1800" b="1" dirty="0">
                  <a:solidFill>
                    <a:srgbClr val="702082"/>
                  </a:solidFill>
                  <a:cs typeface="Arial" panose="020B0604020202020204" pitchFamily="34" charset="0"/>
                </a:rPr>
                <a:t> OFICIAL</a:t>
              </a:r>
              <a:endParaRPr lang="es-AR" sz="800" b="1" dirty="0">
                <a:solidFill>
                  <a:srgbClr val="702082"/>
                </a:solidFill>
                <a:cs typeface="Arial" panose="020B0604020202020204" pitchFamily="34" charset="0"/>
              </a:endParaRPr>
            </a:p>
          </p:txBody>
        </p:sp>
      </p:grpSp>
      <p:grpSp>
        <p:nvGrpSpPr>
          <p:cNvPr id="19" name="Group 18"/>
          <p:cNvGrpSpPr/>
          <p:nvPr/>
        </p:nvGrpSpPr>
        <p:grpSpPr>
          <a:xfrm>
            <a:off x="8622285" y="5632996"/>
            <a:ext cx="2378214" cy="2377639"/>
            <a:chOff x="13075772" y="5274390"/>
            <a:chExt cx="3568526" cy="3567665"/>
          </a:xfrm>
        </p:grpSpPr>
        <p:sp>
          <p:nvSpPr>
            <p:cNvPr id="20" name="Träne 75"/>
            <p:cNvSpPr/>
            <p:nvPr/>
          </p:nvSpPr>
          <p:spPr bwMode="gray">
            <a:xfrm flipH="1">
              <a:off x="13075772" y="5274390"/>
              <a:ext cx="3567664" cy="3567665"/>
            </a:xfrm>
            <a:prstGeom prst="teardrop">
              <a:avLst/>
            </a:prstGeom>
            <a:solidFill>
              <a:srgbClr val="F2DDF7"/>
            </a:solidFill>
            <a:ln w="12700">
              <a:solidFill>
                <a:schemeClr val="accent1"/>
              </a:solidFill>
              <a:round/>
              <a:headEnd/>
              <a:tailEnd/>
            </a:ln>
            <a:effectLst/>
          </p:spPr>
          <p:txBody>
            <a:bodyPr lIns="0" tIns="0" rIns="0" bIns="0" rtlCol="0" anchor="ctr"/>
            <a:lstStyle/>
            <a:p>
              <a:pPr algn="ctr">
                <a:lnSpc>
                  <a:spcPct val="90000"/>
                </a:lnSpc>
                <a:spcBef>
                  <a:spcPts val="666"/>
                </a:spcBef>
              </a:pPr>
              <a:endParaRPr lang="es-AR" sz="1400" dirty="0">
                <a:solidFill>
                  <a:srgbClr val="702082"/>
                </a:solidFill>
                <a:cs typeface="Arial" panose="020B0604020202020204" pitchFamily="34" charset="0"/>
              </a:endParaRPr>
            </a:p>
          </p:txBody>
        </p:sp>
        <p:sp>
          <p:nvSpPr>
            <p:cNvPr id="21" name="Rectangle 20"/>
            <p:cNvSpPr>
              <a:spLocks noChangeAspect="1"/>
            </p:cNvSpPr>
            <p:nvPr/>
          </p:nvSpPr>
          <p:spPr>
            <a:xfrm>
              <a:off x="13152828" y="6732671"/>
              <a:ext cx="3491470" cy="1870719"/>
            </a:xfrm>
            <a:prstGeom prst="rect">
              <a:avLst/>
            </a:prstGeom>
            <a:ln>
              <a:noFill/>
            </a:ln>
          </p:spPr>
          <p:txBody>
            <a:bodyPr wrap="square">
              <a:spAutoFit/>
            </a:bodyPr>
            <a:lstStyle/>
            <a:p>
              <a:pPr algn="ctr"/>
              <a:r>
                <a:rPr lang="es-AR" sz="1400" dirty="0">
                  <a:solidFill>
                    <a:srgbClr val="702082"/>
                  </a:solidFill>
                  <a:cs typeface="Arial" panose="020B0604020202020204" pitchFamily="34" charset="0"/>
                </a:rPr>
                <a:t>Proyección de Incremento Salarial Mercado Anual: </a:t>
              </a:r>
            </a:p>
            <a:p>
              <a:pPr algn="ctr"/>
              <a:r>
                <a:rPr lang="es-AR" sz="2600" b="1" dirty="0">
                  <a:solidFill>
                    <a:srgbClr val="702082"/>
                  </a:solidFill>
                  <a:cs typeface="Arial" panose="020B0604020202020204" pitchFamily="34" charset="0"/>
                </a:rPr>
                <a:t>26% + 5%</a:t>
              </a:r>
            </a:p>
            <a:p>
              <a:pPr algn="ctr"/>
              <a:r>
                <a:rPr lang="es-AR" sz="1800" b="1" dirty="0">
                  <a:solidFill>
                    <a:srgbClr val="702082"/>
                  </a:solidFill>
                  <a:cs typeface="Arial" panose="020B0604020202020204" pitchFamily="34" charset="0"/>
                </a:rPr>
                <a:t>A confirmar</a:t>
              </a:r>
            </a:p>
          </p:txBody>
        </p:sp>
        <p:sp>
          <p:nvSpPr>
            <p:cNvPr id="22" name="Freeform 9"/>
            <p:cNvSpPr>
              <a:spLocks noEditPoints="1"/>
            </p:cNvSpPr>
            <p:nvPr/>
          </p:nvSpPr>
          <p:spPr bwMode="auto">
            <a:xfrm>
              <a:off x="14166278" y="5719410"/>
              <a:ext cx="1163934" cy="947864"/>
            </a:xfrm>
            <a:custGeom>
              <a:avLst/>
              <a:gdLst>
                <a:gd name="T0" fmla="*/ 368 w 435"/>
                <a:gd name="T1" fmla="*/ 118 h 354"/>
                <a:gd name="T2" fmla="*/ 326 w 435"/>
                <a:gd name="T3" fmla="*/ 83 h 354"/>
                <a:gd name="T4" fmla="*/ 317 w 435"/>
                <a:gd name="T5" fmla="*/ 44 h 354"/>
                <a:gd name="T6" fmla="*/ 225 w 435"/>
                <a:gd name="T7" fmla="*/ 28 h 354"/>
                <a:gd name="T8" fmla="*/ 178 w 435"/>
                <a:gd name="T9" fmla="*/ 54 h 354"/>
                <a:gd name="T10" fmla="*/ 168 w 435"/>
                <a:gd name="T11" fmla="*/ 200 h 354"/>
                <a:gd name="T12" fmla="*/ 0 w 435"/>
                <a:gd name="T13" fmla="*/ 209 h 354"/>
                <a:gd name="T14" fmla="*/ 399 w 435"/>
                <a:gd name="T15" fmla="*/ 209 h 354"/>
                <a:gd name="T16" fmla="*/ 350 w 435"/>
                <a:gd name="T17" fmla="*/ 190 h 354"/>
                <a:gd name="T18" fmla="*/ 350 w 435"/>
                <a:gd name="T19" fmla="*/ 168 h 354"/>
                <a:gd name="T20" fmla="*/ 346 w 435"/>
                <a:gd name="T21" fmla="*/ 103 h 354"/>
                <a:gd name="T22" fmla="*/ 322 w 435"/>
                <a:gd name="T23" fmla="*/ 117 h 354"/>
                <a:gd name="T24" fmla="*/ 322 w 435"/>
                <a:gd name="T25" fmla="*/ 169 h 354"/>
                <a:gd name="T26" fmla="*/ 315 w 435"/>
                <a:gd name="T27" fmla="*/ 211 h 354"/>
                <a:gd name="T28" fmla="*/ 308 w 435"/>
                <a:gd name="T29" fmla="*/ 188 h 354"/>
                <a:gd name="T30" fmla="*/ 308 w 435"/>
                <a:gd name="T31" fmla="*/ 169 h 354"/>
                <a:gd name="T32" fmla="*/ 308 w 435"/>
                <a:gd name="T33" fmla="*/ 153 h 354"/>
                <a:gd name="T34" fmla="*/ 308 w 435"/>
                <a:gd name="T35" fmla="*/ 153 h 354"/>
                <a:gd name="T36" fmla="*/ 308 w 435"/>
                <a:gd name="T37" fmla="*/ 144 h 354"/>
                <a:gd name="T38" fmla="*/ 308 w 435"/>
                <a:gd name="T39" fmla="*/ 122 h 354"/>
                <a:gd name="T40" fmla="*/ 304 w 435"/>
                <a:gd name="T41" fmla="*/ 57 h 354"/>
                <a:gd name="T42" fmla="*/ 280 w 435"/>
                <a:gd name="T43" fmla="*/ 73 h 354"/>
                <a:gd name="T44" fmla="*/ 280 w 435"/>
                <a:gd name="T45" fmla="*/ 172 h 354"/>
                <a:gd name="T46" fmla="*/ 273 w 435"/>
                <a:gd name="T47" fmla="*/ 198 h 354"/>
                <a:gd name="T48" fmla="*/ 266 w 435"/>
                <a:gd name="T49" fmla="*/ 184 h 354"/>
                <a:gd name="T50" fmla="*/ 266 w 435"/>
                <a:gd name="T51" fmla="*/ 154 h 354"/>
                <a:gd name="T52" fmla="*/ 266 w 435"/>
                <a:gd name="T53" fmla="*/ 143 h 354"/>
                <a:gd name="T54" fmla="*/ 266 w 435"/>
                <a:gd name="T55" fmla="*/ 143 h 354"/>
                <a:gd name="T56" fmla="*/ 266 w 435"/>
                <a:gd name="T57" fmla="*/ 117 h 354"/>
                <a:gd name="T58" fmla="*/ 261 w 435"/>
                <a:gd name="T59" fmla="*/ 41 h 354"/>
                <a:gd name="T60" fmla="*/ 233 w 435"/>
                <a:gd name="T61" fmla="*/ 58 h 354"/>
                <a:gd name="T62" fmla="*/ 233 w 435"/>
                <a:gd name="T63" fmla="*/ 143 h 354"/>
                <a:gd name="T64" fmla="*/ 233 w 435"/>
                <a:gd name="T65" fmla="*/ 168 h 354"/>
                <a:gd name="T66" fmla="*/ 226 w 435"/>
                <a:gd name="T67" fmla="*/ 194 h 354"/>
                <a:gd name="T68" fmla="*/ 219 w 435"/>
                <a:gd name="T69" fmla="*/ 180 h 354"/>
                <a:gd name="T70" fmla="*/ 219 w 435"/>
                <a:gd name="T71" fmla="*/ 143 h 354"/>
                <a:gd name="T72" fmla="*/ 219 w 435"/>
                <a:gd name="T73" fmla="*/ 84 h 354"/>
                <a:gd name="T74" fmla="*/ 191 w 435"/>
                <a:gd name="T75" fmla="*/ 66 h 354"/>
                <a:gd name="T76" fmla="*/ 186 w 435"/>
                <a:gd name="T77" fmla="*/ 160 h 354"/>
                <a:gd name="T78" fmla="*/ 186 w 435"/>
                <a:gd name="T79" fmla="*/ 201 h 354"/>
                <a:gd name="T80" fmla="*/ 186 w 435"/>
                <a:gd name="T81" fmla="*/ 263 h 354"/>
                <a:gd name="T82" fmla="*/ 179 w 435"/>
                <a:gd name="T83" fmla="*/ 263 h 354"/>
                <a:gd name="T84" fmla="*/ 204 w 435"/>
                <a:gd name="T85" fmla="*/ 336 h 354"/>
                <a:gd name="T86" fmla="*/ 323 w 435"/>
                <a:gd name="T87" fmla="*/ 343 h 354"/>
                <a:gd name="T88" fmla="*/ 349 w 435"/>
                <a:gd name="T89" fmla="*/ 261 h 354"/>
                <a:gd name="T90" fmla="*/ 350 w 435"/>
                <a:gd name="T91" fmla="*/ 196 h 354"/>
                <a:gd name="T92" fmla="*/ 168 w 435"/>
                <a:gd name="T93" fmla="*/ 245 h 354"/>
                <a:gd name="T94" fmla="*/ 168 w 435"/>
                <a:gd name="T95" fmla="*/ 227 h 354"/>
                <a:gd name="T96" fmla="*/ 435 w 435"/>
                <a:gd name="T97" fmla="*/ 245 h 354"/>
                <a:gd name="T98" fmla="*/ 417 w 435"/>
                <a:gd name="T99" fmla="*/ 227 h 354"/>
                <a:gd name="T100" fmla="*/ 127 w 435"/>
                <a:gd name="T101" fmla="*/ 147 h 354"/>
                <a:gd name="T102" fmla="*/ 24 w 435"/>
                <a:gd name="T103" fmla="*/ 105 h 354"/>
                <a:gd name="T104" fmla="*/ 127 w 435"/>
                <a:gd name="T105" fmla="*/ 62 h 354"/>
                <a:gd name="T106" fmla="*/ 92 w 435"/>
                <a:gd name="T107" fmla="*/ 96 h 354"/>
                <a:gd name="T108" fmla="*/ 85 w 435"/>
                <a:gd name="T109" fmla="*/ 86 h 354"/>
                <a:gd name="T110" fmla="*/ 104 w 435"/>
                <a:gd name="T111" fmla="*/ 92 h 354"/>
                <a:gd name="T112" fmla="*/ 92 w 435"/>
                <a:gd name="T113" fmla="*/ 62 h 354"/>
                <a:gd name="T114" fmla="*/ 65 w 435"/>
                <a:gd name="T115" fmla="*/ 91 h 354"/>
                <a:gd name="T116" fmla="*/ 89 w 435"/>
                <a:gd name="T117" fmla="*/ 116 h 354"/>
                <a:gd name="T118" fmla="*/ 79 w 435"/>
                <a:gd name="T119" fmla="*/ 113 h 354"/>
                <a:gd name="T120" fmla="*/ 77 w 435"/>
                <a:gd name="T121" fmla="*/ 136 h 354"/>
                <a:gd name="T122" fmla="*/ 92 w 435"/>
                <a:gd name="T123" fmla="*/ 13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5" h="354">
                  <a:moveTo>
                    <a:pt x="399" y="209"/>
                  </a:moveTo>
                  <a:cubicBezTo>
                    <a:pt x="368" y="209"/>
                    <a:pt x="368" y="209"/>
                    <a:pt x="368" y="209"/>
                  </a:cubicBezTo>
                  <a:cubicBezTo>
                    <a:pt x="368" y="118"/>
                    <a:pt x="368" y="118"/>
                    <a:pt x="368" y="118"/>
                  </a:cubicBezTo>
                  <a:cubicBezTo>
                    <a:pt x="368" y="113"/>
                    <a:pt x="368" y="109"/>
                    <a:pt x="367" y="104"/>
                  </a:cubicBezTo>
                  <a:cubicBezTo>
                    <a:pt x="365" y="99"/>
                    <a:pt x="363" y="94"/>
                    <a:pt x="359" y="91"/>
                  </a:cubicBezTo>
                  <a:cubicBezTo>
                    <a:pt x="350" y="82"/>
                    <a:pt x="337" y="79"/>
                    <a:pt x="326" y="83"/>
                  </a:cubicBezTo>
                  <a:cubicBezTo>
                    <a:pt x="326" y="74"/>
                    <a:pt x="326" y="74"/>
                    <a:pt x="326" y="74"/>
                  </a:cubicBezTo>
                  <a:cubicBezTo>
                    <a:pt x="326" y="67"/>
                    <a:pt x="326" y="62"/>
                    <a:pt x="324" y="56"/>
                  </a:cubicBezTo>
                  <a:cubicBezTo>
                    <a:pt x="322" y="52"/>
                    <a:pt x="320" y="48"/>
                    <a:pt x="317" y="44"/>
                  </a:cubicBezTo>
                  <a:cubicBezTo>
                    <a:pt x="307" y="35"/>
                    <a:pt x="292" y="33"/>
                    <a:pt x="281" y="38"/>
                  </a:cubicBezTo>
                  <a:cubicBezTo>
                    <a:pt x="279" y="34"/>
                    <a:pt x="277" y="31"/>
                    <a:pt x="274" y="28"/>
                  </a:cubicBezTo>
                  <a:cubicBezTo>
                    <a:pt x="260" y="15"/>
                    <a:pt x="239" y="15"/>
                    <a:pt x="225" y="28"/>
                  </a:cubicBezTo>
                  <a:cubicBezTo>
                    <a:pt x="222" y="32"/>
                    <a:pt x="219" y="36"/>
                    <a:pt x="217" y="41"/>
                  </a:cubicBezTo>
                  <a:cubicBezTo>
                    <a:pt x="216" y="43"/>
                    <a:pt x="216" y="44"/>
                    <a:pt x="216" y="46"/>
                  </a:cubicBezTo>
                  <a:cubicBezTo>
                    <a:pt x="203" y="41"/>
                    <a:pt x="188" y="44"/>
                    <a:pt x="178" y="54"/>
                  </a:cubicBezTo>
                  <a:cubicBezTo>
                    <a:pt x="173" y="58"/>
                    <a:pt x="170" y="64"/>
                    <a:pt x="169" y="71"/>
                  </a:cubicBezTo>
                  <a:cubicBezTo>
                    <a:pt x="168" y="75"/>
                    <a:pt x="168" y="79"/>
                    <a:pt x="168" y="84"/>
                  </a:cubicBezTo>
                  <a:cubicBezTo>
                    <a:pt x="168" y="200"/>
                    <a:pt x="168" y="200"/>
                    <a:pt x="168" y="200"/>
                  </a:cubicBezTo>
                  <a:cubicBezTo>
                    <a:pt x="168" y="201"/>
                    <a:pt x="168" y="201"/>
                    <a:pt x="168" y="201"/>
                  </a:cubicBezTo>
                  <a:cubicBezTo>
                    <a:pt x="168" y="209"/>
                    <a:pt x="168" y="209"/>
                    <a:pt x="168" y="209"/>
                  </a:cubicBezTo>
                  <a:cubicBezTo>
                    <a:pt x="0" y="209"/>
                    <a:pt x="0" y="209"/>
                    <a:pt x="0" y="209"/>
                  </a:cubicBezTo>
                  <a:cubicBezTo>
                    <a:pt x="0" y="0"/>
                    <a:pt x="0" y="0"/>
                    <a:pt x="0" y="0"/>
                  </a:cubicBezTo>
                  <a:cubicBezTo>
                    <a:pt x="399" y="0"/>
                    <a:pt x="399" y="0"/>
                    <a:pt x="399" y="0"/>
                  </a:cubicBezTo>
                  <a:cubicBezTo>
                    <a:pt x="399" y="209"/>
                    <a:pt x="399" y="209"/>
                    <a:pt x="399" y="209"/>
                  </a:cubicBezTo>
                  <a:close/>
                  <a:moveTo>
                    <a:pt x="350" y="195"/>
                  </a:moveTo>
                  <a:cubicBezTo>
                    <a:pt x="350" y="190"/>
                    <a:pt x="350" y="190"/>
                    <a:pt x="350" y="190"/>
                  </a:cubicBezTo>
                  <a:cubicBezTo>
                    <a:pt x="350" y="190"/>
                    <a:pt x="350" y="190"/>
                    <a:pt x="350" y="190"/>
                  </a:cubicBezTo>
                  <a:cubicBezTo>
                    <a:pt x="350" y="168"/>
                    <a:pt x="350" y="168"/>
                    <a:pt x="350" y="168"/>
                  </a:cubicBezTo>
                  <a:cubicBezTo>
                    <a:pt x="350" y="168"/>
                    <a:pt x="350" y="168"/>
                    <a:pt x="350" y="168"/>
                  </a:cubicBezTo>
                  <a:cubicBezTo>
                    <a:pt x="350" y="168"/>
                    <a:pt x="350" y="168"/>
                    <a:pt x="350" y="168"/>
                  </a:cubicBezTo>
                  <a:cubicBezTo>
                    <a:pt x="350" y="118"/>
                    <a:pt x="350" y="118"/>
                    <a:pt x="350" y="118"/>
                  </a:cubicBezTo>
                  <a:cubicBezTo>
                    <a:pt x="350" y="115"/>
                    <a:pt x="350" y="112"/>
                    <a:pt x="350" y="109"/>
                  </a:cubicBezTo>
                  <a:cubicBezTo>
                    <a:pt x="349" y="107"/>
                    <a:pt x="348" y="105"/>
                    <a:pt x="346" y="103"/>
                  </a:cubicBezTo>
                  <a:cubicBezTo>
                    <a:pt x="341" y="98"/>
                    <a:pt x="332" y="98"/>
                    <a:pt x="326" y="103"/>
                  </a:cubicBezTo>
                  <a:cubicBezTo>
                    <a:pt x="325" y="105"/>
                    <a:pt x="324" y="107"/>
                    <a:pt x="323" y="109"/>
                  </a:cubicBezTo>
                  <a:cubicBezTo>
                    <a:pt x="322" y="111"/>
                    <a:pt x="322" y="114"/>
                    <a:pt x="322" y="117"/>
                  </a:cubicBezTo>
                  <a:cubicBezTo>
                    <a:pt x="322" y="169"/>
                    <a:pt x="322" y="169"/>
                    <a:pt x="322" y="169"/>
                  </a:cubicBezTo>
                  <a:cubicBezTo>
                    <a:pt x="322" y="169"/>
                    <a:pt x="322" y="169"/>
                    <a:pt x="322" y="169"/>
                  </a:cubicBezTo>
                  <a:cubicBezTo>
                    <a:pt x="322" y="169"/>
                    <a:pt x="322" y="169"/>
                    <a:pt x="322" y="169"/>
                  </a:cubicBezTo>
                  <a:cubicBezTo>
                    <a:pt x="322" y="200"/>
                    <a:pt x="322" y="200"/>
                    <a:pt x="322" y="200"/>
                  </a:cubicBezTo>
                  <a:cubicBezTo>
                    <a:pt x="322" y="203"/>
                    <a:pt x="322" y="203"/>
                    <a:pt x="322" y="203"/>
                  </a:cubicBezTo>
                  <a:cubicBezTo>
                    <a:pt x="322" y="207"/>
                    <a:pt x="319" y="211"/>
                    <a:pt x="315" y="211"/>
                  </a:cubicBezTo>
                  <a:cubicBezTo>
                    <a:pt x="315" y="211"/>
                    <a:pt x="315" y="211"/>
                    <a:pt x="315" y="211"/>
                  </a:cubicBezTo>
                  <a:cubicBezTo>
                    <a:pt x="311" y="211"/>
                    <a:pt x="308" y="207"/>
                    <a:pt x="308" y="203"/>
                  </a:cubicBezTo>
                  <a:cubicBezTo>
                    <a:pt x="308" y="188"/>
                    <a:pt x="308" y="188"/>
                    <a:pt x="308" y="188"/>
                  </a:cubicBezTo>
                  <a:cubicBezTo>
                    <a:pt x="308" y="185"/>
                    <a:pt x="308" y="185"/>
                    <a:pt x="308" y="185"/>
                  </a:cubicBezTo>
                  <a:cubicBezTo>
                    <a:pt x="308" y="185"/>
                    <a:pt x="308" y="185"/>
                    <a:pt x="308" y="185"/>
                  </a:cubicBezTo>
                  <a:cubicBezTo>
                    <a:pt x="308" y="169"/>
                    <a:pt x="308" y="169"/>
                    <a:pt x="308" y="169"/>
                  </a:cubicBezTo>
                  <a:cubicBezTo>
                    <a:pt x="308" y="169"/>
                    <a:pt x="308" y="169"/>
                    <a:pt x="308" y="169"/>
                  </a:cubicBezTo>
                  <a:cubicBezTo>
                    <a:pt x="308" y="169"/>
                    <a:pt x="308" y="169"/>
                    <a:pt x="308" y="169"/>
                  </a:cubicBezTo>
                  <a:cubicBezTo>
                    <a:pt x="308" y="153"/>
                    <a:pt x="308" y="153"/>
                    <a:pt x="308" y="153"/>
                  </a:cubicBezTo>
                  <a:cubicBezTo>
                    <a:pt x="308" y="153"/>
                    <a:pt x="308" y="153"/>
                    <a:pt x="308" y="153"/>
                  </a:cubicBezTo>
                  <a:cubicBezTo>
                    <a:pt x="308" y="153"/>
                    <a:pt x="308" y="153"/>
                    <a:pt x="308" y="153"/>
                  </a:cubicBezTo>
                  <a:cubicBezTo>
                    <a:pt x="308" y="153"/>
                    <a:pt x="308" y="153"/>
                    <a:pt x="308" y="153"/>
                  </a:cubicBezTo>
                  <a:cubicBezTo>
                    <a:pt x="308" y="153"/>
                    <a:pt x="308" y="152"/>
                    <a:pt x="308" y="152"/>
                  </a:cubicBezTo>
                  <a:cubicBezTo>
                    <a:pt x="308" y="144"/>
                    <a:pt x="308" y="144"/>
                    <a:pt x="308" y="144"/>
                  </a:cubicBezTo>
                  <a:cubicBezTo>
                    <a:pt x="308" y="144"/>
                    <a:pt x="308" y="144"/>
                    <a:pt x="308" y="144"/>
                  </a:cubicBezTo>
                  <a:cubicBezTo>
                    <a:pt x="308" y="122"/>
                    <a:pt x="308" y="122"/>
                    <a:pt x="308" y="122"/>
                  </a:cubicBezTo>
                  <a:cubicBezTo>
                    <a:pt x="308" y="122"/>
                    <a:pt x="308" y="122"/>
                    <a:pt x="308" y="122"/>
                  </a:cubicBezTo>
                  <a:cubicBezTo>
                    <a:pt x="308" y="122"/>
                    <a:pt x="308" y="122"/>
                    <a:pt x="308" y="122"/>
                  </a:cubicBezTo>
                  <a:cubicBezTo>
                    <a:pt x="308" y="74"/>
                    <a:pt x="308" y="74"/>
                    <a:pt x="308" y="74"/>
                  </a:cubicBezTo>
                  <a:cubicBezTo>
                    <a:pt x="308" y="70"/>
                    <a:pt x="308" y="66"/>
                    <a:pt x="307" y="62"/>
                  </a:cubicBezTo>
                  <a:cubicBezTo>
                    <a:pt x="306" y="60"/>
                    <a:pt x="305" y="59"/>
                    <a:pt x="304" y="57"/>
                  </a:cubicBezTo>
                  <a:cubicBezTo>
                    <a:pt x="299" y="52"/>
                    <a:pt x="290" y="52"/>
                    <a:pt x="284" y="57"/>
                  </a:cubicBezTo>
                  <a:cubicBezTo>
                    <a:pt x="283" y="59"/>
                    <a:pt x="281" y="61"/>
                    <a:pt x="281" y="63"/>
                  </a:cubicBezTo>
                  <a:cubicBezTo>
                    <a:pt x="280" y="66"/>
                    <a:pt x="280" y="70"/>
                    <a:pt x="280" y="73"/>
                  </a:cubicBezTo>
                  <a:cubicBezTo>
                    <a:pt x="280" y="154"/>
                    <a:pt x="280" y="154"/>
                    <a:pt x="280" y="154"/>
                  </a:cubicBezTo>
                  <a:cubicBezTo>
                    <a:pt x="280" y="154"/>
                    <a:pt x="280" y="154"/>
                    <a:pt x="280" y="154"/>
                  </a:cubicBezTo>
                  <a:cubicBezTo>
                    <a:pt x="280" y="172"/>
                    <a:pt x="280" y="172"/>
                    <a:pt x="280" y="172"/>
                  </a:cubicBezTo>
                  <a:cubicBezTo>
                    <a:pt x="280" y="186"/>
                    <a:pt x="280" y="186"/>
                    <a:pt x="280" y="186"/>
                  </a:cubicBezTo>
                  <a:cubicBezTo>
                    <a:pt x="280" y="190"/>
                    <a:pt x="280" y="190"/>
                    <a:pt x="280" y="190"/>
                  </a:cubicBezTo>
                  <a:cubicBezTo>
                    <a:pt x="280" y="194"/>
                    <a:pt x="277" y="198"/>
                    <a:pt x="273" y="198"/>
                  </a:cubicBezTo>
                  <a:cubicBezTo>
                    <a:pt x="273" y="198"/>
                    <a:pt x="273" y="198"/>
                    <a:pt x="273" y="198"/>
                  </a:cubicBezTo>
                  <a:cubicBezTo>
                    <a:pt x="269" y="198"/>
                    <a:pt x="266" y="194"/>
                    <a:pt x="266" y="190"/>
                  </a:cubicBezTo>
                  <a:cubicBezTo>
                    <a:pt x="266" y="184"/>
                    <a:pt x="266" y="184"/>
                    <a:pt x="266" y="184"/>
                  </a:cubicBezTo>
                  <a:cubicBezTo>
                    <a:pt x="266" y="172"/>
                    <a:pt x="266" y="172"/>
                    <a:pt x="266" y="172"/>
                  </a:cubicBezTo>
                  <a:cubicBezTo>
                    <a:pt x="266" y="172"/>
                    <a:pt x="266" y="172"/>
                    <a:pt x="266" y="172"/>
                  </a:cubicBezTo>
                  <a:cubicBezTo>
                    <a:pt x="266" y="154"/>
                    <a:pt x="266" y="154"/>
                    <a:pt x="266" y="154"/>
                  </a:cubicBezTo>
                  <a:cubicBezTo>
                    <a:pt x="266" y="154"/>
                    <a:pt x="266" y="154"/>
                    <a:pt x="266" y="154"/>
                  </a:cubicBezTo>
                  <a:cubicBezTo>
                    <a:pt x="266" y="143"/>
                    <a:pt x="266" y="143"/>
                    <a:pt x="266" y="143"/>
                  </a:cubicBezTo>
                  <a:cubicBezTo>
                    <a:pt x="266" y="143"/>
                    <a:pt x="266" y="143"/>
                    <a:pt x="266" y="143"/>
                  </a:cubicBezTo>
                  <a:cubicBezTo>
                    <a:pt x="266" y="143"/>
                    <a:pt x="266" y="143"/>
                    <a:pt x="266" y="143"/>
                  </a:cubicBezTo>
                  <a:cubicBezTo>
                    <a:pt x="266" y="143"/>
                    <a:pt x="266" y="143"/>
                    <a:pt x="266" y="143"/>
                  </a:cubicBezTo>
                  <a:cubicBezTo>
                    <a:pt x="266" y="143"/>
                    <a:pt x="266" y="143"/>
                    <a:pt x="266" y="143"/>
                  </a:cubicBezTo>
                  <a:cubicBezTo>
                    <a:pt x="266" y="117"/>
                    <a:pt x="266" y="117"/>
                    <a:pt x="266" y="117"/>
                  </a:cubicBezTo>
                  <a:cubicBezTo>
                    <a:pt x="266" y="117"/>
                    <a:pt x="266" y="117"/>
                    <a:pt x="266" y="117"/>
                  </a:cubicBezTo>
                  <a:cubicBezTo>
                    <a:pt x="266" y="117"/>
                    <a:pt x="266" y="117"/>
                    <a:pt x="266" y="117"/>
                  </a:cubicBezTo>
                  <a:cubicBezTo>
                    <a:pt x="266" y="58"/>
                    <a:pt x="266" y="58"/>
                    <a:pt x="266" y="58"/>
                  </a:cubicBezTo>
                  <a:cubicBezTo>
                    <a:pt x="266" y="55"/>
                    <a:pt x="266" y="51"/>
                    <a:pt x="265" y="47"/>
                  </a:cubicBezTo>
                  <a:cubicBezTo>
                    <a:pt x="264" y="45"/>
                    <a:pt x="263" y="43"/>
                    <a:pt x="261" y="41"/>
                  </a:cubicBezTo>
                  <a:cubicBezTo>
                    <a:pt x="255" y="34"/>
                    <a:pt x="244" y="34"/>
                    <a:pt x="238" y="41"/>
                  </a:cubicBezTo>
                  <a:cubicBezTo>
                    <a:pt x="236" y="42"/>
                    <a:pt x="235" y="44"/>
                    <a:pt x="234" y="47"/>
                  </a:cubicBezTo>
                  <a:cubicBezTo>
                    <a:pt x="233" y="50"/>
                    <a:pt x="233" y="54"/>
                    <a:pt x="233" y="58"/>
                  </a:cubicBezTo>
                  <a:cubicBezTo>
                    <a:pt x="233" y="143"/>
                    <a:pt x="233" y="143"/>
                    <a:pt x="233" y="143"/>
                  </a:cubicBezTo>
                  <a:cubicBezTo>
                    <a:pt x="233" y="143"/>
                    <a:pt x="233" y="143"/>
                    <a:pt x="233" y="143"/>
                  </a:cubicBezTo>
                  <a:cubicBezTo>
                    <a:pt x="233" y="143"/>
                    <a:pt x="233" y="143"/>
                    <a:pt x="233" y="143"/>
                  </a:cubicBezTo>
                  <a:cubicBezTo>
                    <a:pt x="233" y="143"/>
                    <a:pt x="233" y="143"/>
                    <a:pt x="233" y="143"/>
                  </a:cubicBezTo>
                  <a:cubicBezTo>
                    <a:pt x="233" y="154"/>
                    <a:pt x="233" y="154"/>
                    <a:pt x="233" y="154"/>
                  </a:cubicBezTo>
                  <a:cubicBezTo>
                    <a:pt x="233" y="168"/>
                    <a:pt x="233" y="168"/>
                    <a:pt x="233" y="168"/>
                  </a:cubicBezTo>
                  <a:cubicBezTo>
                    <a:pt x="233" y="181"/>
                    <a:pt x="233" y="181"/>
                    <a:pt x="233" y="181"/>
                  </a:cubicBezTo>
                  <a:cubicBezTo>
                    <a:pt x="233" y="186"/>
                    <a:pt x="233" y="186"/>
                    <a:pt x="233" y="186"/>
                  </a:cubicBezTo>
                  <a:cubicBezTo>
                    <a:pt x="233" y="190"/>
                    <a:pt x="230" y="194"/>
                    <a:pt x="226" y="194"/>
                  </a:cubicBezTo>
                  <a:cubicBezTo>
                    <a:pt x="226" y="194"/>
                    <a:pt x="226" y="194"/>
                    <a:pt x="226" y="194"/>
                  </a:cubicBezTo>
                  <a:cubicBezTo>
                    <a:pt x="222" y="194"/>
                    <a:pt x="219" y="190"/>
                    <a:pt x="219" y="186"/>
                  </a:cubicBezTo>
                  <a:cubicBezTo>
                    <a:pt x="219" y="180"/>
                    <a:pt x="219" y="180"/>
                    <a:pt x="219" y="180"/>
                  </a:cubicBezTo>
                  <a:cubicBezTo>
                    <a:pt x="219" y="168"/>
                    <a:pt x="219" y="168"/>
                    <a:pt x="219" y="168"/>
                  </a:cubicBezTo>
                  <a:cubicBezTo>
                    <a:pt x="219" y="168"/>
                    <a:pt x="219" y="168"/>
                    <a:pt x="219" y="168"/>
                  </a:cubicBezTo>
                  <a:cubicBezTo>
                    <a:pt x="219" y="143"/>
                    <a:pt x="219" y="143"/>
                    <a:pt x="219" y="143"/>
                  </a:cubicBezTo>
                  <a:cubicBezTo>
                    <a:pt x="219" y="143"/>
                    <a:pt x="219" y="143"/>
                    <a:pt x="219" y="143"/>
                  </a:cubicBezTo>
                  <a:cubicBezTo>
                    <a:pt x="219" y="143"/>
                    <a:pt x="219" y="143"/>
                    <a:pt x="219" y="143"/>
                  </a:cubicBezTo>
                  <a:cubicBezTo>
                    <a:pt x="219" y="84"/>
                    <a:pt x="219" y="84"/>
                    <a:pt x="219" y="84"/>
                  </a:cubicBezTo>
                  <a:cubicBezTo>
                    <a:pt x="219" y="81"/>
                    <a:pt x="219" y="78"/>
                    <a:pt x="218" y="75"/>
                  </a:cubicBezTo>
                  <a:cubicBezTo>
                    <a:pt x="218" y="71"/>
                    <a:pt x="216" y="69"/>
                    <a:pt x="214" y="66"/>
                  </a:cubicBezTo>
                  <a:cubicBezTo>
                    <a:pt x="207" y="60"/>
                    <a:pt x="197" y="60"/>
                    <a:pt x="191" y="66"/>
                  </a:cubicBezTo>
                  <a:cubicBezTo>
                    <a:pt x="188" y="69"/>
                    <a:pt x="187" y="71"/>
                    <a:pt x="186" y="75"/>
                  </a:cubicBezTo>
                  <a:cubicBezTo>
                    <a:pt x="186" y="77"/>
                    <a:pt x="186" y="81"/>
                    <a:pt x="186" y="84"/>
                  </a:cubicBezTo>
                  <a:cubicBezTo>
                    <a:pt x="186" y="160"/>
                    <a:pt x="186" y="160"/>
                    <a:pt x="186" y="160"/>
                  </a:cubicBezTo>
                  <a:cubicBezTo>
                    <a:pt x="186" y="195"/>
                    <a:pt x="186" y="195"/>
                    <a:pt x="186" y="195"/>
                  </a:cubicBezTo>
                  <a:cubicBezTo>
                    <a:pt x="186" y="200"/>
                    <a:pt x="186" y="200"/>
                    <a:pt x="186" y="200"/>
                  </a:cubicBezTo>
                  <a:cubicBezTo>
                    <a:pt x="186" y="201"/>
                    <a:pt x="186" y="201"/>
                    <a:pt x="186" y="201"/>
                  </a:cubicBezTo>
                  <a:cubicBezTo>
                    <a:pt x="186" y="238"/>
                    <a:pt x="186" y="238"/>
                    <a:pt x="186" y="238"/>
                  </a:cubicBezTo>
                  <a:cubicBezTo>
                    <a:pt x="186" y="238"/>
                    <a:pt x="186" y="238"/>
                    <a:pt x="186" y="238"/>
                  </a:cubicBezTo>
                  <a:cubicBezTo>
                    <a:pt x="186" y="263"/>
                    <a:pt x="186" y="263"/>
                    <a:pt x="186" y="263"/>
                  </a:cubicBezTo>
                  <a:cubicBezTo>
                    <a:pt x="179" y="263"/>
                    <a:pt x="179" y="263"/>
                    <a:pt x="179" y="263"/>
                  </a:cubicBezTo>
                  <a:cubicBezTo>
                    <a:pt x="179" y="263"/>
                    <a:pt x="179" y="263"/>
                    <a:pt x="179" y="263"/>
                  </a:cubicBezTo>
                  <a:cubicBezTo>
                    <a:pt x="179" y="263"/>
                    <a:pt x="179" y="263"/>
                    <a:pt x="179" y="263"/>
                  </a:cubicBezTo>
                  <a:cubicBezTo>
                    <a:pt x="179" y="263"/>
                    <a:pt x="179" y="263"/>
                    <a:pt x="179" y="263"/>
                  </a:cubicBezTo>
                  <a:cubicBezTo>
                    <a:pt x="153" y="263"/>
                    <a:pt x="153" y="263"/>
                    <a:pt x="153" y="263"/>
                  </a:cubicBezTo>
                  <a:cubicBezTo>
                    <a:pt x="163" y="300"/>
                    <a:pt x="190" y="306"/>
                    <a:pt x="204" y="336"/>
                  </a:cubicBezTo>
                  <a:cubicBezTo>
                    <a:pt x="206" y="341"/>
                    <a:pt x="207" y="346"/>
                    <a:pt x="207" y="350"/>
                  </a:cubicBezTo>
                  <a:cubicBezTo>
                    <a:pt x="221" y="353"/>
                    <a:pt x="235" y="354"/>
                    <a:pt x="249" y="354"/>
                  </a:cubicBezTo>
                  <a:cubicBezTo>
                    <a:pt x="275" y="354"/>
                    <a:pt x="300" y="350"/>
                    <a:pt x="323" y="343"/>
                  </a:cubicBezTo>
                  <a:cubicBezTo>
                    <a:pt x="334" y="316"/>
                    <a:pt x="346" y="284"/>
                    <a:pt x="349" y="261"/>
                  </a:cubicBezTo>
                  <a:cubicBezTo>
                    <a:pt x="349" y="261"/>
                    <a:pt x="349" y="261"/>
                    <a:pt x="349" y="261"/>
                  </a:cubicBezTo>
                  <a:cubicBezTo>
                    <a:pt x="349" y="261"/>
                    <a:pt x="349" y="261"/>
                    <a:pt x="349" y="261"/>
                  </a:cubicBezTo>
                  <a:cubicBezTo>
                    <a:pt x="351" y="249"/>
                    <a:pt x="350" y="230"/>
                    <a:pt x="350" y="218"/>
                  </a:cubicBezTo>
                  <a:cubicBezTo>
                    <a:pt x="350" y="207"/>
                    <a:pt x="350" y="207"/>
                    <a:pt x="350" y="207"/>
                  </a:cubicBezTo>
                  <a:cubicBezTo>
                    <a:pt x="350" y="196"/>
                    <a:pt x="350" y="196"/>
                    <a:pt x="350" y="196"/>
                  </a:cubicBezTo>
                  <a:cubicBezTo>
                    <a:pt x="350" y="195"/>
                    <a:pt x="350" y="195"/>
                    <a:pt x="350" y="195"/>
                  </a:cubicBezTo>
                  <a:close/>
                  <a:moveTo>
                    <a:pt x="168" y="227"/>
                  </a:moveTo>
                  <a:cubicBezTo>
                    <a:pt x="168" y="245"/>
                    <a:pt x="168" y="245"/>
                    <a:pt x="168" y="245"/>
                  </a:cubicBezTo>
                  <a:cubicBezTo>
                    <a:pt x="18" y="245"/>
                    <a:pt x="18" y="245"/>
                    <a:pt x="18" y="245"/>
                  </a:cubicBezTo>
                  <a:cubicBezTo>
                    <a:pt x="18" y="227"/>
                    <a:pt x="18" y="227"/>
                    <a:pt x="18" y="227"/>
                  </a:cubicBezTo>
                  <a:cubicBezTo>
                    <a:pt x="168" y="227"/>
                    <a:pt x="168" y="227"/>
                    <a:pt x="168" y="227"/>
                  </a:cubicBezTo>
                  <a:close/>
                  <a:moveTo>
                    <a:pt x="417" y="18"/>
                  </a:moveTo>
                  <a:cubicBezTo>
                    <a:pt x="435" y="18"/>
                    <a:pt x="435" y="18"/>
                    <a:pt x="435" y="18"/>
                  </a:cubicBezTo>
                  <a:cubicBezTo>
                    <a:pt x="435" y="245"/>
                    <a:pt x="435" y="245"/>
                    <a:pt x="435" y="245"/>
                  </a:cubicBezTo>
                  <a:cubicBezTo>
                    <a:pt x="368" y="245"/>
                    <a:pt x="368" y="245"/>
                    <a:pt x="368" y="245"/>
                  </a:cubicBezTo>
                  <a:cubicBezTo>
                    <a:pt x="368" y="239"/>
                    <a:pt x="368" y="233"/>
                    <a:pt x="368" y="227"/>
                  </a:cubicBezTo>
                  <a:cubicBezTo>
                    <a:pt x="417" y="227"/>
                    <a:pt x="417" y="227"/>
                    <a:pt x="417" y="227"/>
                  </a:cubicBezTo>
                  <a:cubicBezTo>
                    <a:pt x="417" y="18"/>
                    <a:pt x="417" y="18"/>
                    <a:pt x="417" y="18"/>
                  </a:cubicBezTo>
                  <a:close/>
                  <a:moveTo>
                    <a:pt x="145" y="105"/>
                  </a:moveTo>
                  <a:cubicBezTo>
                    <a:pt x="145" y="121"/>
                    <a:pt x="139" y="136"/>
                    <a:pt x="127" y="147"/>
                  </a:cubicBezTo>
                  <a:cubicBezTo>
                    <a:pt x="115" y="159"/>
                    <a:pt x="101" y="165"/>
                    <a:pt x="84" y="165"/>
                  </a:cubicBezTo>
                  <a:cubicBezTo>
                    <a:pt x="68" y="165"/>
                    <a:pt x="53" y="159"/>
                    <a:pt x="42" y="147"/>
                  </a:cubicBezTo>
                  <a:cubicBezTo>
                    <a:pt x="30" y="136"/>
                    <a:pt x="24" y="121"/>
                    <a:pt x="24" y="105"/>
                  </a:cubicBezTo>
                  <a:cubicBezTo>
                    <a:pt x="24" y="88"/>
                    <a:pt x="30" y="74"/>
                    <a:pt x="42" y="62"/>
                  </a:cubicBezTo>
                  <a:cubicBezTo>
                    <a:pt x="53" y="50"/>
                    <a:pt x="68" y="44"/>
                    <a:pt x="84" y="44"/>
                  </a:cubicBezTo>
                  <a:cubicBezTo>
                    <a:pt x="101" y="44"/>
                    <a:pt x="115" y="50"/>
                    <a:pt x="127" y="62"/>
                  </a:cubicBezTo>
                  <a:cubicBezTo>
                    <a:pt x="139" y="74"/>
                    <a:pt x="145" y="88"/>
                    <a:pt x="145" y="105"/>
                  </a:cubicBezTo>
                  <a:close/>
                  <a:moveTo>
                    <a:pt x="105" y="115"/>
                  </a:moveTo>
                  <a:cubicBezTo>
                    <a:pt x="105" y="105"/>
                    <a:pt x="101" y="99"/>
                    <a:pt x="92" y="96"/>
                  </a:cubicBezTo>
                  <a:cubicBezTo>
                    <a:pt x="90" y="96"/>
                    <a:pt x="89" y="95"/>
                    <a:pt x="86" y="95"/>
                  </a:cubicBezTo>
                  <a:cubicBezTo>
                    <a:pt x="82" y="94"/>
                    <a:pt x="80" y="92"/>
                    <a:pt x="80" y="90"/>
                  </a:cubicBezTo>
                  <a:cubicBezTo>
                    <a:pt x="80" y="87"/>
                    <a:pt x="82" y="86"/>
                    <a:pt x="85" y="86"/>
                  </a:cubicBezTo>
                  <a:cubicBezTo>
                    <a:pt x="88" y="86"/>
                    <a:pt x="89" y="87"/>
                    <a:pt x="89" y="90"/>
                  </a:cubicBezTo>
                  <a:cubicBezTo>
                    <a:pt x="89" y="92"/>
                    <a:pt x="89" y="92"/>
                    <a:pt x="89" y="92"/>
                  </a:cubicBezTo>
                  <a:cubicBezTo>
                    <a:pt x="104" y="92"/>
                    <a:pt x="104" y="92"/>
                    <a:pt x="104" y="92"/>
                  </a:cubicBezTo>
                  <a:cubicBezTo>
                    <a:pt x="104" y="90"/>
                    <a:pt x="104" y="90"/>
                    <a:pt x="104" y="90"/>
                  </a:cubicBezTo>
                  <a:cubicBezTo>
                    <a:pt x="104" y="81"/>
                    <a:pt x="100" y="75"/>
                    <a:pt x="92" y="72"/>
                  </a:cubicBezTo>
                  <a:cubicBezTo>
                    <a:pt x="92" y="62"/>
                    <a:pt x="92" y="62"/>
                    <a:pt x="92" y="62"/>
                  </a:cubicBezTo>
                  <a:cubicBezTo>
                    <a:pt x="77" y="62"/>
                    <a:pt x="77" y="62"/>
                    <a:pt x="77" y="62"/>
                  </a:cubicBezTo>
                  <a:cubicBezTo>
                    <a:pt x="77" y="72"/>
                    <a:pt x="77" y="72"/>
                    <a:pt x="77" y="72"/>
                  </a:cubicBezTo>
                  <a:cubicBezTo>
                    <a:pt x="69" y="75"/>
                    <a:pt x="65" y="82"/>
                    <a:pt x="65" y="91"/>
                  </a:cubicBezTo>
                  <a:cubicBezTo>
                    <a:pt x="65" y="100"/>
                    <a:pt x="69" y="106"/>
                    <a:pt x="79" y="109"/>
                  </a:cubicBezTo>
                  <a:cubicBezTo>
                    <a:pt x="79" y="109"/>
                    <a:pt x="80" y="109"/>
                    <a:pt x="81" y="109"/>
                  </a:cubicBezTo>
                  <a:cubicBezTo>
                    <a:pt x="86" y="111"/>
                    <a:pt x="89" y="113"/>
                    <a:pt x="89" y="116"/>
                  </a:cubicBezTo>
                  <a:cubicBezTo>
                    <a:pt x="89" y="120"/>
                    <a:pt x="87" y="121"/>
                    <a:pt x="84" y="121"/>
                  </a:cubicBezTo>
                  <a:cubicBezTo>
                    <a:pt x="81" y="121"/>
                    <a:pt x="79" y="119"/>
                    <a:pt x="79" y="115"/>
                  </a:cubicBezTo>
                  <a:cubicBezTo>
                    <a:pt x="79" y="113"/>
                    <a:pt x="79" y="113"/>
                    <a:pt x="79" y="113"/>
                  </a:cubicBezTo>
                  <a:cubicBezTo>
                    <a:pt x="63" y="113"/>
                    <a:pt x="63" y="113"/>
                    <a:pt x="63" y="113"/>
                  </a:cubicBezTo>
                  <a:cubicBezTo>
                    <a:pt x="63" y="115"/>
                    <a:pt x="63" y="115"/>
                    <a:pt x="63" y="115"/>
                  </a:cubicBezTo>
                  <a:cubicBezTo>
                    <a:pt x="63" y="126"/>
                    <a:pt x="68" y="133"/>
                    <a:pt x="77" y="136"/>
                  </a:cubicBezTo>
                  <a:cubicBezTo>
                    <a:pt x="77" y="147"/>
                    <a:pt x="77" y="147"/>
                    <a:pt x="77" y="147"/>
                  </a:cubicBezTo>
                  <a:cubicBezTo>
                    <a:pt x="92" y="147"/>
                    <a:pt x="92" y="147"/>
                    <a:pt x="92" y="147"/>
                  </a:cubicBezTo>
                  <a:cubicBezTo>
                    <a:pt x="92" y="135"/>
                    <a:pt x="92" y="135"/>
                    <a:pt x="92" y="135"/>
                  </a:cubicBezTo>
                  <a:cubicBezTo>
                    <a:pt x="101" y="132"/>
                    <a:pt x="105" y="125"/>
                    <a:pt x="105" y="115"/>
                  </a:cubicBezTo>
                  <a:close/>
                </a:path>
              </a:pathLst>
            </a:custGeom>
            <a:solidFill>
              <a:schemeClr val="accent1"/>
            </a:solidFill>
            <a:ln>
              <a:solidFill>
                <a:schemeClr val="accent1"/>
              </a:solidFill>
            </a:ln>
          </p:spPr>
          <p:txBody>
            <a:bodyPr vert="horz" wrap="square" lIns="60939" tIns="30470" rIns="60939" bIns="30470" numCol="1" anchor="t" anchorCtr="0" compatLnSpc="1">
              <a:prstTxWarp prst="textNoShape">
                <a:avLst/>
              </a:prstTxWarp>
            </a:bodyPr>
            <a:lstStyle/>
            <a:p>
              <a:endParaRPr lang="en-US" sz="1800">
                <a:solidFill>
                  <a:prstClr val="black"/>
                </a:solidFill>
              </a:endParaRPr>
            </a:p>
          </p:txBody>
        </p:sp>
      </p:grpSp>
      <p:sp>
        <p:nvSpPr>
          <p:cNvPr id="23" name="Oval 8"/>
          <p:cNvSpPr>
            <a:spLocks noChangeArrowheads="1"/>
          </p:cNvSpPr>
          <p:nvPr/>
        </p:nvSpPr>
        <p:spPr bwMode="gray">
          <a:xfrm>
            <a:off x="4170222" y="3367283"/>
            <a:ext cx="1889837" cy="1889836"/>
          </a:xfrm>
          <a:prstGeom prst="ellipse">
            <a:avLst/>
          </a:prstGeom>
          <a:solidFill>
            <a:schemeClr val="accent5"/>
          </a:solidFill>
          <a:ln w="6350">
            <a:noFill/>
            <a:round/>
            <a:headEnd/>
            <a:tailEnd/>
          </a:ln>
        </p:spPr>
        <p:txBody>
          <a:bodyPr vert="horz" wrap="none" lIns="47945" tIns="0" rIns="0" bIns="0" numCol="1" anchor="ctr" anchorCtr="0" compatLnSpc="1">
            <a:prstTxWarp prst="textNoShape">
              <a:avLst/>
            </a:prstTxWarp>
          </a:bodyPr>
          <a:lstStyle/>
          <a:p>
            <a:pPr algn="ctr" fontAlgn="base">
              <a:lnSpc>
                <a:spcPct val="90000"/>
              </a:lnSpc>
              <a:spcBef>
                <a:spcPct val="0"/>
              </a:spcBef>
              <a:spcAft>
                <a:spcPct val="0"/>
              </a:spcAft>
            </a:pPr>
            <a:r>
              <a:rPr lang="es-AR" sz="2800" dirty="0">
                <a:solidFill>
                  <a:prstClr val="white"/>
                </a:solidFill>
                <a:cs typeface="Arial" panose="020B0604020202020204" pitchFamily="34" charset="0"/>
              </a:rPr>
              <a:t>Sanidad:</a:t>
            </a:r>
            <a:endParaRPr lang="es-AR" sz="3200" dirty="0">
              <a:solidFill>
                <a:prstClr val="white"/>
              </a:solidFill>
              <a:cs typeface="Arial" panose="020B0604020202020204" pitchFamily="34" charset="0"/>
            </a:endParaRPr>
          </a:p>
          <a:p>
            <a:pPr algn="ctr" fontAlgn="base">
              <a:lnSpc>
                <a:spcPct val="90000"/>
              </a:lnSpc>
              <a:spcBef>
                <a:spcPct val="0"/>
              </a:spcBef>
              <a:spcAft>
                <a:spcPct val="0"/>
              </a:spcAft>
            </a:pPr>
            <a:r>
              <a:rPr lang="es-AR" sz="3200" b="1" dirty="0">
                <a:solidFill>
                  <a:prstClr val="white"/>
                </a:solidFill>
                <a:cs typeface="Arial" panose="020B0604020202020204" pitchFamily="34" charset="0"/>
              </a:rPr>
              <a:t>35</a:t>
            </a:r>
            <a:r>
              <a:rPr lang="es-AR" sz="2200" b="1" dirty="0">
                <a:solidFill>
                  <a:prstClr val="white"/>
                </a:solidFill>
                <a:cs typeface="Arial" panose="020B0604020202020204" pitchFamily="34" charset="0"/>
              </a:rPr>
              <a:t>%</a:t>
            </a:r>
            <a:br>
              <a:rPr lang="es-AR" sz="2200" b="1" dirty="0">
                <a:solidFill>
                  <a:prstClr val="white"/>
                </a:solidFill>
                <a:cs typeface="Arial" panose="020B0604020202020204" pitchFamily="34" charset="0"/>
              </a:rPr>
            </a:br>
            <a:r>
              <a:rPr lang="es-AR" sz="1800" dirty="0">
                <a:solidFill>
                  <a:prstClr val="white"/>
                </a:solidFill>
                <a:cs typeface="Arial" panose="020B0604020202020204" pitchFamily="34" charset="0"/>
              </a:rPr>
              <a:t>Año + gatillo</a:t>
            </a:r>
            <a:endParaRPr lang="es-AR" sz="2600" b="1" dirty="0">
              <a:solidFill>
                <a:prstClr val="white"/>
              </a:solidFill>
              <a:cs typeface="Arial" panose="020B0604020202020204" pitchFamily="34" charset="0"/>
            </a:endParaRPr>
          </a:p>
        </p:txBody>
      </p:sp>
      <p:grpSp>
        <p:nvGrpSpPr>
          <p:cNvPr id="24" name="Group 23"/>
          <p:cNvGrpSpPr/>
          <p:nvPr/>
        </p:nvGrpSpPr>
        <p:grpSpPr>
          <a:xfrm>
            <a:off x="8673642" y="3412571"/>
            <a:ext cx="2088095" cy="2088095"/>
            <a:chOff x="16394201" y="4134321"/>
            <a:chExt cx="3133201" cy="3133201"/>
          </a:xfrm>
        </p:grpSpPr>
        <p:sp>
          <p:nvSpPr>
            <p:cNvPr id="25" name="Träne 75"/>
            <p:cNvSpPr/>
            <p:nvPr/>
          </p:nvSpPr>
          <p:spPr bwMode="gray">
            <a:xfrm rot="16200000" flipH="1">
              <a:off x="16394201" y="4134321"/>
              <a:ext cx="3133201" cy="3133201"/>
            </a:xfrm>
            <a:prstGeom prst="teardrop">
              <a:avLst/>
            </a:prstGeom>
            <a:solidFill>
              <a:schemeClr val="accent5"/>
            </a:solidFill>
            <a:ln w="12700">
              <a:noFill/>
              <a:round/>
              <a:headEnd/>
              <a:tailEnd/>
            </a:ln>
            <a:effectLst/>
          </p:spPr>
          <p:txBody>
            <a:bodyPr lIns="0" tIns="0" rIns="0" bIns="0" rtlCol="0" anchor="ctr"/>
            <a:lstStyle/>
            <a:p>
              <a:pPr algn="ctr">
                <a:lnSpc>
                  <a:spcPct val="90000"/>
                </a:lnSpc>
                <a:spcBef>
                  <a:spcPts val="666"/>
                </a:spcBef>
              </a:pPr>
              <a:endParaRPr lang="es-AR" sz="2200" b="1" dirty="0">
                <a:solidFill>
                  <a:prstClr val="white"/>
                </a:solidFill>
                <a:cs typeface="Arial" panose="020B0604020202020204" pitchFamily="34" charset="0"/>
              </a:endParaRPr>
            </a:p>
          </p:txBody>
        </p:sp>
        <p:sp>
          <p:nvSpPr>
            <p:cNvPr id="26" name="Rectangle 25"/>
            <p:cNvSpPr/>
            <p:nvPr/>
          </p:nvSpPr>
          <p:spPr>
            <a:xfrm>
              <a:off x="16432247" y="4905750"/>
              <a:ext cx="3012746" cy="2087357"/>
            </a:xfrm>
            <a:prstGeom prst="rect">
              <a:avLst/>
            </a:prstGeom>
          </p:spPr>
          <p:txBody>
            <a:bodyPr wrap="square">
              <a:spAutoFit/>
            </a:bodyPr>
            <a:lstStyle/>
            <a:p>
              <a:pPr algn="ctr">
                <a:lnSpc>
                  <a:spcPct val="90000"/>
                </a:lnSpc>
                <a:spcBef>
                  <a:spcPts val="666"/>
                </a:spcBef>
              </a:pPr>
              <a:r>
                <a:rPr lang="es-AR" sz="1800" b="1" dirty="0">
                  <a:solidFill>
                    <a:prstClr val="white"/>
                  </a:solidFill>
                  <a:cs typeface="Arial" panose="020B0604020202020204" pitchFamily="34" charset="0"/>
                </a:rPr>
                <a:t>“¿Cada cuánto actualizan </a:t>
              </a:r>
              <a:br>
                <a:rPr lang="es-AR" sz="1800" b="1" dirty="0">
                  <a:solidFill>
                    <a:prstClr val="white"/>
                  </a:solidFill>
                  <a:cs typeface="Arial" panose="020B0604020202020204" pitchFamily="34" charset="0"/>
                </a:rPr>
              </a:br>
              <a:r>
                <a:rPr lang="es-AR" sz="1800" b="1" dirty="0">
                  <a:solidFill>
                    <a:prstClr val="white"/>
                  </a:solidFill>
                  <a:cs typeface="Arial" panose="020B0604020202020204" pitchFamily="34" charset="0"/>
                </a:rPr>
                <a:t>el valor KM!!! Cubren la NAFTA?”</a:t>
              </a:r>
              <a:endParaRPr lang="es-AR" sz="2200" b="1" dirty="0">
                <a:solidFill>
                  <a:prstClr val="white"/>
                </a:solidFill>
                <a:cs typeface="Arial" panose="020B0604020202020204" pitchFamily="34" charset="0"/>
              </a:endParaRPr>
            </a:p>
          </p:txBody>
        </p:sp>
      </p:grpSp>
      <p:grpSp>
        <p:nvGrpSpPr>
          <p:cNvPr id="27" name="Group 26"/>
          <p:cNvGrpSpPr/>
          <p:nvPr/>
        </p:nvGrpSpPr>
        <p:grpSpPr>
          <a:xfrm>
            <a:off x="2805401" y="4913851"/>
            <a:ext cx="1943610" cy="1897736"/>
            <a:chOff x="3535987" y="5105388"/>
            <a:chExt cx="2916401" cy="2847567"/>
          </a:xfrm>
        </p:grpSpPr>
        <p:sp>
          <p:nvSpPr>
            <p:cNvPr id="28" name="Träne 75"/>
            <p:cNvSpPr/>
            <p:nvPr/>
          </p:nvSpPr>
          <p:spPr bwMode="gray">
            <a:xfrm rot="7200000" flipH="1">
              <a:off x="3535987" y="5105388"/>
              <a:ext cx="2847567" cy="2847567"/>
            </a:xfrm>
            <a:prstGeom prst="teardrop">
              <a:avLst/>
            </a:prstGeom>
            <a:solidFill>
              <a:schemeClr val="accent4"/>
            </a:solidFill>
            <a:ln w="12700">
              <a:noFill/>
              <a:round/>
              <a:headEnd/>
              <a:tailEnd/>
            </a:ln>
            <a:effectLst/>
          </p:spPr>
          <p:txBody>
            <a:bodyPr lIns="0" tIns="0" rIns="0" bIns="0" rtlCol="0" anchor="ctr"/>
            <a:lstStyle/>
            <a:p>
              <a:pPr algn="ctr">
                <a:lnSpc>
                  <a:spcPct val="90000"/>
                </a:lnSpc>
                <a:spcBef>
                  <a:spcPts val="666"/>
                </a:spcBef>
              </a:pPr>
              <a:endParaRPr lang="es-AR" sz="1500" b="1" dirty="0">
                <a:solidFill>
                  <a:prstClr val="white"/>
                </a:solidFill>
                <a:cs typeface="Arial" panose="020B0604020202020204" pitchFamily="34" charset="0"/>
              </a:endParaRPr>
            </a:p>
          </p:txBody>
        </p:sp>
        <p:sp>
          <p:nvSpPr>
            <p:cNvPr id="29" name="Rectangle 28"/>
            <p:cNvSpPr/>
            <p:nvPr/>
          </p:nvSpPr>
          <p:spPr>
            <a:xfrm>
              <a:off x="3623353" y="5566782"/>
              <a:ext cx="2829035" cy="1702965"/>
            </a:xfrm>
            <a:prstGeom prst="rect">
              <a:avLst/>
            </a:prstGeom>
          </p:spPr>
          <p:txBody>
            <a:bodyPr wrap="square">
              <a:spAutoFit/>
            </a:bodyPr>
            <a:lstStyle/>
            <a:p>
              <a:pPr algn="ctr">
                <a:lnSpc>
                  <a:spcPct val="90000"/>
                </a:lnSpc>
                <a:spcBef>
                  <a:spcPts val="666"/>
                </a:spcBef>
              </a:pPr>
              <a:r>
                <a:rPr lang="es-AR" sz="1500" b="1" dirty="0">
                  <a:solidFill>
                    <a:prstClr val="white"/>
                  </a:solidFill>
                  <a:cs typeface="Arial" panose="020B0604020202020204" pitchFamily="34" charset="0"/>
                </a:rPr>
                <a:t>“….¿y </a:t>
              </a:r>
              <a:br>
                <a:rPr lang="es-AR" sz="1500" b="1" dirty="0">
                  <a:solidFill>
                    <a:prstClr val="white"/>
                  </a:solidFill>
                  <a:cs typeface="Arial" panose="020B0604020202020204" pitchFamily="34" charset="0"/>
                </a:rPr>
              </a:br>
              <a:r>
                <a:rPr lang="es-AR" sz="1500" b="1" dirty="0">
                  <a:solidFill>
                    <a:prstClr val="white"/>
                  </a:solidFill>
                  <a:cs typeface="Arial" panose="020B0604020202020204" pitchFamily="34" charset="0"/>
                </a:rPr>
                <a:t>a los puestos regionales…</a:t>
              </a:r>
              <a:br>
                <a:rPr lang="es-AR" sz="1500" b="1" dirty="0">
                  <a:solidFill>
                    <a:prstClr val="white"/>
                  </a:solidFill>
                  <a:cs typeface="Arial" panose="020B0604020202020204" pitchFamily="34" charset="0"/>
                </a:rPr>
              </a:br>
              <a:r>
                <a:rPr lang="es-AR" sz="1500" b="1" dirty="0">
                  <a:solidFill>
                    <a:prstClr val="white"/>
                  </a:solidFill>
                  <a:cs typeface="Arial" panose="020B0604020202020204" pitchFamily="34" charset="0"/>
                </a:rPr>
                <a:t>Cómo les afecta la devaluación?”</a:t>
              </a:r>
            </a:p>
          </p:txBody>
        </p:sp>
      </p:grpSp>
      <p:grpSp>
        <p:nvGrpSpPr>
          <p:cNvPr id="30" name="Group 29"/>
          <p:cNvGrpSpPr/>
          <p:nvPr/>
        </p:nvGrpSpPr>
        <p:grpSpPr>
          <a:xfrm>
            <a:off x="10732169" y="4076952"/>
            <a:ext cx="2197050" cy="2197049"/>
            <a:chOff x="16755904" y="4007317"/>
            <a:chExt cx="3296688" cy="3296688"/>
          </a:xfrm>
        </p:grpSpPr>
        <p:sp>
          <p:nvSpPr>
            <p:cNvPr id="31" name="Oval 8"/>
            <p:cNvSpPr>
              <a:spLocks noChangeArrowheads="1"/>
            </p:cNvSpPr>
            <p:nvPr/>
          </p:nvSpPr>
          <p:spPr bwMode="gray">
            <a:xfrm>
              <a:off x="16755904" y="4007317"/>
              <a:ext cx="3296688" cy="3296688"/>
            </a:xfrm>
            <a:prstGeom prst="ellipse">
              <a:avLst/>
            </a:prstGeom>
            <a:solidFill>
              <a:schemeClr val="accent3"/>
            </a:solidFill>
            <a:ln w="6350">
              <a:noFill/>
              <a:round/>
              <a:headEnd/>
              <a:tailEnd/>
            </a:ln>
          </p:spPr>
          <p:txBody>
            <a:bodyPr vert="horz" wrap="none" lIns="47984" tIns="0" rIns="0" bIns="0" numCol="1" anchor="ctr" anchorCtr="0" compatLnSpc="1">
              <a:prstTxWarp prst="textNoShape">
                <a:avLst/>
              </a:prstTxWarp>
            </a:bodyPr>
            <a:lstStyle/>
            <a:p>
              <a:pPr algn="ctr" fontAlgn="base">
                <a:lnSpc>
                  <a:spcPct val="90000"/>
                </a:lnSpc>
                <a:spcBef>
                  <a:spcPct val="0"/>
                </a:spcBef>
                <a:spcAft>
                  <a:spcPct val="0"/>
                </a:spcAft>
              </a:pPr>
              <a:r>
                <a:rPr lang="es-AR" sz="1500" dirty="0">
                  <a:solidFill>
                    <a:prstClr val="white"/>
                  </a:solidFill>
                  <a:cs typeface="Arial" panose="020B0604020202020204" pitchFamily="34" charset="0"/>
                </a:rPr>
                <a:t>Litro de </a:t>
              </a:r>
              <a:br>
                <a:rPr lang="es-AR" sz="1500" dirty="0">
                  <a:solidFill>
                    <a:prstClr val="white"/>
                  </a:solidFill>
                  <a:cs typeface="Arial" panose="020B0604020202020204" pitchFamily="34" charset="0"/>
                </a:rPr>
              </a:br>
              <a:r>
                <a:rPr lang="es-AR" sz="1500" dirty="0">
                  <a:solidFill>
                    <a:prstClr val="white"/>
                  </a:solidFill>
                  <a:cs typeface="Arial" panose="020B0604020202020204" pitchFamily="34" charset="0"/>
                </a:rPr>
                <a:t>NAFTA Premium</a:t>
              </a:r>
              <a:br>
                <a:rPr lang="es-AR" sz="1500" dirty="0">
                  <a:solidFill>
                    <a:prstClr val="white"/>
                  </a:solidFill>
                  <a:cs typeface="Arial" panose="020B0604020202020204" pitchFamily="34" charset="0"/>
                </a:rPr>
              </a:br>
              <a:r>
                <a:rPr lang="es-AR" sz="1500" dirty="0">
                  <a:solidFill>
                    <a:prstClr val="white"/>
                  </a:solidFill>
                  <a:cs typeface="Arial" panose="020B0604020202020204" pitchFamily="34" charset="0"/>
                </a:rPr>
                <a:t>CABA </a:t>
              </a:r>
            </a:p>
            <a:p>
              <a:pPr algn="ctr" fontAlgn="base">
                <a:lnSpc>
                  <a:spcPct val="90000"/>
                </a:lnSpc>
                <a:spcBef>
                  <a:spcPct val="0"/>
                </a:spcBef>
                <a:spcAft>
                  <a:spcPct val="0"/>
                </a:spcAft>
              </a:pPr>
              <a:endParaRPr lang="es-AR" sz="1500" b="1" dirty="0">
                <a:solidFill>
                  <a:prstClr val="white"/>
                </a:solidFill>
                <a:cs typeface="Arial" panose="020B0604020202020204" pitchFamily="34" charset="0"/>
              </a:endParaRPr>
            </a:p>
            <a:p>
              <a:pPr algn="ctr" fontAlgn="base">
                <a:lnSpc>
                  <a:spcPct val="90000"/>
                </a:lnSpc>
                <a:spcBef>
                  <a:spcPct val="0"/>
                </a:spcBef>
                <a:spcAft>
                  <a:spcPct val="0"/>
                </a:spcAft>
              </a:pPr>
              <a:r>
                <a:rPr lang="es-AR" sz="1400" b="1" dirty="0">
                  <a:solidFill>
                    <a:prstClr val="white"/>
                  </a:solidFill>
                  <a:cs typeface="Arial" panose="020B0604020202020204" pitchFamily="34" charset="0"/>
                </a:rPr>
                <a:t>Enero </a:t>
              </a:r>
              <a:r>
                <a:rPr lang="es-AR" sz="2200" b="1" dirty="0">
                  <a:solidFill>
                    <a:prstClr val="white"/>
                  </a:solidFill>
                  <a:cs typeface="Arial" panose="020B0604020202020204" pitchFamily="34" charset="0"/>
                </a:rPr>
                <a:t>$</a:t>
              </a:r>
              <a:r>
                <a:rPr lang="es-AR" sz="2800" b="1" dirty="0">
                  <a:solidFill>
                    <a:prstClr val="white"/>
                  </a:solidFill>
                  <a:cs typeface="Arial" panose="020B0604020202020204" pitchFamily="34" charset="0"/>
                </a:rPr>
                <a:t>27</a:t>
              </a:r>
              <a:endParaRPr lang="es-AR" sz="1400" b="1" dirty="0">
                <a:solidFill>
                  <a:prstClr val="white"/>
                </a:solidFill>
                <a:cs typeface="Arial" panose="020B0604020202020204" pitchFamily="34" charset="0"/>
              </a:endParaRPr>
            </a:p>
            <a:p>
              <a:pPr algn="ctr" fontAlgn="base">
                <a:lnSpc>
                  <a:spcPts val="2466"/>
                </a:lnSpc>
                <a:spcBef>
                  <a:spcPct val="0"/>
                </a:spcBef>
                <a:spcAft>
                  <a:spcPct val="0"/>
                </a:spcAft>
              </a:pPr>
              <a:r>
                <a:rPr lang="es-AR" sz="1400" b="1" dirty="0">
                  <a:solidFill>
                    <a:prstClr val="white"/>
                  </a:solidFill>
                  <a:cs typeface="Arial" panose="020B0604020202020204" pitchFamily="34" charset="0"/>
                </a:rPr>
                <a:t>Septiembre </a:t>
              </a:r>
              <a:r>
                <a:rPr lang="es-AR" sz="2200" b="1" dirty="0">
                  <a:solidFill>
                    <a:prstClr val="white"/>
                  </a:solidFill>
                  <a:cs typeface="Arial" panose="020B0604020202020204" pitchFamily="34" charset="0"/>
                </a:rPr>
                <a:t>$</a:t>
              </a:r>
              <a:r>
                <a:rPr lang="es-AR" sz="2800" b="1" dirty="0">
                  <a:solidFill>
                    <a:prstClr val="white"/>
                  </a:solidFill>
                  <a:cs typeface="Arial" panose="020B0604020202020204" pitchFamily="34" charset="0"/>
                </a:rPr>
                <a:t>40</a:t>
              </a:r>
              <a:endParaRPr lang="es-AR" sz="1100" b="1" dirty="0">
                <a:solidFill>
                  <a:prstClr val="white"/>
                </a:solidFill>
                <a:cs typeface="Arial" panose="020B0604020202020204" pitchFamily="34" charset="0"/>
              </a:endParaRPr>
            </a:p>
          </p:txBody>
        </p:sp>
        <p:cxnSp>
          <p:nvCxnSpPr>
            <p:cNvPr id="32" name="Straight Connector 31"/>
            <p:cNvCxnSpPr/>
            <p:nvPr/>
          </p:nvCxnSpPr>
          <p:spPr>
            <a:xfrm>
              <a:off x="17000376" y="5581017"/>
              <a:ext cx="28178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374120" y="6152529"/>
            <a:ext cx="1834136" cy="2018581"/>
            <a:chOff x="10345072" y="1349655"/>
            <a:chExt cx="3330085" cy="3664965"/>
          </a:xfrm>
        </p:grpSpPr>
        <p:grpSp>
          <p:nvGrpSpPr>
            <p:cNvPr id="36" name="Group 35"/>
            <p:cNvGrpSpPr/>
            <p:nvPr/>
          </p:nvGrpSpPr>
          <p:grpSpPr>
            <a:xfrm>
              <a:off x="10345072" y="1349655"/>
              <a:ext cx="3330085" cy="3664965"/>
              <a:chOff x="9102759" y="6063852"/>
              <a:chExt cx="3330085" cy="3664965"/>
            </a:xfrm>
          </p:grpSpPr>
          <p:sp>
            <p:nvSpPr>
              <p:cNvPr id="58" name="Träne 75"/>
              <p:cNvSpPr/>
              <p:nvPr/>
            </p:nvSpPr>
            <p:spPr bwMode="gray">
              <a:xfrm rot="5400000" flipH="1">
                <a:off x="9102759" y="6063852"/>
                <a:ext cx="3323477" cy="3323477"/>
              </a:xfrm>
              <a:prstGeom prst="teardrop">
                <a:avLst/>
              </a:prstGeom>
              <a:solidFill>
                <a:srgbClr val="F2DDF7"/>
              </a:solidFill>
              <a:ln w="12700">
                <a:solidFill>
                  <a:schemeClr val="accent1"/>
                </a:solidFill>
                <a:round/>
                <a:headEnd/>
                <a:tailEnd/>
              </a:ln>
              <a:effectLst/>
            </p:spPr>
            <p:txBody>
              <a:bodyPr lIns="0" tIns="0" rIns="0" bIns="0" rtlCol="0" anchor="ctr"/>
              <a:lstStyle/>
              <a:p>
                <a:pPr algn="ctr">
                  <a:lnSpc>
                    <a:spcPct val="90000"/>
                  </a:lnSpc>
                  <a:spcBef>
                    <a:spcPts val="666"/>
                  </a:spcBef>
                </a:pPr>
                <a:endParaRPr lang="es-AR" sz="1500" dirty="0">
                  <a:solidFill>
                    <a:srgbClr val="702082"/>
                  </a:solidFill>
                  <a:cs typeface="Arial" panose="020B0604020202020204" pitchFamily="34" charset="0"/>
                </a:endParaRPr>
              </a:p>
            </p:txBody>
          </p:sp>
          <p:sp>
            <p:nvSpPr>
              <p:cNvPr id="59" name="Rectangle 58"/>
              <p:cNvSpPr/>
              <p:nvPr/>
            </p:nvSpPr>
            <p:spPr>
              <a:xfrm>
                <a:off x="9259566" y="7534331"/>
                <a:ext cx="3173278" cy="2194486"/>
              </a:xfrm>
              <a:prstGeom prst="rect">
                <a:avLst/>
              </a:prstGeom>
              <a:ln>
                <a:noFill/>
              </a:ln>
            </p:spPr>
            <p:txBody>
              <a:bodyPr wrap="square">
                <a:spAutoFit/>
              </a:bodyPr>
              <a:lstStyle/>
              <a:p>
                <a:pPr algn="ctr"/>
                <a:r>
                  <a:rPr lang="es-AR" sz="1400" b="1" dirty="0">
                    <a:solidFill>
                      <a:srgbClr val="702082"/>
                    </a:solidFill>
                    <a:cs typeface="Arial" panose="020B0604020202020204" pitchFamily="34" charset="0"/>
                  </a:rPr>
                  <a:t>“qué está haciendo </a:t>
                </a:r>
                <a:br>
                  <a:rPr lang="es-AR" sz="1400" b="1" dirty="0">
                    <a:solidFill>
                      <a:srgbClr val="702082"/>
                    </a:solidFill>
                    <a:cs typeface="Arial" panose="020B0604020202020204" pitchFamily="34" charset="0"/>
                  </a:rPr>
                </a:br>
                <a:r>
                  <a:rPr lang="es-AR" sz="1400" b="1" dirty="0">
                    <a:solidFill>
                      <a:srgbClr val="702082"/>
                    </a:solidFill>
                    <a:cs typeface="Arial" panose="020B0604020202020204" pitchFamily="34" charset="0"/>
                  </a:rPr>
                  <a:t>el mercado con </a:t>
                </a:r>
                <a:br>
                  <a:rPr lang="es-AR" sz="1400" b="1" dirty="0">
                    <a:solidFill>
                      <a:srgbClr val="702082"/>
                    </a:solidFill>
                    <a:cs typeface="Arial" panose="020B0604020202020204" pitchFamily="34" charset="0"/>
                  </a:rPr>
                </a:br>
                <a:r>
                  <a:rPr lang="es-AR" sz="1400" b="1" dirty="0">
                    <a:solidFill>
                      <a:srgbClr val="702082"/>
                    </a:solidFill>
                    <a:cs typeface="Arial" panose="020B0604020202020204" pitchFamily="34" charset="0"/>
                  </a:rPr>
                  <a:t>los valores de Autos…”</a:t>
                </a:r>
                <a:endParaRPr lang="es-ES" sz="1400" dirty="0">
                  <a:solidFill>
                    <a:srgbClr val="702082"/>
                  </a:solidFill>
                  <a:cs typeface="Arial" panose="020B0604020202020204" pitchFamily="34" charset="0"/>
                </a:endParaRPr>
              </a:p>
            </p:txBody>
          </p:sp>
        </p:grpSp>
        <p:grpSp>
          <p:nvGrpSpPr>
            <p:cNvPr id="37" name="Group 36"/>
            <p:cNvGrpSpPr/>
            <p:nvPr/>
          </p:nvGrpSpPr>
          <p:grpSpPr>
            <a:xfrm>
              <a:off x="12271494" y="2143722"/>
              <a:ext cx="1098694" cy="628104"/>
              <a:chOff x="6841166" y="471500"/>
              <a:chExt cx="1895136" cy="1083416"/>
            </a:xfrm>
            <a:solidFill>
              <a:schemeClr val="accent1"/>
            </a:solidFill>
          </p:grpSpPr>
          <p:sp>
            <p:nvSpPr>
              <p:cNvPr id="52" name="Freeform 7"/>
              <p:cNvSpPr>
                <a:spLocks/>
              </p:cNvSpPr>
              <p:nvPr/>
            </p:nvSpPr>
            <p:spPr bwMode="auto">
              <a:xfrm>
                <a:off x="8480324" y="1243925"/>
                <a:ext cx="255978" cy="104412"/>
              </a:xfrm>
              <a:custGeom>
                <a:avLst/>
                <a:gdLst>
                  <a:gd name="T0" fmla="*/ 36 w 257"/>
                  <a:gd name="T1" fmla="*/ 88 h 104"/>
                  <a:gd name="T2" fmla="*/ 52 w 257"/>
                  <a:gd name="T3" fmla="*/ 104 h 104"/>
                  <a:gd name="T4" fmla="*/ 184 w 257"/>
                  <a:gd name="T5" fmla="*/ 103 h 104"/>
                  <a:gd name="T6" fmla="*/ 257 w 257"/>
                  <a:gd name="T7" fmla="*/ 29 h 104"/>
                  <a:gd name="T8" fmla="*/ 257 w 257"/>
                  <a:gd name="T9" fmla="*/ 0 h 104"/>
                  <a:gd name="T10" fmla="*/ 0 w 257"/>
                  <a:gd name="T11" fmla="*/ 0 h 104"/>
                  <a:gd name="T12" fmla="*/ 36 w 257"/>
                  <a:gd name="T13" fmla="*/ 88 h 104"/>
                </a:gdLst>
                <a:ahLst/>
                <a:cxnLst>
                  <a:cxn ang="0">
                    <a:pos x="T0" y="T1"/>
                  </a:cxn>
                  <a:cxn ang="0">
                    <a:pos x="T2" y="T3"/>
                  </a:cxn>
                  <a:cxn ang="0">
                    <a:pos x="T4" y="T5"/>
                  </a:cxn>
                  <a:cxn ang="0">
                    <a:pos x="T6" y="T7"/>
                  </a:cxn>
                  <a:cxn ang="0">
                    <a:pos x="T8" y="T9"/>
                  </a:cxn>
                  <a:cxn ang="0">
                    <a:pos x="T10" y="T11"/>
                  </a:cxn>
                  <a:cxn ang="0">
                    <a:pos x="T12" y="T13"/>
                  </a:cxn>
                </a:cxnLst>
                <a:rect l="0" t="0" r="r" b="b"/>
                <a:pathLst>
                  <a:path w="257" h="104">
                    <a:moveTo>
                      <a:pt x="36" y="88"/>
                    </a:moveTo>
                    <a:cubicBezTo>
                      <a:pt x="38" y="97"/>
                      <a:pt x="39" y="104"/>
                      <a:pt x="52" y="104"/>
                    </a:cubicBezTo>
                    <a:cubicBezTo>
                      <a:pt x="96" y="103"/>
                      <a:pt x="140" y="104"/>
                      <a:pt x="184" y="103"/>
                    </a:cubicBezTo>
                    <a:cubicBezTo>
                      <a:pt x="226" y="102"/>
                      <a:pt x="256" y="72"/>
                      <a:pt x="257" y="29"/>
                    </a:cubicBezTo>
                    <a:cubicBezTo>
                      <a:pt x="257" y="20"/>
                      <a:pt x="257" y="10"/>
                      <a:pt x="257" y="0"/>
                    </a:cubicBezTo>
                    <a:cubicBezTo>
                      <a:pt x="0" y="0"/>
                      <a:pt x="0" y="0"/>
                      <a:pt x="0" y="0"/>
                    </a:cubicBezTo>
                    <a:cubicBezTo>
                      <a:pt x="17" y="26"/>
                      <a:pt x="29" y="56"/>
                      <a:pt x="36" y="88"/>
                    </a:cubicBezTo>
                    <a:close/>
                  </a:path>
                </a:pathLst>
              </a:custGeom>
              <a:grpFill/>
              <a:ln>
                <a:solidFill>
                  <a:schemeClr val="accent1"/>
                </a:solid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53" name="Freeform 8"/>
              <p:cNvSpPr>
                <a:spLocks/>
              </p:cNvSpPr>
              <p:nvPr/>
            </p:nvSpPr>
            <p:spPr bwMode="auto">
              <a:xfrm>
                <a:off x="6842289" y="1243925"/>
                <a:ext cx="254855" cy="104412"/>
              </a:xfrm>
              <a:custGeom>
                <a:avLst/>
                <a:gdLst>
                  <a:gd name="T0" fmla="*/ 0 w 256"/>
                  <a:gd name="T1" fmla="*/ 23 h 104"/>
                  <a:gd name="T2" fmla="*/ 79 w 256"/>
                  <a:gd name="T3" fmla="*/ 104 h 104"/>
                  <a:gd name="T4" fmla="*/ 201 w 256"/>
                  <a:gd name="T5" fmla="*/ 104 h 104"/>
                  <a:gd name="T6" fmla="*/ 221 w 256"/>
                  <a:gd name="T7" fmla="*/ 88 h 104"/>
                  <a:gd name="T8" fmla="*/ 256 w 256"/>
                  <a:gd name="T9" fmla="*/ 0 h 104"/>
                  <a:gd name="T10" fmla="*/ 0 w 256"/>
                  <a:gd name="T11" fmla="*/ 0 h 104"/>
                  <a:gd name="T12" fmla="*/ 0 w 256"/>
                  <a:gd name="T13" fmla="*/ 23 h 104"/>
                </a:gdLst>
                <a:ahLst/>
                <a:cxnLst>
                  <a:cxn ang="0">
                    <a:pos x="T0" y="T1"/>
                  </a:cxn>
                  <a:cxn ang="0">
                    <a:pos x="T2" y="T3"/>
                  </a:cxn>
                  <a:cxn ang="0">
                    <a:pos x="T4" y="T5"/>
                  </a:cxn>
                  <a:cxn ang="0">
                    <a:pos x="T6" y="T7"/>
                  </a:cxn>
                  <a:cxn ang="0">
                    <a:pos x="T8" y="T9"/>
                  </a:cxn>
                  <a:cxn ang="0">
                    <a:pos x="T10" y="T11"/>
                  </a:cxn>
                  <a:cxn ang="0">
                    <a:pos x="T12" y="T13"/>
                  </a:cxn>
                </a:cxnLst>
                <a:rect l="0" t="0" r="r" b="b"/>
                <a:pathLst>
                  <a:path w="256" h="104">
                    <a:moveTo>
                      <a:pt x="0" y="23"/>
                    </a:moveTo>
                    <a:cubicBezTo>
                      <a:pt x="0" y="74"/>
                      <a:pt x="29" y="103"/>
                      <a:pt x="79" y="104"/>
                    </a:cubicBezTo>
                    <a:cubicBezTo>
                      <a:pt x="120" y="104"/>
                      <a:pt x="160" y="103"/>
                      <a:pt x="201" y="104"/>
                    </a:cubicBezTo>
                    <a:cubicBezTo>
                      <a:pt x="213" y="104"/>
                      <a:pt x="218" y="101"/>
                      <a:pt x="221" y="88"/>
                    </a:cubicBezTo>
                    <a:cubicBezTo>
                      <a:pt x="228" y="56"/>
                      <a:pt x="240" y="26"/>
                      <a:pt x="256" y="0"/>
                    </a:cubicBezTo>
                    <a:cubicBezTo>
                      <a:pt x="0" y="0"/>
                      <a:pt x="0" y="0"/>
                      <a:pt x="0" y="0"/>
                    </a:cubicBezTo>
                    <a:cubicBezTo>
                      <a:pt x="0" y="8"/>
                      <a:pt x="0" y="16"/>
                      <a:pt x="0" y="23"/>
                    </a:cubicBezTo>
                    <a:close/>
                  </a:path>
                </a:pathLst>
              </a:custGeom>
              <a:grpFill/>
              <a:ln>
                <a:solidFill>
                  <a:schemeClr val="accent1"/>
                </a:solid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grpSp>
            <p:nvGrpSpPr>
              <p:cNvPr id="54" name="Group 53"/>
              <p:cNvGrpSpPr/>
              <p:nvPr/>
            </p:nvGrpSpPr>
            <p:grpSpPr>
              <a:xfrm>
                <a:off x="6841166" y="471500"/>
                <a:ext cx="1895136" cy="1083416"/>
                <a:chOff x="6841166" y="471500"/>
                <a:chExt cx="1895136" cy="1083416"/>
              </a:xfrm>
              <a:grpFill/>
            </p:grpSpPr>
            <p:sp>
              <p:nvSpPr>
                <p:cNvPr id="55" name="Freeform 5"/>
                <p:cNvSpPr>
                  <a:spLocks noEditPoints="1"/>
                </p:cNvSpPr>
                <p:nvPr/>
              </p:nvSpPr>
              <p:spPr bwMode="auto">
                <a:xfrm>
                  <a:off x="7147666" y="1215857"/>
                  <a:ext cx="335691" cy="339059"/>
                </a:xfrm>
                <a:custGeom>
                  <a:avLst/>
                  <a:gdLst>
                    <a:gd name="T0" fmla="*/ 167 w 336"/>
                    <a:gd name="T1" fmla="*/ 1 h 339"/>
                    <a:gd name="T2" fmla="*/ 0 w 336"/>
                    <a:gd name="T3" fmla="*/ 169 h 339"/>
                    <a:gd name="T4" fmla="*/ 166 w 336"/>
                    <a:gd name="T5" fmla="*/ 338 h 339"/>
                    <a:gd name="T6" fmla="*/ 335 w 336"/>
                    <a:gd name="T7" fmla="*/ 170 h 339"/>
                    <a:gd name="T8" fmla="*/ 167 w 336"/>
                    <a:gd name="T9" fmla="*/ 1 h 339"/>
                    <a:gd name="T10" fmla="*/ 168 w 336"/>
                    <a:gd name="T11" fmla="*/ 247 h 339"/>
                    <a:gd name="T12" fmla="*/ 167 w 336"/>
                    <a:gd name="T13" fmla="*/ 247 h 339"/>
                    <a:gd name="T14" fmla="*/ 90 w 336"/>
                    <a:gd name="T15" fmla="*/ 169 h 339"/>
                    <a:gd name="T16" fmla="*/ 168 w 336"/>
                    <a:gd name="T17" fmla="*/ 91 h 339"/>
                    <a:gd name="T18" fmla="*/ 222 w 336"/>
                    <a:gd name="T19" fmla="*/ 114 h 339"/>
                    <a:gd name="T20" fmla="*/ 245 w 336"/>
                    <a:gd name="T21" fmla="*/ 169 h 339"/>
                    <a:gd name="T22" fmla="*/ 168 w 336"/>
                    <a:gd name="T23" fmla="*/ 24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39">
                      <a:moveTo>
                        <a:pt x="167" y="1"/>
                      </a:moveTo>
                      <a:cubicBezTo>
                        <a:pt x="75" y="1"/>
                        <a:pt x="0" y="77"/>
                        <a:pt x="0" y="169"/>
                      </a:cubicBezTo>
                      <a:cubicBezTo>
                        <a:pt x="0" y="260"/>
                        <a:pt x="74" y="336"/>
                        <a:pt x="166" y="338"/>
                      </a:cubicBezTo>
                      <a:cubicBezTo>
                        <a:pt x="258" y="339"/>
                        <a:pt x="335" y="264"/>
                        <a:pt x="335" y="170"/>
                      </a:cubicBezTo>
                      <a:cubicBezTo>
                        <a:pt x="336" y="77"/>
                        <a:pt x="260" y="0"/>
                        <a:pt x="167" y="1"/>
                      </a:cubicBezTo>
                      <a:close/>
                      <a:moveTo>
                        <a:pt x="168" y="247"/>
                      </a:moveTo>
                      <a:cubicBezTo>
                        <a:pt x="167" y="247"/>
                        <a:pt x="167" y="247"/>
                        <a:pt x="167" y="247"/>
                      </a:cubicBezTo>
                      <a:cubicBezTo>
                        <a:pt x="125" y="246"/>
                        <a:pt x="90" y="211"/>
                        <a:pt x="90" y="169"/>
                      </a:cubicBezTo>
                      <a:cubicBezTo>
                        <a:pt x="91" y="127"/>
                        <a:pt x="126" y="92"/>
                        <a:pt x="168" y="91"/>
                      </a:cubicBezTo>
                      <a:cubicBezTo>
                        <a:pt x="188" y="91"/>
                        <a:pt x="207" y="99"/>
                        <a:pt x="222" y="114"/>
                      </a:cubicBezTo>
                      <a:cubicBezTo>
                        <a:pt x="237" y="129"/>
                        <a:pt x="245" y="149"/>
                        <a:pt x="245" y="169"/>
                      </a:cubicBezTo>
                      <a:cubicBezTo>
                        <a:pt x="244" y="212"/>
                        <a:pt x="210" y="247"/>
                        <a:pt x="168" y="247"/>
                      </a:cubicBezTo>
                      <a:close/>
                    </a:path>
                  </a:pathLst>
                </a:custGeom>
                <a:grpFill/>
                <a:ln>
                  <a:solidFill>
                    <a:schemeClr val="accent1"/>
                  </a:solid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56" name="Freeform 6"/>
                <p:cNvSpPr>
                  <a:spLocks noEditPoints="1"/>
                </p:cNvSpPr>
                <p:nvPr/>
              </p:nvSpPr>
              <p:spPr bwMode="auto">
                <a:xfrm>
                  <a:off x="8095234" y="1215857"/>
                  <a:ext cx="336813" cy="337936"/>
                </a:xfrm>
                <a:custGeom>
                  <a:avLst/>
                  <a:gdLst>
                    <a:gd name="T0" fmla="*/ 167 w 337"/>
                    <a:gd name="T1" fmla="*/ 1 h 338"/>
                    <a:gd name="T2" fmla="*/ 0 w 337"/>
                    <a:gd name="T3" fmla="*/ 169 h 338"/>
                    <a:gd name="T4" fmla="*/ 167 w 337"/>
                    <a:gd name="T5" fmla="*/ 338 h 338"/>
                    <a:gd name="T6" fmla="*/ 336 w 337"/>
                    <a:gd name="T7" fmla="*/ 170 h 338"/>
                    <a:gd name="T8" fmla="*/ 167 w 337"/>
                    <a:gd name="T9" fmla="*/ 1 h 338"/>
                    <a:gd name="T10" fmla="*/ 168 w 337"/>
                    <a:gd name="T11" fmla="*/ 247 h 338"/>
                    <a:gd name="T12" fmla="*/ 167 w 337"/>
                    <a:gd name="T13" fmla="*/ 247 h 338"/>
                    <a:gd name="T14" fmla="*/ 91 w 337"/>
                    <a:gd name="T15" fmla="*/ 169 h 338"/>
                    <a:gd name="T16" fmla="*/ 168 w 337"/>
                    <a:gd name="T17" fmla="*/ 91 h 338"/>
                    <a:gd name="T18" fmla="*/ 222 w 337"/>
                    <a:gd name="T19" fmla="*/ 115 h 338"/>
                    <a:gd name="T20" fmla="*/ 245 w 337"/>
                    <a:gd name="T21" fmla="*/ 169 h 338"/>
                    <a:gd name="T22" fmla="*/ 168 w 337"/>
                    <a:gd name="T23" fmla="*/ 24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7" h="338">
                      <a:moveTo>
                        <a:pt x="167" y="1"/>
                      </a:moveTo>
                      <a:cubicBezTo>
                        <a:pt x="75" y="1"/>
                        <a:pt x="0" y="76"/>
                        <a:pt x="0" y="169"/>
                      </a:cubicBezTo>
                      <a:cubicBezTo>
                        <a:pt x="0" y="261"/>
                        <a:pt x="75" y="337"/>
                        <a:pt x="167" y="338"/>
                      </a:cubicBezTo>
                      <a:cubicBezTo>
                        <a:pt x="259" y="338"/>
                        <a:pt x="335" y="263"/>
                        <a:pt x="336" y="170"/>
                      </a:cubicBezTo>
                      <a:cubicBezTo>
                        <a:pt x="337" y="78"/>
                        <a:pt x="259" y="0"/>
                        <a:pt x="167" y="1"/>
                      </a:cubicBezTo>
                      <a:close/>
                      <a:moveTo>
                        <a:pt x="168" y="247"/>
                      </a:moveTo>
                      <a:cubicBezTo>
                        <a:pt x="167" y="247"/>
                        <a:pt x="167" y="247"/>
                        <a:pt x="167" y="247"/>
                      </a:cubicBezTo>
                      <a:cubicBezTo>
                        <a:pt x="125" y="247"/>
                        <a:pt x="91" y="212"/>
                        <a:pt x="91" y="169"/>
                      </a:cubicBezTo>
                      <a:cubicBezTo>
                        <a:pt x="91" y="127"/>
                        <a:pt x="126" y="92"/>
                        <a:pt x="168" y="91"/>
                      </a:cubicBezTo>
                      <a:cubicBezTo>
                        <a:pt x="188" y="91"/>
                        <a:pt x="207" y="100"/>
                        <a:pt x="222" y="115"/>
                      </a:cubicBezTo>
                      <a:cubicBezTo>
                        <a:pt x="237" y="130"/>
                        <a:pt x="245" y="149"/>
                        <a:pt x="245" y="169"/>
                      </a:cubicBezTo>
                      <a:cubicBezTo>
                        <a:pt x="244" y="212"/>
                        <a:pt x="210" y="247"/>
                        <a:pt x="168" y="247"/>
                      </a:cubicBezTo>
                      <a:close/>
                    </a:path>
                  </a:pathLst>
                </a:custGeom>
                <a:grpFill/>
                <a:ln>
                  <a:solidFill>
                    <a:schemeClr val="accent1"/>
                  </a:solid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57" name="Freeform 9"/>
                <p:cNvSpPr>
                  <a:spLocks noEditPoints="1"/>
                </p:cNvSpPr>
                <p:nvPr/>
              </p:nvSpPr>
              <p:spPr bwMode="auto">
                <a:xfrm>
                  <a:off x="6841166" y="471500"/>
                  <a:ext cx="1895136" cy="875714"/>
                </a:xfrm>
                <a:custGeom>
                  <a:avLst/>
                  <a:gdLst>
                    <a:gd name="T0" fmla="*/ 1902 w 1902"/>
                    <a:gd name="T1" fmla="*/ 716 h 877"/>
                    <a:gd name="T2" fmla="*/ 1900 w 1902"/>
                    <a:gd name="T3" fmla="*/ 645 h 877"/>
                    <a:gd name="T4" fmla="*/ 1747 w 1902"/>
                    <a:gd name="T5" fmla="*/ 645 h 877"/>
                    <a:gd name="T6" fmla="*/ 1677 w 1902"/>
                    <a:gd name="T7" fmla="*/ 576 h 877"/>
                    <a:gd name="T8" fmla="*/ 1677 w 1902"/>
                    <a:gd name="T9" fmla="*/ 562 h 877"/>
                    <a:gd name="T10" fmla="*/ 1747 w 1902"/>
                    <a:gd name="T11" fmla="*/ 493 h 877"/>
                    <a:gd name="T12" fmla="*/ 1834 w 1902"/>
                    <a:gd name="T13" fmla="*/ 493 h 877"/>
                    <a:gd name="T14" fmla="*/ 1740 w 1902"/>
                    <a:gd name="T15" fmla="*/ 415 h 877"/>
                    <a:gd name="T16" fmla="*/ 1531 w 1902"/>
                    <a:gd name="T17" fmla="*/ 367 h 877"/>
                    <a:gd name="T18" fmla="*/ 1433 w 1902"/>
                    <a:gd name="T19" fmla="*/ 320 h 877"/>
                    <a:gd name="T20" fmla="*/ 1226 w 1902"/>
                    <a:gd name="T21" fmla="*/ 67 h 877"/>
                    <a:gd name="T22" fmla="*/ 1084 w 1902"/>
                    <a:gd name="T23" fmla="*/ 0 h 877"/>
                    <a:gd name="T24" fmla="*/ 913 w 1902"/>
                    <a:gd name="T25" fmla="*/ 0 h 877"/>
                    <a:gd name="T26" fmla="*/ 913 w 1902"/>
                    <a:gd name="T27" fmla="*/ 0 h 877"/>
                    <a:gd name="T28" fmla="*/ 760 w 1902"/>
                    <a:gd name="T29" fmla="*/ 0 h 877"/>
                    <a:gd name="T30" fmla="*/ 760 w 1902"/>
                    <a:gd name="T31" fmla="*/ 0 h 877"/>
                    <a:gd name="T32" fmla="*/ 599 w 1902"/>
                    <a:gd name="T33" fmla="*/ 0 h 877"/>
                    <a:gd name="T34" fmla="*/ 560 w 1902"/>
                    <a:gd name="T35" fmla="*/ 4 h 877"/>
                    <a:gd name="T36" fmla="*/ 502 w 1902"/>
                    <a:gd name="T37" fmla="*/ 36 h 877"/>
                    <a:gd name="T38" fmla="*/ 276 w 1902"/>
                    <a:gd name="T39" fmla="*/ 335 h 877"/>
                    <a:gd name="T40" fmla="*/ 212 w 1902"/>
                    <a:gd name="T41" fmla="*/ 366 h 877"/>
                    <a:gd name="T42" fmla="*/ 81 w 1902"/>
                    <a:gd name="T43" fmla="*/ 367 h 877"/>
                    <a:gd name="T44" fmla="*/ 1 w 1902"/>
                    <a:gd name="T45" fmla="*/ 448 h 877"/>
                    <a:gd name="T46" fmla="*/ 1 w 1902"/>
                    <a:gd name="T47" fmla="*/ 747 h 877"/>
                    <a:gd name="T48" fmla="*/ 277 w 1902"/>
                    <a:gd name="T49" fmla="*/ 747 h 877"/>
                    <a:gd name="T50" fmla="*/ 473 w 1902"/>
                    <a:gd name="T51" fmla="*/ 654 h 877"/>
                    <a:gd name="T52" fmla="*/ 727 w 1902"/>
                    <a:gd name="T53" fmla="*/ 850 h 877"/>
                    <a:gd name="T54" fmla="*/ 733 w 1902"/>
                    <a:gd name="T55" fmla="*/ 877 h 877"/>
                    <a:gd name="T56" fmla="*/ 1169 w 1902"/>
                    <a:gd name="T57" fmla="*/ 877 h 877"/>
                    <a:gd name="T58" fmla="*/ 1174 w 1902"/>
                    <a:gd name="T59" fmla="*/ 858 h 877"/>
                    <a:gd name="T60" fmla="*/ 1471 w 1902"/>
                    <a:gd name="T61" fmla="*/ 658 h 877"/>
                    <a:gd name="T62" fmla="*/ 1625 w 1902"/>
                    <a:gd name="T63" fmla="*/ 747 h 877"/>
                    <a:gd name="T64" fmla="*/ 1902 w 1902"/>
                    <a:gd name="T65" fmla="*/ 747 h 877"/>
                    <a:gd name="T66" fmla="*/ 1902 w 1902"/>
                    <a:gd name="T67" fmla="*/ 716 h 877"/>
                    <a:gd name="T68" fmla="*/ 793 w 1902"/>
                    <a:gd name="T69" fmla="*/ 367 h 877"/>
                    <a:gd name="T70" fmla="*/ 440 w 1902"/>
                    <a:gd name="T71" fmla="*/ 366 h 877"/>
                    <a:gd name="T72" fmla="*/ 429 w 1902"/>
                    <a:gd name="T73" fmla="*/ 364 h 877"/>
                    <a:gd name="T74" fmla="*/ 440 w 1902"/>
                    <a:gd name="T75" fmla="*/ 349 h 877"/>
                    <a:gd name="T76" fmla="*/ 569 w 1902"/>
                    <a:gd name="T77" fmla="*/ 176 h 877"/>
                    <a:gd name="T78" fmla="*/ 629 w 1902"/>
                    <a:gd name="T79" fmla="*/ 145 h 877"/>
                    <a:gd name="T80" fmla="*/ 784 w 1902"/>
                    <a:gd name="T81" fmla="*/ 145 h 877"/>
                    <a:gd name="T82" fmla="*/ 804 w 1902"/>
                    <a:gd name="T83" fmla="*/ 145 h 877"/>
                    <a:gd name="T84" fmla="*/ 806 w 1902"/>
                    <a:gd name="T85" fmla="*/ 155 h 877"/>
                    <a:gd name="T86" fmla="*/ 806 w 1902"/>
                    <a:gd name="T87" fmla="*/ 351 h 877"/>
                    <a:gd name="T88" fmla="*/ 793 w 1902"/>
                    <a:gd name="T89" fmla="*/ 367 h 877"/>
                    <a:gd name="T90" fmla="*/ 1270 w 1902"/>
                    <a:gd name="T91" fmla="*/ 366 h 877"/>
                    <a:gd name="T92" fmla="*/ 969 w 1902"/>
                    <a:gd name="T93" fmla="*/ 367 h 877"/>
                    <a:gd name="T94" fmla="*/ 950 w 1902"/>
                    <a:gd name="T95" fmla="*/ 348 h 877"/>
                    <a:gd name="T96" fmla="*/ 950 w 1902"/>
                    <a:gd name="T97" fmla="*/ 163 h 877"/>
                    <a:gd name="T98" fmla="*/ 951 w 1902"/>
                    <a:gd name="T99" fmla="*/ 147 h 877"/>
                    <a:gd name="T100" fmla="*/ 1086 w 1902"/>
                    <a:gd name="T101" fmla="*/ 147 h 877"/>
                    <a:gd name="T102" fmla="*/ 1138 w 1902"/>
                    <a:gd name="T103" fmla="*/ 178 h 877"/>
                    <a:gd name="T104" fmla="*/ 1277 w 1902"/>
                    <a:gd name="T105" fmla="*/ 349 h 877"/>
                    <a:gd name="T106" fmla="*/ 1289 w 1902"/>
                    <a:gd name="T107" fmla="*/ 365 h 877"/>
                    <a:gd name="T108" fmla="*/ 1270 w 1902"/>
                    <a:gd name="T109" fmla="*/ 366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2" h="877">
                      <a:moveTo>
                        <a:pt x="1902" y="716"/>
                      </a:moveTo>
                      <a:cubicBezTo>
                        <a:pt x="1901" y="692"/>
                        <a:pt x="1902" y="668"/>
                        <a:pt x="1900" y="645"/>
                      </a:cubicBezTo>
                      <a:cubicBezTo>
                        <a:pt x="1747" y="645"/>
                        <a:pt x="1747" y="645"/>
                        <a:pt x="1747" y="645"/>
                      </a:cubicBezTo>
                      <a:cubicBezTo>
                        <a:pt x="1708" y="645"/>
                        <a:pt x="1677" y="614"/>
                        <a:pt x="1677" y="576"/>
                      </a:cubicBezTo>
                      <a:cubicBezTo>
                        <a:pt x="1677" y="562"/>
                        <a:pt x="1677" y="562"/>
                        <a:pt x="1677" y="562"/>
                      </a:cubicBezTo>
                      <a:cubicBezTo>
                        <a:pt x="1677" y="524"/>
                        <a:pt x="1708" y="493"/>
                        <a:pt x="1747" y="493"/>
                      </a:cubicBezTo>
                      <a:cubicBezTo>
                        <a:pt x="1834" y="493"/>
                        <a:pt x="1834" y="493"/>
                        <a:pt x="1834" y="493"/>
                      </a:cubicBezTo>
                      <a:cubicBezTo>
                        <a:pt x="1809" y="462"/>
                        <a:pt x="1777" y="436"/>
                        <a:pt x="1740" y="415"/>
                      </a:cubicBezTo>
                      <a:cubicBezTo>
                        <a:pt x="1675" y="378"/>
                        <a:pt x="1604" y="366"/>
                        <a:pt x="1531" y="367"/>
                      </a:cubicBezTo>
                      <a:cubicBezTo>
                        <a:pt x="1488" y="368"/>
                        <a:pt x="1459" y="352"/>
                        <a:pt x="1433" y="320"/>
                      </a:cubicBezTo>
                      <a:cubicBezTo>
                        <a:pt x="1365" y="235"/>
                        <a:pt x="1294" y="153"/>
                        <a:pt x="1226" y="67"/>
                      </a:cubicBezTo>
                      <a:cubicBezTo>
                        <a:pt x="1189" y="20"/>
                        <a:pt x="1142" y="0"/>
                        <a:pt x="1084" y="0"/>
                      </a:cubicBezTo>
                      <a:cubicBezTo>
                        <a:pt x="1027" y="0"/>
                        <a:pt x="970" y="0"/>
                        <a:pt x="913" y="0"/>
                      </a:cubicBezTo>
                      <a:cubicBezTo>
                        <a:pt x="913" y="0"/>
                        <a:pt x="913" y="0"/>
                        <a:pt x="913" y="0"/>
                      </a:cubicBezTo>
                      <a:cubicBezTo>
                        <a:pt x="760" y="0"/>
                        <a:pt x="760" y="0"/>
                        <a:pt x="760" y="0"/>
                      </a:cubicBezTo>
                      <a:cubicBezTo>
                        <a:pt x="760" y="0"/>
                        <a:pt x="760" y="0"/>
                        <a:pt x="760" y="0"/>
                      </a:cubicBezTo>
                      <a:cubicBezTo>
                        <a:pt x="706" y="0"/>
                        <a:pt x="652" y="0"/>
                        <a:pt x="599" y="0"/>
                      </a:cubicBezTo>
                      <a:cubicBezTo>
                        <a:pt x="586" y="0"/>
                        <a:pt x="573" y="1"/>
                        <a:pt x="560" y="4"/>
                      </a:cubicBezTo>
                      <a:cubicBezTo>
                        <a:pt x="537" y="8"/>
                        <a:pt x="517" y="17"/>
                        <a:pt x="502" y="36"/>
                      </a:cubicBezTo>
                      <a:cubicBezTo>
                        <a:pt x="427" y="136"/>
                        <a:pt x="351" y="235"/>
                        <a:pt x="276" y="335"/>
                      </a:cubicBezTo>
                      <a:cubicBezTo>
                        <a:pt x="260" y="356"/>
                        <a:pt x="239" y="366"/>
                        <a:pt x="212" y="366"/>
                      </a:cubicBezTo>
                      <a:cubicBezTo>
                        <a:pt x="168" y="366"/>
                        <a:pt x="125" y="366"/>
                        <a:pt x="81" y="367"/>
                      </a:cubicBezTo>
                      <a:cubicBezTo>
                        <a:pt x="30" y="367"/>
                        <a:pt x="1" y="396"/>
                        <a:pt x="1" y="448"/>
                      </a:cubicBezTo>
                      <a:cubicBezTo>
                        <a:pt x="0" y="547"/>
                        <a:pt x="0" y="647"/>
                        <a:pt x="1" y="747"/>
                      </a:cubicBezTo>
                      <a:cubicBezTo>
                        <a:pt x="277" y="747"/>
                        <a:pt x="277" y="747"/>
                        <a:pt x="277" y="747"/>
                      </a:cubicBezTo>
                      <a:cubicBezTo>
                        <a:pt x="324" y="690"/>
                        <a:pt x="394" y="656"/>
                        <a:pt x="473" y="654"/>
                      </a:cubicBezTo>
                      <a:cubicBezTo>
                        <a:pt x="592" y="652"/>
                        <a:pt x="695" y="732"/>
                        <a:pt x="727" y="850"/>
                      </a:cubicBezTo>
                      <a:cubicBezTo>
                        <a:pt x="729" y="859"/>
                        <a:pt x="731" y="868"/>
                        <a:pt x="733" y="877"/>
                      </a:cubicBezTo>
                      <a:cubicBezTo>
                        <a:pt x="880" y="877"/>
                        <a:pt x="1024" y="877"/>
                        <a:pt x="1169" y="877"/>
                      </a:cubicBezTo>
                      <a:cubicBezTo>
                        <a:pt x="1171" y="870"/>
                        <a:pt x="1172" y="864"/>
                        <a:pt x="1174" y="858"/>
                      </a:cubicBezTo>
                      <a:cubicBezTo>
                        <a:pt x="1202" y="723"/>
                        <a:pt x="1336" y="634"/>
                        <a:pt x="1471" y="658"/>
                      </a:cubicBezTo>
                      <a:cubicBezTo>
                        <a:pt x="1533" y="669"/>
                        <a:pt x="1587" y="701"/>
                        <a:pt x="1625" y="747"/>
                      </a:cubicBezTo>
                      <a:cubicBezTo>
                        <a:pt x="1902" y="747"/>
                        <a:pt x="1902" y="747"/>
                        <a:pt x="1902" y="747"/>
                      </a:cubicBezTo>
                      <a:cubicBezTo>
                        <a:pt x="1902" y="736"/>
                        <a:pt x="1902" y="726"/>
                        <a:pt x="1902" y="716"/>
                      </a:cubicBezTo>
                      <a:close/>
                      <a:moveTo>
                        <a:pt x="793" y="367"/>
                      </a:moveTo>
                      <a:cubicBezTo>
                        <a:pt x="675" y="366"/>
                        <a:pt x="557" y="366"/>
                        <a:pt x="440" y="366"/>
                      </a:cubicBezTo>
                      <a:cubicBezTo>
                        <a:pt x="437" y="366"/>
                        <a:pt x="434" y="365"/>
                        <a:pt x="429" y="364"/>
                      </a:cubicBezTo>
                      <a:cubicBezTo>
                        <a:pt x="433" y="358"/>
                        <a:pt x="436" y="353"/>
                        <a:pt x="440" y="349"/>
                      </a:cubicBezTo>
                      <a:cubicBezTo>
                        <a:pt x="483" y="291"/>
                        <a:pt x="526" y="234"/>
                        <a:pt x="569" y="176"/>
                      </a:cubicBezTo>
                      <a:cubicBezTo>
                        <a:pt x="584" y="155"/>
                        <a:pt x="602" y="144"/>
                        <a:pt x="629" y="145"/>
                      </a:cubicBezTo>
                      <a:cubicBezTo>
                        <a:pt x="681" y="146"/>
                        <a:pt x="733" y="145"/>
                        <a:pt x="784" y="145"/>
                      </a:cubicBezTo>
                      <a:cubicBezTo>
                        <a:pt x="791" y="145"/>
                        <a:pt x="797" y="145"/>
                        <a:pt x="804" y="145"/>
                      </a:cubicBezTo>
                      <a:cubicBezTo>
                        <a:pt x="805" y="150"/>
                        <a:pt x="806" y="152"/>
                        <a:pt x="806" y="155"/>
                      </a:cubicBezTo>
                      <a:cubicBezTo>
                        <a:pt x="806" y="221"/>
                        <a:pt x="806" y="286"/>
                        <a:pt x="806" y="351"/>
                      </a:cubicBezTo>
                      <a:cubicBezTo>
                        <a:pt x="806" y="361"/>
                        <a:pt x="804" y="367"/>
                        <a:pt x="793" y="367"/>
                      </a:cubicBezTo>
                      <a:close/>
                      <a:moveTo>
                        <a:pt x="1270" y="366"/>
                      </a:moveTo>
                      <a:cubicBezTo>
                        <a:pt x="1170" y="367"/>
                        <a:pt x="1070" y="366"/>
                        <a:pt x="969" y="367"/>
                      </a:cubicBezTo>
                      <a:cubicBezTo>
                        <a:pt x="955" y="367"/>
                        <a:pt x="950" y="363"/>
                        <a:pt x="950" y="348"/>
                      </a:cubicBezTo>
                      <a:cubicBezTo>
                        <a:pt x="951" y="286"/>
                        <a:pt x="950" y="225"/>
                        <a:pt x="950" y="163"/>
                      </a:cubicBezTo>
                      <a:cubicBezTo>
                        <a:pt x="950" y="158"/>
                        <a:pt x="951" y="152"/>
                        <a:pt x="951" y="147"/>
                      </a:cubicBezTo>
                      <a:cubicBezTo>
                        <a:pt x="997" y="147"/>
                        <a:pt x="1041" y="145"/>
                        <a:pt x="1086" y="147"/>
                      </a:cubicBezTo>
                      <a:cubicBezTo>
                        <a:pt x="1106" y="148"/>
                        <a:pt x="1124" y="160"/>
                        <a:pt x="1138" y="178"/>
                      </a:cubicBezTo>
                      <a:cubicBezTo>
                        <a:pt x="1184" y="235"/>
                        <a:pt x="1230" y="292"/>
                        <a:pt x="1277" y="349"/>
                      </a:cubicBezTo>
                      <a:cubicBezTo>
                        <a:pt x="1280" y="354"/>
                        <a:pt x="1284" y="358"/>
                        <a:pt x="1289" y="365"/>
                      </a:cubicBezTo>
                      <a:cubicBezTo>
                        <a:pt x="1281" y="366"/>
                        <a:pt x="1275" y="366"/>
                        <a:pt x="1270" y="366"/>
                      </a:cubicBezTo>
                      <a:close/>
                    </a:path>
                  </a:pathLst>
                </a:custGeom>
                <a:grpFill/>
                <a:ln>
                  <a:solidFill>
                    <a:schemeClr val="accent1"/>
                  </a:solidFill>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grpSp>
        </p:grpSp>
        <p:grpSp>
          <p:nvGrpSpPr>
            <p:cNvPr id="38" name="Group 37"/>
            <p:cNvGrpSpPr/>
            <p:nvPr/>
          </p:nvGrpSpPr>
          <p:grpSpPr>
            <a:xfrm>
              <a:off x="11002356" y="1749884"/>
              <a:ext cx="1125963" cy="939307"/>
              <a:chOff x="8955088" y="52388"/>
              <a:chExt cx="1484312" cy="1238250"/>
            </a:xfrm>
            <a:solidFill>
              <a:schemeClr val="accent1"/>
            </a:solidFill>
          </p:grpSpPr>
          <p:sp>
            <p:nvSpPr>
              <p:cNvPr id="39" name="Freeform 13"/>
              <p:cNvSpPr>
                <a:spLocks/>
              </p:cNvSpPr>
              <p:nvPr/>
            </p:nvSpPr>
            <p:spPr bwMode="auto">
              <a:xfrm>
                <a:off x="8959850" y="1060450"/>
                <a:ext cx="512762" cy="215900"/>
              </a:xfrm>
              <a:custGeom>
                <a:avLst/>
                <a:gdLst>
                  <a:gd name="T0" fmla="*/ 96 w 114"/>
                  <a:gd name="T1" fmla="*/ 20 h 48"/>
                  <a:gd name="T2" fmla="*/ 73 w 114"/>
                  <a:gd name="T3" fmla="*/ 21 h 48"/>
                  <a:gd name="T4" fmla="*/ 0 w 114"/>
                  <a:gd name="T5" fmla="*/ 0 h 48"/>
                  <a:gd name="T6" fmla="*/ 0 w 114"/>
                  <a:gd name="T7" fmla="*/ 16 h 48"/>
                  <a:gd name="T8" fmla="*/ 73 w 114"/>
                  <a:gd name="T9" fmla="*/ 48 h 48"/>
                  <a:gd name="T10" fmla="*/ 114 w 114"/>
                  <a:gd name="T11" fmla="*/ 42 h 48"/>
                  <a:gd name="T12" fmla="*/ 96 w 114"/>
                  <a:gd name="T13" fmla="*/ 20 h 48"/>
                </a:gdLst>
                <a:ahLst/>
                <a:cxnLst>
                  <a:cxn ang="0">
                    <a:pos x="T0" y="T1"/>
                  </a:cxn>
                  <a:cxn ang="0">
                    <a:pos x="T2" y="T3"/>
                  </a:cxn>
                  <a:cxn ang="0">
                    <a:pos x="T4" y="T5"/>
                  </a:cxn>
                  <a:cxn ang="0">
                    <a:pos x="T6" y="T7"/>
                  </a:cxn>
                  <a:cxn ang="0">
                    <a:pos x="T8" y="T9"/>
                  </a:cxn>
                  <a:cxn ang="0">
                    <a:pos x="T10" y="T11"/>
                  </a:cxn>
                  <a:cxn ang="0">
                    <a:pos x="T12" y="T13"/>
                  </a:cxn>
                </a:cxnLst>
                <a:rect l="0" t="0" r="r" b="b"/>
                <a:pathLst>
                  <a:path w="114" h="48">
                    <a:moveTo>
                      <a:pt x="96" y="20"/>
                    </a:moveTo>
                    <a:cubicBezTo>
                      <a:pt x="88" y="21"/>
                      <a:pt x="81" y="21"/>
                      <a:pt x="73" y="21"/>
                    </a:cubicBezTo>
                    <a:cubicBezTo>
                      <a:pt x="42" y="21"/>
                      <a:pt x="15" y="13"/>
                      <a:pt x="0" y="0"/>
                    </a:cubicBezTo>
                    <a:cubicBezTo>
                      <a:pt x="0" y="16"/>
                      <a:pt x="0" y="16"/>
                      <a:pt x="0" y="16"/>
                    </a:cubicBezTo>
                    <a:cubicBezTo>
                      <a:pt x="0" y="31"/>
                      <a:pt x="30" y="48"/>
                      <a:pt x="73" y="48"/>
                    </a:cubicBezTo>
                    <a:cubicBezTo>
                      <a:pt x="89" y="48"/>
                      <a:pt x="102" y="46"/>
                      <a:pt x="114" y="42"/>
                    </a:cubicBezTo>
                    <a:cubicBezTo>
                      <a:pt x="107" y="36"/>
                      <a:pt x="100" y="28"/>
                      <a:pt x="96" y="20"/>
                    </a:cubicBezTo>
                    <a:close/>
                  </a:path>
                </a:pathLst>
              </a:custGeom>
              <a:grpFill/>
              <a:ln w="9525">
                <a:solidFill>
                  <a:schemeClr val="accent1"/>
                </a:solidFill>
                <a:round/>
                <a:headEnd/>
                <a:tailEnd/>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40" name="Freeform 14"/>
              <p:cNvSpPr>
                <a:spLocks/>
              </p:cNvSpPr>
              <p:nvPr/>
            </p:nvSpPr>
            <p:spPr bwMode="auto">
              <a:xfrm>
                <a:off x="8959850" y="876300"/>
                <a:ext cx="404812" cy="215900"/>
              </a:xfrm>
              <a:custGeom>
                <a:avLst/>
                <a:gdLst>
                  <a:gd name="T0" fmla="*/ 85 w 90"/>
                  <a:gd name="T1" fmla="*/ 21 h 48"/>
                  <a:gd name="T2" fmla="*/ 73 w 90"/>
                  <a:gd name="T3" fmla="*/ 21 h 48"/>
                  <a:gd name="T4" fmla="*/ 53 w 90"/>
                  <a:gd name="T5" fmla="*/ 20 h 48"/>
                  <a:gd name="T6" fmla="*/ 23 w 90"/>
                  <a:gd name="T7" fmla="*/ 13 h 48"/>
                  <a:gd name="T8" fmla="*/ 5 w 90"/>
                  <a:gd name="T9" fmla="*/ 4 h 48"/>
                  <a:gd name="T10" fmla="*/ 0 w 90"/>
                  <a:gd name="T11" fmla="*/ 0 h 48"/>
                  <a:gd name="T12" fmla="*/ 0 w 90"/>
                  <a:gd name="T13" fmla="*/ 13 h 48"/>
                  <a:gd name="T14" fmla="*/ 0 w 90"/>
                  <a:gd name="T15" fmla="*/ 13 h 48"/>
                  <a:gd name="T16" fmla="*/ 0 w 90"/>
                  <a:gd name="T17" fmla="*/ 16 h 48"/>
                  <a:gd name="T18" fmla="*/ 0 w 90"/>
                  <a:gd name="T19" fmla="*/ 20 h 48"/>
                  <a:gd name="T20" fmla="*/ 1 w 90"/>
                  <a:gd name="T21" fmla="*/ 21 h 48"/>
                  <a:gd name="T22" fmla="*/ 5 w 90"/>
                  <a:gd name="T23" fmla="*/ 27 h 48"/>
                  <a:gd name="T24" fmla="*/ 73 w 90"/>
                  <a:gd name="T25" fmla="*/ 48 h 48"/>
                  <a:gd name="T26" fmla="*/ 90 w 90"/>
                  <a:gd name="T27" fmla="*/ 47 h 48"/>
                  <a:gd name="T28" fmla="*/ 89 w 90"/>
                  <a:gd name="T29" fmla="*/ 46 h 48"/>
                  <a:gd name="T30" fmla="*/ 85 w 90"/>
                  <a:gd name="T31" fmla="*/ 27 h 48"/>
                  <a:gd name="T32" fmla="*/ 85 w 90"/>
                  <a:gd name="T33"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48">
                    <a:moveTo>
                      <a:pt x="85" y="21"/>
                    </a:moveTo>
                    <a:cubicBezTo>
                      <a:pt x="81" y="21"/>
                      <a:pt x="77" y="21"/>
                      <a:pt x="73" y="21"/>
                    </a:cubicBezTo>
                    <a:cubicBezTo>
                      <a:pt x="66" y="21"/>
                      <a:pt x="59" y="21"/>
                      <a:pt x="53" y="20"/>
                    </a:cubicBezTo>
                    <a:cubicBezTo>
                      <a:pt x="42" y="19"/>
                      <a:pt x="32" y="16"/>
                      <a:pt x="23" y="13"/>
                    </a:cubicBezTo>
                    <a:cubicBezTo>
                      <a:pt x="16" y="10"/>
                      <a:pt x="10" y="8"/>
                      <a:pt x="5" y="4"/>
                    </a:cubicBezTo>
                    <a:cubicBezTo>
                      <a:pt x="3" y="3"/>
                      <a:pt x="1" y="2"/>
                      <a:pt x="0" y="0"/>
                    </a:cubicBezTo>
                    <a:cubicBezTo>
                      <a:pt x="0" y="13"/>
                      <a:pt x="0" y="13"/>
                      <a:pt x="0" y="13"/>
                    </a:cubicBezTo>
                    <a:cubicBezTo>
                      <a:pt x="0" y="13"/>
                      <a:pt x="0" y="13"/>
                      <a:pt x="0" y="13"/>
                    </a:cubicBezTo>
                    <a:cubicBezTo>
                      <a:pt x="0" y="16"/>
                      <a:pt x="0" y="16"/>
                      <a:pt x="0" y="16"/>
                    </a:cubicBezTo>
                    <a:cubicBezTo>
                      <a:pt x="0" y="17"/>
                      <a:pt x="0" y="19"/>
                      <a:pt x="0" y="20"/>
                    </a:cubicBezTo>
                    <a:cubicBezTo>
                      <a:pt x="1" y="20"/>
                      <a:pt x="1" y="21"/>
                      <a:pt x="1" y="21"/>
                    </a:cubicBezTo>
                    <a:cubicBezTo>
                      <a:pt x="2" y="23"/>
                      <a:pt x="3" y="25"/>
                      <a:pt x="5" y="27"/>
                    </a:cubicBezTo>
                    <a:cubicBezTo>
                      <a:pt x="15" y="38"/>
                      <a:pt x="40" y="48"/>
                      <a:pt x="73" y="48"/>
                    </a:cubicBezTo>
                    <a:cubicBezTo>
                      <a:pt x="79" y="48"/>
                      <a:pt x="84" y="48"/>
                      <a:pt x="90" y="47"/>
                    </a:cubicBezTo>
                    <a:cubicBezTo>
                      <a:pt x="90" y="47"/>
                      <a:pt x="89" y="46"/>
                      <a:pt x="89" y="46"/>
                    </a:cubicBezTo>
                    <a:cubicBezTo>
                      <a:pt x="87" y="40"/>
                      <a:pt x="86" y="34"/>
                      <a:pt x="85" y="27"/>
                    </a:cubicBezTo>
                    <a:cubicBezTo>
                      <a:pt x="85" y="25"/>
                      <a:pt x="85" y="23"/>
                      <a:pt x="85" y="21"/>
                    </a:cubicBezTo>
                    <a:close/>
                  </a:path>
                </a:pathLst>
              </a:custGeom>
              <a:grpFill/>
              <a:ln w="9525">
                <a:solidFill>
                  <a:schemeClr val="accent1"/>
                </a:solidFill>
                <a:round/>
                <a:headEnd/>
                <a:tailEnd/>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41" name="Freeform 15"/>
              <p:cNvSpPr>
                <a:spLocks/>
              </p:cNvSpPr>
              <p:nvPr/>
            </p:nvSpPr>
            <p:spPr bwMode="auto">
              <a:xfrm>
                <a:off x="8959850" y="696913"/>
                <a:ext cx="422275" cy="211137"/>
              </a:xfrm>
              <a:custGeom>
                <a:avLst/>
                <a:gdLst>
                  <a:gd name="T0" fmla="*/ 91 w 94"/>
                  <a:gd name="T1" fmla="*/ 25 h 47"/>
                  <a:gd name="T2" fmla="*/ 94 w 94"/>
                  <a:gd name="T3" fmla="*/ 19 h 47"/>
                  <a:gd name="T4" fmla="*/ 94 w 94"/>
                  <a:gd name="T5" fmla="*/ 19 h 47"/>
                  <a:gd name="T6" fmla="*/ 93 w 94"/>
                  <a:gd name="T7" fmla="*/ 19 h 47"/>
                  <a:gd name="T8" fmla="*/ 73 w 94"/>
                  <a:gd name="T9" fmla="*/ 20 h 47"/>
                  <a:gd name="T10" fmla="*/ 53 w 94"/>
                  <a:gd name="T11" fmla="*/ 19 h 47"/>
                  <a:gd name="T12" fmla="*/ 51 w 94"/>
                  <a:gd name="T13" fmla="*/ 19 h 47"/>
                  <a:gd name="T14" fmla="*/ 33 w 94"/>
                  <a:gd name="T15" fmla="*/ 15 h 47"/>
                  <a:gd name="T16" fmla="*/ 23 w 94"/>
                  <a:gd name="T17" fmla="*/ 12 h 47"/>
                  <a:gd name="T18" fmla="*/ 5 w 94"/>
                  <a:gd name="T19" fmla="*/ 3 h 47"/>
                  <a:gd name="T20" fmla="*/ 0 w 94"/>
                  <a:gd name="T21" fmla="*/ 0 h 47"/>
                  <a:gd name="T22" fmla="*/ 0 w 94"/>
                  <a:gd name="T23" fmla="*/ 12 h 47"/>
                  <a:gd name="T24" fmla="*/ 0 w 94"/>
                  <a:gd name="T25" fmla="*/ 12 h 47"/>
                  <a:gd name="T26" fmla="*/ 0 w 94"/>
                  <a:gd name="T27" fmla="*/ 15 h 47"/>
                  <a:gd name="T28" fmla="*/ 0 w 94"/>
                  <a:gd name="T29" fmla="*/ 19 h 47"/>
                  <a:gd name="T30" fmla="*/ 1 w 94"/>
                  <a:gd name="T31" fmla="*/ 21 h 47"/>
                  <a:gd name="T32" fmla="*/ 5 w 94"/>
                  <a:gd name="T33" fmla="*/ 26 h 47"/>
                  <a:gd name="T34" fmla="*/ 5 w 94"/>
                  <a:gd name="T35" fmla="*/ 27 h 47"/>
                  <a:gd name="T36" fmla="*/ 11 w 94"/>
                  <a:gd name="T37" fmla="*/ 31 h 47"/>
                  <a:gd name="T38" fmla="*/ 18 w 94"/>
                  <a:gd name="T39" fmla="*/ 36 h 47"/>
                  <a:gd name="T40" fmla="*/ 73 w 94"/>
                  <a:gd name="T41" fmla="*/ 47 h 47"/>
                  <a:gd name="T42" fmla="*/ 85 w 94"/>
                  <a:gd name="T43" fmla="*/ 47 h 47"/>
                  <a:gd name="T44" fmla="*/ 86 w 94"/>
                  <a:gd name="T45" fmla="*/ 45 h 47"/>
                  <a:gd name="T46" fmla="*/ 91 w 94"/>
                  <a:gd name="T47" fmla="*/ 26 h 47"/>
                  <a:gd name="T48" fmla="*/ 91 w 94"/>
                  <a:gd name="T49"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47">
                    <a:moveTo>
                      <a:pt x="91" y="25"/>
                    </a:moveTo>
                    <a:cubicBezTo>
                      <a:pt x="92" y="23"/>
                      <a:pt x="93" y="21"/>
                      <a:pt x="94" y="19"/>
                    </a:cubicBezTo>
                    <a:cubicBezTo>
                      <a:pt x="94" y="19"/>
                      <a:pt x="94" y="19"/>
                      <a:pt x="94" y="19"/>
                    </a:cubicBezTo>
                    <a:cubicBezTo>
                      <a:pt x="94" y="19"/>
                      <a:pt x="93" y="19"/>
                      <a:pt x="93" y="19"/>
                    </a:cubicBezTo>
                    <a:cubicBezTo>
                      <a:pt x="87" y="20"/>
                      <a:pt x="80" y="20"/>
                      <a:pt x="73" y="20"/>
                    </a:cubicBezTo>
                    <a:cubicBezTo>
                      <a:pt x="66" y="20"/>
                      <a:pt x="59" y="20"/>
                      <a:pt x="53" y="19"/>
                    </a:cubicBezTo>
                    <a:cubicBezTo>
                      <a:pt x="52" y="19"/>
                      <a:pt x="52" y="19"/>
                      <a:pt x="51" y="19"/>
                    </a:cubicBezTo>
                    <a:cubicBezTo>
                      <a:pt x="45" y="18"/>
                      <a:pt x="39" y="17"/>
                      <a:pt x="33" y="15"/>
                    </a:cubicBezTo>
                    <a:cubicBezTo>
                      <a:pt x="29" y="14"/>
                      <a:pt x="26" y="13"/>
                      <a:pt x="23" y="12"/>
                    </a:cubicBezTo>
                    <a:cubicBezTo>
                      <a:pt x="16" y="10"/>
                      <a:pt x="10" y="7"/>
                      <a:pt x="5" y="3"/>
                    </a:cubicBezTo>
                    <a:cubicBezTo>
                      <a:pt x="3" y="2"/>
                      <a:pt x="1" y="1"/>
                      <a:pt x="0" y="0"/>
                    </a:cubicBezTo>
                    <a:cubicBezTo>
                      <a:pt x="0" y="12"/>
                      <a:pt x="0" y="12"/>
                      <a:pt x="0" y="12"/>
                    </a:cubicBezTo>
                    <a:cubicBezTo>
                      <a:pt x="0" y="12"/>
                      <a:pt x="0" y="12"/>
                      <a:pt x="0" y="12"/>
                    </a:cubicBezTo>
                    <a:cubicBezTo>
                      <a:pt x="0" y="15"/>
                      <a:pt x="0" y="15"/>
                      <a:pt x="0" y="15"/>
                    </a:cubicBezTo>
                    <a:cubicBezTo>
                      <a:pt x="0" y="16"/>
                      <a:pt x="0" y="18"/>
                      <a:pt x="0" y="19"/>
                    </a:cubicBezTo>
                    <a:cubicBezTo>
                      <a:pt x="1" y="19"/>
                      <a:pt x="1" y="20"/>
                      <a:pt x="1" y="21"/>
                    </a:cubicBezTo>
                    <a:cubicBezTo>
                      <a:pt x="2" y="22"/>
                      <a:pt x="3" y="24"/>
                      <a:pt x="5" y="26"/>
                    </a:cubicBezTo>
                    <a:cubicBezTo>
                      <a:pt x="5" y="26"/>
                      <a:pt x="5" y="26"/>
                      <a:pt x="5" y="27"/>
                    </a:cubicBezTo>
                    <a:cubicBezTo>
                      <a:pt x="7" y="28"/>
                      <a:pt x="9" y="30"/>
                      <a:pt x="11" y="31"/>
                    </a:cubicBezTo>
                    <a:cubicBezTo>
                      <a:pt x="13" y="33"/>
                      <a:pt x="15" y="34"/>
                      <a:pt x="18" y="36"/>
                    </a:cubicBezTo>
                    <a:cubicBezTo>
                      <a:pt x="31" y="42"/>
                      <a:pt x="50" y="47"/>
                      <a:pt x="73" y="47"/>
                    </a:cubicBezTo>
                    <a:cubicBezTo>
                      <a:pt x="77" y="47"/>
                      <a:pt x="81" y="47"/>
                      <a:pt x="85" y="47"/>
                    </a:cubicBezTo>
                    <a:cubicBezTo>
                      <a:pt x="85" y="46"/>
                      <a:pt x="86" y="46"/>
                      <a:pt x="86" y="45"/>
                    </a:cubicBezTo>
                    <a:cubicBezTo>
                      <a:pt x="87" y="39"/>
                      <a:pt x="88" y="32"/>
                      <a:pt x="91" y="26"/>
                    </a:cubicBezTo>
                    <a:cubicBezTo>
                      <a:pt x="91" y="26"/>
                      <a:pt x="91" y="26"/>
                      <a:pt x="91" y="25"/>
                    </a:cubicBezTo>
                    <a:close/>
                  </a:path>
                </a:pathLst>
              </a:custGeom>
              <a:grpFill/>
              <a:ln w="9525">
                <a:solidFill>
                  <a:schemeClr val="accent1"/>
                </a:solidFill>
                <a:round/>
                <a:headEnd/>
                <a:tailEnd/>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42" name="Freeform 16"/>
              <p:cNvSpPr>
                <a:spLocks/>
              </p:cNvSpPr>
              <p:nvPr/>
            </p:nvSpPr>
            <p:spPr bwMode="auto">
              <a:xfrm>
                <a:off x="8959850" y="506413"/>
                <a:ext cx="657225" cy="217487"/>
              </a:xfrm>
              <a:custGeom>
                <a:avLst/>
                <a:gdLst>
                  <a:gd name="T0" fmla="*/ 105 w 146"/>
                  <a:gd name="T1" fmla="*/ 44 h 48"/>
                  <a:gd name="T2" fmla="*/ 117 w 146"/>
                  <a:gd name="T3" fmla="*/ 32 h 48"/>
                  <a:gd name="T4" fmla="*/ 124 w 146"/>
                  <a:gd name="T5" fmla="*/ 27 h 48"/>
                  <a:gd name="T6" fmla="*/ 124 w 146"/>
                  <a:gd name="T7" fmla="*/ 27 h 48"/>
                  <a:gd name="T8" fmla="*/ 131 w 146"/>
                  <a:gd name="T9" fmla="*/ 23 h 48"/>
                  <a:gd name="T10" fmla="*/ 136 w 146"/>
                  <a:gd name="T11" fmla="*/ 20 h 48"/>
                  <a:gd name="T12" fmla="*/ 146 w 146"/>
                  <a:gd name="T13" fmla="*/ 16 h 48"/>
                  <a:gd name="T14" fmla="*/ 146 w 146"/>
                  <a:gd name="T15" fmla="*/ 13 h 48"/>
                  <a:gd name="T16" fmla="*/ 146 w 146"/>
                  <a:gd name="T17" fmla="*/ 13 h 48"/>
                  <a:gd name="T18" fmla="*/ 146 w 146"/>
                  <a:gd name="T19" fmla="*/ 0 h 48"/>
                  <a:gd name="T20" fmla="*/ 141 w 146"/>
                  <a:gd name="T21" fmla="*/ 4 h 48"/>
                  <a:gd name="T22" fmla="*/ 121 w 146"/>
                  <a:gd name="T23" fmla="*/ 13 h 48"/>
                  <a:gd name="T24" fmla="*/ 111 w 146"/>
                  <a:gd name="T25" fmla="*/ 16 h 48"/>
                  <a:gd name="T26" fmla="*/ 90 w 146"/>
                  <a:gd name="T27" fmla="*/ 19 h 48"/>
                  <a:gd name="T28" fmla="*/ 78 w 146"/>
                  <a:gd name="T29" fmla="*/ 20 h 48"/>
                  <a:gd name="T30" fmla="*/ 73 w 146"/>
                  <a:gd name="T31" fmla="*/ 20 h 48"/>
                  <a:gd name="T32" fmla="*/ 69 w 146"/>
                  <a:gd name="T33" fmla="*/ 20 h 48"/>
                  <a:gd name="T34" fmla="*/ 56 w 146"/>
                  <a:gd name="T35" fmla="*/ 19 h 48"/>
                  <a:gd name="T36" fmla="*/ 35 w 146"/>
                  <a:gd name="T37" fmla="*/ 16 h 48"/>
                  <a:gd name="T38" fmla="*/ 25 w 146"/>
                  <a:gd name="T39" fmla="*/ 13 h 48"/>
                  <a:gd name="T40" fmla="*/ 6 w 146"/>
                  <a:gd name="T41" fmla="*/ 4 h 48"/>
                  <a:gd name="T42" fmla="*/ 0 w 146"/>
                  <a:gd name="T43" fmla="*/ 0 h 48"/>
                  <a:gd name="T44" fmla="*/ 0 w 146"/>
                  <a:gd name="T45" fmla="*/ 13 h 48"/>
                  <a:gd name="T46" fmla="*/ 0 w 146"/>
                  <a:gd name="T47" fmla="*/ 13 h 48"/>
                  <a:gd name="T48" fmla="*/ 0 w 146"/>
                  <a:gd name="T49" fmla="*/ 16 h 48"/>
                  <a:gd name="T50" fmla="*/ 0 w 146"/>
                  <a:gd name="T51" fmla="*/ 20 h 48"/>
                  <a:gd name="T52" fmla="*/ 1 w 146"/>
                  <a:gd name="T53" fmla="*/ 22 h 48"/>
                  <a:gd name="T54" fmla="*/ 5 w 146"/>
                  <a:gd name="T55" fmla="*/ 27 h 48"/>
                  <a:gd name="T56" fmla="*/ 5 w 146"/>
                  <a:gd name="T57" fmla="*/ 28 h 48"/>
                  <a:gd name="T58" fmla="*/ 11 w 146"/>
                  <a:gd name="T59" fmla="*/ 32 h 48"/>
                  <a:gd name="T60" fmla="*/ 18 w 146"/>
                  <a:gd name="T61" fmla="*/ 37 h 48"/>
                  <a:gd name="T62" fmla="*/ 73 w 146"/>
                  <a:gd name="T63" fmla="*/ 48 h 48"/>
                  <a:gd name="T64" fmla="*/ 104 w 146"/>
                  <a:gd name="T65" fmla="*/ 45 h 48"/>
                  <a:gd name="T66" fmla="*/ 105 w 146"/>
                  <a:gd name="T6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48">
                    <a:moveTo>
                      <a:pt x="105" y="44"/>
                    </a:moveTo>
                    <a:cubicBezTo>
                      <a:pt x="109" y="39"/>
                      <a:pt x="113" y="35"/>
                      <a:pt x="117" y="32"/>
                    </a:cubicBezTo>
                    <a:cubicBezTo>
                      <a:pt x="119" y="30"/>
                      <a:pt x="121" y="29"/>
                      <a:pt x="124" y="27"/>
                    </a:cubicBezTo>
                    <a:cubicBezTo>
                      <a:pt x="124" y="27"/>
                      <a:pt x="124" y="27"/>
                      <a:pt x="124" y="27"/>
                    </a:cubicBezTo>
                    <a:cubicBezTo>
                      <a:pt x="126" y="25"/>
                      <a:pt x="129" y="24"/>
                      <a:pt x="131" y="23"/>
                    </a:cubicBezTo>
                    <a:cubicBezTo>
                      <a:pt x="133" y="22"/>
                      <a:pt x="134" y="21"/>
                      <a:pt x="136" y="20"/>
                    </a:cubicBezTo>
                    <a:cubicBezTo>
                      <a:pt x="139" y="19"/>
                      <a:pt x="143" y="17"/>
                      <a:pt x="146" y="16"/>
                    </a:cubicBezTo>
                    <a:cubicBezTo>
                      <a:pt x="146" y="13"/>
                      <a:pt x="146" y="13"/>
                      <a:pt x="146" y="13"/>
                    </a:cubicBezTo>
                    <a:cubicBezTo>
                      <a:pt x="146" y="13"/>
                      <a:pt x="146" y="13"/>
                      <a:pt x="146" y="13"/>
                    </a:cubicBezTo>
                    <a:cubicBezTo>
                      <a:pt x="146" y="0"/>
                      <a:pt x="146" y="0"/>
                      <a:pt x="146" y="0"/>
                    </a:cubicBezTo>
                    <a:cubicBezTo>
                      <a:pt x="145" y="1"/>
                      <a:pt x="143" y="3"/>
                      <a:pt x="141" y="4"/>
                    </a:cubicBezTo>
                    <a:cubicBezTo>
                      <a:pt x="135" y="8"/>
                      <a:pt x="128" y="11"/>
                      <a:pt x="121" y="13"/>
                    </a:cubicBezTo>
                    <a:cubicBezTo>
                      <a:pt x="118" y="14"/>
                      <a:pt x="114" y="15"/>
                      <a:pt x="111" y="16"/>
                    </a:cubicBezTo>
                    <a:cubicBezTo>
                      <a:pt x="105" y="17"/>
                      <a:pt x="98" y="19"/>
                      <a:pt x="90" y="19"/>
                    </a:cubicBezTo>
                    <a:cubicBezTo>
                      <a:pt x="86" y="20"/>
                      <a:pt x="82" y="20"/>
                      <a:pt x="78" y="20"/>
                    </a:cubicBezTo>
                    <a:cubicBezTo>
                      <a:pt x="76" y="20"/>
                      <a:pt x="75" y="20"/>
                      <a:pt x="73" y="20"/>
                    </a:cubicBezTo>
                    <a:cubicBezTo>
                      <a:pt x="72" y="20"/>
                      <a:pt x="70" y="20"/>
                      <a:pt x="69" y="20"/>
                    </a:cubicBezTo>
                    <a:cubicBezTo>
                      <a:pt x="64" y="20"/>
                      <a:pt x="60" y="20"/>
                      <a:pt x="56" y="19"/>
                    </a:cubicBezTo>
                    <a:cubicBezTo>
                      <a:pt x="49" y="19"/>
                      <a:pt x="42" y="17"/>
                      <a:pt x="35" y="16"/>
                    </a:cubicBezTo>
                    <a:cubicBezTo>
                      <a:pt x="32" y="15"/>
                      <a:pt x="29" y="14"/>
                      <a:pt x="25" y="13"/>
                    </a:cubicBezTo>
                    <a:cubicBezTo>
                      <a:pt x="18" y="11"/>
                      <a:pt x="11" y="8"/>
                      <a:pt x="6" y="4"/>
                    </a:cubicBezTo>
                    <a:cubicBezTo>
                      <a:pt x="3" y="3"/>
                      <a:pt x="1" y="1"/>
                      <a:pt x="0" y="0"/>
                    </a:cubicBezTo>
                    <a:cubicBezTo>
                      <a:pt x="0" y="13"/>
                      <a:pt x="0" y="13"/>
                      <a:pt x="0" y="13"/>
                    </a:cubicBezTo>
                    <a:cubicBezTo>
                      <a:pt x="0" y="13"/>
                      <a:pt x="0" y="13"/>
                      <a:pt x="0" y="13"/>
                    </a:cubicBezTo>
                    <a:cubicBezTo>
                      <a:pt x="0" y="16"/>
                      <a:pt x="0" y="16"/>
                      <a:pt x="0" y="16"/>
                    </a:cubicBezTo>
                    <a:cubicBezTo>
                      <a:pt x="0" y="18"/>
                      <a:pt x="0" y="19"/>
                      <a:pt x="0" y="20"/>
                    </a:cubicBezTo>
                    <a:cubicBezTo>
                      <a:pt x="1" y="21"/>
                      <a:pt x="1" y="21"/>
                      <a:pt x="1" y="22"/>
                    </a:cubicBezTo>
                    <a:cubicBezTo>
                      <a:pt x="2" y="23"/>
                      <a:pt x="3" y="25"/>
                      <a:pt x="5" y="27"/>
                    </a:cubicBezTo>
                    <a:cubicBezTo>
                      <a:pt x="5" y="27"/>
                      <a:pt x="5" y="28"/>
                      <a:pt x="5" y="28"/>
                    </a:cubicBezTo>
                    <a:cubicBezTo>
                      <a:pt x="7" y="29"/>
                      <a:pt x="9" y="31"/>
                      <a:pt x="11" y="32"/>
                    </a:cubicBezTo>
                    <a:cubicBezTo>
                      <a:pt x="13" y="34"/>
                      <a:pt x="15" y="35"/>
                      <a:pt x="18" y="37"/>
                    </a:cubicBezTo>
                    <a:cubicBezTo>
                      <a:pt x="31" y="43"/>
                      <a:pt x="50" y="48"/>
                      <a:pt x="73" y="48"/>
                    </a:cubicBezTo>
                    <a:cubicBezTo>
                      <a:pt x="84" y="48"/>
                      <a:pt x="95" y="47"/>
                      <a:pt x="104" y="45"/>
                    </a:cubicBezTo>
                    <a:cubicBezTo>
                      <a:pt x="104" y="45"/>
                      <a:pt x="105" y="44"/>
                      <a:pt x="105" y="44"/>
                    </a:cubicBezTo>
                    <a:close/>
                  </a:path>
                </a:pathLst>
              </a:custGeom>
              <a:grpFill/>
              <a:ln w="9525">
                <a:solidFill>
                  <a:schemeClr val="accent1"/>
                </a:solidFill>
                <a:round/>
                <a:headEnd/>
                <a:tailEnd/>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43" name="Freeform 17"/>
              <p:cNvSpPr>
                <a:spLocks/>
              </p:cNvSpPr>
              <p:nvPr/>
            </p:nvSpPr>
            <p:spPr bwMode="auto">
              <a:xfrm>
                <a:off x="9985375" y="1060450"/>
                <a:ext cx="454025" cy="215900"/>
              </a:xfrm>
              <a:custGeom>
                <a:avLst/>
                <a:gdLst>
                  <a:gd name="T0" fmla="*/ 21 w 101"/>
                  <a:gd name="T1" fmla="*/ 21 h 48"/>
                  <a:gd name="T2" fmla="*/ 0 w 101"/>
                  <a:gd name="T3" fmla="*/ 45 h 48"/>
                  <a:gd name="T4" fmla="*/ 28 w 101"/>
                  <a:gd name="T5" fmla="*/ 48 h 48"/>
                  <a:gd name="T6" fmla="*/ 101 w 101"/>
                  <a:gd name="T7" fmla="*/ 16 h 48"/>
                  <a:gd name="T8" fmla="*/ 101 w 101"/>
                  <a:gd name="T9" fmla="*/ 0 h 48"/>
                  <a:gd name="T10" fmla="*/ 28 w 101"/>
                  <a:gd name="T11" fmla="*/ 21 h 48"/>
                  <a:gd name="T12" fmla="*/ 21 w 101"/>
                  <a:gd name="T13" fmla="*/ 21 h 48"/>
                </a:gdLst>
                <a:ahLst/>
                <a:cxnLst>
                  <a:cxn ang="0">
                    <a:pos x="T0" y="T1"/>
                  </a:cxn>
                  <a:cxn ang="0">
                    <a:pos x="T2" y="T3"/>
                  </a:cxn>
                  <a:cxn ang="0">
                    <a:pos x="T4" y="T5"/>
                  </a:cxn>
                  <a:cxn ang="0">
                    <a:pos x="T6" y="T7"/>
                  </a:cxn>
                  <a:cxn ang="0">
                    <a:pos x="T8" y="T9"/>
                  </a:cxn>
                  <a:cxn ang="0">
                    <a:pos x="T10" y="T11"/>
                  </a:cxn>
                  <a:cxn ang="0">
                    <a:pos x="T12" y="T13"/>
                  </a:cxn>
                </a:cxnLst>
                <a:rect l="0" t="0" r="r" b="b"/>
                <a:pathLst>
                  <a:path w="101" h="48">
                    <a:moveTo>
                      <a:pt x="21" y="21"/>
                    </a:moveTo>
                    <a:cubicBezTo>
                      <a:pt x="15" y="30"/>
                      <a:pt x="8" y="39"/>
                      <a:pt x="0" y="45"/>
                    </a:cubicBezTo>
                    <a:cubicBezTo>
                      <a:pt x="8" y="47"/>
                      <a:pt x="17" y="48"/>
                      <a:pt x="28" y="48"/>
                    </a:cubicBezTo>
                    <a:cubicBezTo>
                      <a:pt x="71" y="48"/>
                      <a:pt x="101" y="31"/>
                      <a:pt x="101" y="16"/>
                    </a:cubicBezTo>
                    <a:cubicBezTo>
                      <a:pt x="101" y="0"/>
                      <a:pt x="101" y="0"/>
                      <a:pt x="101" y="0"/>
                    </a:cubicBezTo>
                    <a:cubicBezTo>
                      <a:pt x="85" y="13"/>
                      <a:pt x="59" y="21"/>
                      <a:pt x="28" y="21"/>
                    </a:cubicBezTo>
                    <a:cubicBezTo>
                      <a:pt x="25" y="21"/>
                      <a:pt x="23" y="21"/>
                      <a:pt x="21" y="21"/>
                    </a:cubicBezTo>
                    <a:close/>
                  </a:path>
                </a:pathLst>
              </a:custGeom>
              <a:grpFill/>
              <a:ln w="9525">
                <a:solidFill>
                  <a:schemeClr val="accent1"/>
                </a:solidFill>
                <a:round/>
                <a:headEnd/>
                <a:tailEnd/>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44" name="Freeform 18"/>
              <p:cNvSpPr>
                <a:spLocks/>
              </p:cNvSpPr>
              <p:nvPr/>
            </p:nvSpPr>
            <p:spPr bwMode="auto">
              <a:xfrm>
                <a:off x="10106025" y="876300"/>
                <a:ext cx="333375" cy="215900"/>
              </a:xfrm>
              <a:custGeom>
                <a:avLst/>
                <a:gdLst>
                  <a:gd name="T0" fmla="*/ 51 w 74"/>
                  <a:gd name="T1" fmla="*/ 13 h 48"/>
                  <a:gd name="T2" fmla="*/ 21 w 74"/>
                  <a:gd name="T3" fmla="*/ 20 h 48"/>
                  <a:gd name="T4" fmla="*/ 5 w 74"/>
                  <a:gd name="T5" fmla="*/ 21 h 48"/>
                  <a:gd name="T6" fmla="*/ 5 w 74"/>
                  <a:gd name="T7" fmla="*/ 27 h 48"/>
                  <a:gd name="T8" fmla="*/ 1 w 74"/>
                  <a:gd name="T9" fmla="*/ 47 h 48"/>
                  <a:gd name="T10" fmla="*/ 0 w 74"/>
                  <a:gd name="T11" fmla="*/ 48 h 48"/>
                  <a:gd name="T12" fmla="*/ 1 w 74"/>
                  <a:gd name="T13" fmla="*/ 48 h 48"/>
                  <a:gd name="T14" fmla="*/ 69 w 74"/>
                  <a:gd name="T15" fmla="*/ 27 h 48"/>
                  <a:gd name="T16" fmla="*/ 73 w 74"/>
                  <a:gd name="T17" fmla="*/ 21 h 48"/>
                  <a:gd name="T18" fmla="*/ 73 w 74"/>
                  <a:gd name="T19" fmla="*/ 20 h 48"/>
                  <a:gd name="T20" fmla="*/ 74 w 74"/>
                  <a:gd name="T21" fmla="*/ 16 h 48"/>
                  <a:gd name="T22" fmla="*/ 74 w 74"/>
                  <a:gd name="T23" fmla="*/ 13 h 48"/>
                  <a:gd name="T24" fmla="*/ 74 w 74"/>
                  <a:gd name="T25" fmla="*/ 13 h 48"/>
                  <a:gd name="T26" fmla="*/ 74 w 74"/>
                  <a:gd name="T27" fmla="*/ 0 h 48"/>
                  <a:gd name="T28" fmla="*/ 69 w 74"/>
                  <a:gd name="T29" fmla="*/ 4 h 48"/>
                  <a:gd name="T30" fmla="*/ 51 w 74"/>
                  <a:gd name="T31"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48">
                    <a:moveTo>
                      <a:pt x="51" y="13"/>
                    </a:moveTo>
                    <a:cubicBezTo>
                      <a:pt x="42" y="16"/>
                      <a:pt x="32" y="19"/>
                      <a:pt x="21" y="20"/>
                    </a:cubicBezTo>
                    <a:cubicBezTo>
                      <a:pt x="16" y="21"/>
                      <a:pt x="11" y="21"/>
                      <a:pt x="5" y="21"/>
                    </a:cubicBezTo>
                    <a:cubicBezTo>
                      <a:pt x="5" y="23"/>
                      <a:pt x="5" y="25"/>
                      <a:pt x="5" y="27"/>
                    </a:cubicBezTo>
                    <a:cubicBezTo>
                      <a:pt x="4" y="34"/>
                      <a:pt x="3" y="41"/>
                      <a:pt x="1" y="47"/>
                    </a:cubicBezTo>
                    <a:cubicBezTo>
                      <a:pt x="0" y="47"/>
                      <a:pt x="0" y="48"/>
                      <a:pt x="0" y="48"/>
                    </a:cubicBezTo>
                    <a:cubicBezTo>
                      <a:pt x="0" y="48"/>
                      <a:pt x="0" y="48"/>
                      <a:pt x="1" y="48"/>
                    </a:cubicBezTo>
                    <a:cubicBezTo>
                      <a:pt x="33" y="48"/>
                      <a:pt x="59" y="38"/>
                      <a:pt x="69" y="27"/>
                    </a:cubicBezTo>
                    <a:cubicBezTo>
                      <a:pt x="71" y="25"/>
                      <a:pt x="72" y="23"/>
                      <a:pt x="73" y="21"/>
                    </a:cubicBezTo>
                    <a:cubicBezTo>
                      <a:pt x="73" y="21"/>
                      <a:pt x="73" y="20"/>
                      <a:pt x="73" y="20"/>
                    </a:cubicBezTo>
                    <a:cubicBezTo>
                      <a:pt x="74" y="19"/>
                      <a:pt x="74" y="17"/>
                      <a:pt x="74" y="16"/>
                    </a:cubicBezTo>
                    <a:cubicBezTo>
                      <a:pt x="74" y="13"/>
                      <a:pt x="74" y="13"/>
                      <a:pt x="74" y="13"/>
                    </a:cubicBezTo>
                    <a:cubicBezTo>
                      <a:pt x="74" y="13"/>
                      <a:pt x="74" y="13"/>
                      <a:pt x="74" y="13"/>
                    </a:cubicBezTo>
                    <a:cubicBezTo>
                      <a:pt x="74" y="0"/>
                      <a:pt x="74" y="0"/>
                      <a:pt x="74" y="0"/>
                    </a:cubicBezTo>
                    <a:cubicBezTo>
                      <a:pt x="72" y="2"/>
                      <a:pt x="70" y="3"/>
                      <a:pt x="69" y="4"/>
                    </a:cubicBezTo>
                    <a:cubicBezTo>
                      <a:pt x="64" y="8"/>
                      <a:pt x="58" y="10"/>
                      <a:pt x="51" y="13"/>
                    </a:cubicBezTo>
                    <a:close/>
                  </a:path>
                </a:pathLst>
              </a:custGeom>
              <a:grpFill/>
              <a:ln w="9525">
                <a:solidFill>
                  <a:schemeClr val="accent1"/>
                </a:solidFill>
                <a:round/>
                <a:headEnd/>
                <a:tailEnd/>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45" name="Freeform 19"/>
              <p:cNvSpPr>
                <a:spLocks/>
              </p:cNvSpPr>
              <p:nvPr/>
            </p:nvSpPr>
            <p:spPr bwMode="auto">
              <a:xfrm>
                <a:off x="10088563" y="692150"/>
                <a:ext cx="350837" cy="215900"/>
              </a:xfrm>
              <a:custGeom>
                <a:avLst/>
                <a:gdLst>
                  <a:gd name="T0" fmla="*/ 52 w 78"/>
                  <a:gd name="T1" fmla="*/ 13 h 48"/>
                  <a:gd name="T2" fmla="*/ 43 w 78"/>
                  <a:gd name="T3" fmla="*/ 16 h 48"/>
                  <a:gd name="T4" fmla="*/ 22 w 78"/>
                  <a:gd name="T5" fmla="*/ 19 h 48"/>
                  <a:gd name="T6" fmla="*/ 9 w 78"/>
                  <a:gd name="T7" fmla="*/ 20 h 48"/>
                  <a:gd name="T8" fmla="*/ 5 w 78"/>
                  <a:gd name="T9" fmla="*/ 20 h 48"/>
                  <a:gd name="T10" fmla="*/ 0 w 78"/>
                  <a:gd name="T11" fmla="*/ 20 h 48"/>
                  <a:gd name="T12" fmla="*/ 3 w 78"/>
                  <a:gd name="T13" fmla="*/ 25 h 48"/>
                  <a:gd name="T14" fmla="*/ 3 w 78"/>
                  <a:gd name="T15" fmla="*/ 27 h 48"/>
                  <a:gd name="T16" fmla="*/ 9 w 78"/>
                  <a:gd name="T17" fmla="*/ 47 h 48"/>
                  <a:gd name="T18" fmla="*/ 9 w 78"/>
                  <a:gd name="T19" fmla="*/ 48 h 48"/>
                  <a:gd name="T20" fmla="*/ 60 w 78"/>
                  <a:gd name="T21" fmla="*/ 37 h 48"/>
                  <a:gd name="T22" fmla="*/ 67 w 78"/>
                  <a:gd name="T23" fmla="*/ 32 h 48"/>
                  <a:gd name="T24" fmla="*/ 72 w 78"/>
                  <a:gd name="T25" fmla="*/ 28 h 48"/>
                  <a:gd name="T26" fmla="*/ 73 w 78"/>
                  <a:gd name="T27" fmla="*/ 27 h 48"/>
                  <a:gd name="T28" fmla="*/ 77 w 78"/>
                  <a:gd name="T29" fmla="*/ 22 h 48"/>
                  <a:gd name="T30" fmla="*/ 77 w 78"/>
                  <a:gd name="T31" fmla="*/ 20 h 48"/>
                  <a:gd name="T32" fmla="*/ 78 w 78"/>
                  <a:gd name="T33" fmla="*/ 16 h 48"/>
                  <a:gd name="T34" fmla="*/ 78 w 78"/>
                  <a:gd name="T35" fmla="*/ 13 h 48"/>
                  <a:gd name="T36" fmla="*/ 78 w 78"/>
                  <a:gd name="T37" fmla="*/ 13 h 48"/>
                  <a:gd name="T38" fmla="*/ 78 w 78"/>
                  <a:gd name="T39" fmla="*/ 0 h 48"/>
                  <a:gd name="T40" fmla="*/ 72 w 78"/>
                  <a:gd name="T41" fmla="*/ 4 h 48"/>
                  <a:gd name="T42" fmla="*/ 52 w 78"/>
                  <a:gd name="T43"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48">
                    <a:moveTo>
                      <a:pt x="52" y="13"/>
                    </a:moveTo>
                    <a:cubicBezTo>
                      <a:pt x="49" y="14"/>
                      <a:pt x="46" y="15"/>
                      <a:pt x="43" y="16"/>
                    </a:cubicBezTo>
                    <a:cubicBezTo>
                      <a:pt x="36" y="17"/>
                      <a:pt x="29" y="18"/>
                      <a:pt x="22" y="19"/>
                    </a:cubicBezTo>
                    <a:cubicBezTo>
                      <a:pt x="17" y="20"/>
                      <a:pt x="13" y="20"/>
                      <a:pt x="9" y="20"/>
                    </a:cubicBezTo>
                    <a:cubicBezTo>
                      <a:pt x="7" y="20"/>
                      <a:pt x="6" y="20"/>
                      <a:pt x="5" y="20"/>
                    </a:cubicBezTo>
                    <a:cubicBezTo>
                      <a:pt x="3" y="20"/>
                      <a:pt x="2" y="20"/>
                      <a:pt x="0" y="20"/>
                    </a:cubicBezTo>
                    <a:cubicBezTo>
                      <a:pt x="1" y="22"/>
                      <a:pt x="2" y="24"/>
                      <a:pt x="3" y="25"/>
                    </a:cubicBezTo>
                    <a:cubicBezTo>
                      <a:pt x="3" y="26"/>
                      <a:pt x="3" y="26"/>
                      <a:pt x="3" y="27"/>
                    </a:cubicBezTo>
                    <a:cubicBezTo>
                      <a:pt x="6" y="33"/>
                      <a:pt x="8" y="40"/>
                      <a:pt x="9" y="47"/>
                    </a:cubicBezTo>
                    <a:cubicBezTo>
                      <a:pt x="9" y="47"/>
                      <a:pt x="9" y="48"/>
                      <a:pt x="9" y="48"/>
                    </a:cubicBezTo>
                    <a:cubicBezTo>
                      <a:pt x="30" y="47"/>
                      <a:pt x="48" y="43"/>
                      <a:pt x="60" y="37"/>
                    </a:cubicBezTo>
                    <a:cubicBezTo>
                      <a:pt x="62" y="35"/>
                      <a:pt x="65" y="34"/>
                      <a:pt x="67" y="32"/>
                    </a:cubicBezTo>
                    <a:cubicBezTo>
                      <a:pt x="69" y="31"/>
                      <a:pt x="71" y="29"/>
                      <a:pt x="72" y="28"/>
                    </a:cubicBezTo>
                    <a:cubicBezTo>
                      <a:pt x="73" y="27"/>
                      <a:pt x="73" y="27"/>
                      <a:pt x="73" y="27"/>
                    </a:cubicBezTo>
                    <a:cubicBezTo>
                      <a:pt x="75" y="25"/>
                      <a:pt x="76" y="23"/>
                      <a:pt x="77" y="22"/>
                    </a:cubicBezTo>
                    <a:cubicBezTo>
                      <a:pt x="77" y="21"/>
                      <a:pt x="77" y="21"/>
                      <a:pt x="77" y="20"/>
                    </a:cubicBezTo>
                    <a:cubicBezTo>
                      <a:pt x="78" y="19"/>
                      <a:pt x="78" y="17"/>
                      <a:pt x="78" y="16"/>
                    </a:cubicBezTo>
                    <a:cubicBezTo>
                      <a:pt x="78" y="13"/>
                      <a:pt x="78" y="13"/>
                      <a:pt x="78" y="13"/>
                    </a:cubicBezTo>
                    <a:cubicBezTo>
                      <a:pt x="78" y="13"/>
                      <a:pt x="78" y="13"/>
                      <a:pt x="78" y="13"/>
                    </a:cubicBezTo>
                    <a:cubicBezTo>
                      <a:pt x="78" y="0"/>
                      <a:pt x="78" y="0"/>
                      <a:pt x="78" y="0"/>
                    </a:cubicBezTo>
                    <a:cubicBezTo>
                      <a:pt x="76" y="1"/>
                      <a:pt x="74" y="3"/>
                      <a:pt x="72" y="4"/>
                    </a:cubicBezTo>
                    <a:cubicBezTo>
                      <a:pt x="66" y="7"/>
                      <a:pt x="60" y="11"/>
                      <a:pt x="52" y="13"/>
                    </a:cubicBezTo>
                    <a:close/>
                  </a:path>
                </a:pathLst>
              </a:custGeom>
              <a:grpFill/>
              <a:ln w="9525">
                <a:solidFill>
                  <a:schemeClr val="accent1"/>
                </a:solidFill>
                <a:round/>
                <a:headEnd/>
                <a:tailEnd/>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46" name="Freeform 20"/>
              <p:cNvSpPr>
                <a:spLocks/>
              </p:cNvSpPr>
              <p:nvPr/>
            </p:nvSpPr>
            <p:spPr bwMode="auto">
              <a:xfrm>
                <a:off x="9779000" y="434975"/>
                <a:ext cx="660400" cy="284162"/>
              </a:xfrm>
              <a:custGeom>
                <a:avLst/>
                <a:gdLst>
                  <a:gd name="T0" fmla="*/ 25 w 147"/>
                  <a:gd name="T1" fmla="*/ 35 h 63"/>
                  <a:gd name="T2" fmla="*/ 27 w 147"/>
                  <a:gd name="T3" fmla="*/ 36 h 63"/>
                  <a:gd name="T4" fmla="*/ 34 w 147"/>
                  <a:gd name="T5" fmla="*/ 39 h 63"/>
                  <a:gd name="T6" fmla="*/ 40 w 147"/>
                  <a:gd name="T7" fmla="*/ 43 h 63"/>
                  <a:gd name="T8" fmla="*/ 42 w 147"/>
                  <a:gd name="T9" fmla="*/ 45 h 63"/>
                  <a:gd name="T10" fmla="*/ 60 w 147"/>
                  <a:gd name="T11" fmla="*/ 62 h 63"/>
                  <a:gd name="T12" fmla="*/ 74 w 147"/>
                  <a:gd name="T13" fmla="*/ 63 h 63"/>
                  <a:gd name="T14" fmla="*/ 128 w 147"/>
                  <a:gd name="T15" fmla="*/ 52 h 63"/>
                  <a:gd name="T16" fmla="*/ 135 w 147"/>
                  <a:gd name="T17" fmla="*/ 48 h 63"/>
                  <a:gd name="T18" fmla="*/ 141 w 147"/>
                  <a:gd name="T19" fmla="*/ 44 h 63"/>
                  <a:gd name="T20" fmla="*/ 142 w 147"/>
                  <a:gd name="T21" fmla="*/ 43 h 63"/>
                  <a:gd name="T22" fmla="*/ 146 w 147"/>
                  <a:gd name="T23" fmla="*/ 36 h 63"/>
                  <a:gd name="T24" fmla="*/ 147 w 147"/>
                  <a:gd name="T25" fmla="*/ 32 h 63"/>
                  <a:gd name="T26" fmla="*/ 147 w 147"/>
                  <a:gd name="T27" fmla="*/ 29 h 63"/>
                  <a:gd name="T28" fmla="*/ 74 w 147"/>
                  <a:gd name="T29" fmla="*/ 0 h 63"/>
                  <a:gd name="T30" fmla="*/ 0 w 147"/>
                  <a:gd name="T31" fmla="*/ 29 h 63"/>
                  <a:gd name="T32" fmla="*/ 4 w 147"/>
                  <a:gd name="T33" fmla="*/ 29 h 63"/>
                  <a:gd name="T34" fmla="*/ 25 w 147"/>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63">
                    <a:moveTo>
                      <a:pt x="25" y="35"/>
                    </a:moveTo>
                    <a:cubicBezTo>
                      <a:pt x="25" y="35"/>
                      <a:pt x="26" y="36"/>
                      <a:pt x="27" y="36"/>
                    </a:cubicBezTo>
                    <a:cubicBezTo>
                      <a:pt x="29" y="37"/>
                      <a:pt x="32" y="38"/>
                      <a:pt x="34" y="39"/>
                    </a:cubicBezTo>
                    <a:cubicBezTo>
                      <a:pt x="36" y="41"/>
                      <a:pt x="38" y="42"/>
                      <a:pt x="40" y="43"/>
                    </a:cubicBezTo>
                    <a:cubicBezTo>
                      <a:pt x="40" y="44"/>
                      <a:pt x="41" y="44"/>
                      <a:pt x="42" y="45"/>
                    </a:cubicBezTo>
                    <a:cubicBezTo>
                      <a:pt x="49" y="50"/>
                      <a:pt x="55" y="56"/>
                      <a:pt x="60" y="62"/>
                    </a:cubicBezTo>
                    <a:cubicBezTo>
                      <a:pt x="65" y="63"/>
                      <a:pt x="69" y="63"/>
                      <a:pt x="74" y="63"/>
                    </a:cubicBezTo>
                    <a:cubicBezTo>
                      <a:pt x="96" y="63"/>
                      <a:pt x="115" y="59"/>
                      <a:pt x="128" y="52"/>
                    </a:cubicBezTo>
                    <a:cubicBezTo>
                      <a:pt x="131" y="51"/>
                      <a:pt x="133" y="50"/>
                      <a:pt x="135" y="48"/>
                    </a:cubicBezTo>
                    <a:cubicBezTo>
                      <a:pt x="138" y="47"/>
                      <a:pt x="139" y="45"/>
                      <a:pt x="141" y="44"/>
                    </a:cubicBezTo>
                    <a:cubicBezTo>
                      <a:pt x="141" y="43"/>
                      <a:pt x="141" y="43"/>
                      <a:pt x="142" y="43"/>
                    </a:cubicBezTo>
                    <a:cubicBezTo>
                      <a:pt x="144" y="41"/>
                      <a:pt x="145" y="38"/>
                      <a:pt x="146" y="36"/>
                    </a:cubicBezTo>
                    <a:cubicBezTo>
                      <a:pt x="147" y="35"/>
                      <a:pt x="147" y="33"/>
                      <a:pt x="147" y="32"/>
                    </a:cubicBezTo>
                    <a:cubicBezTo>
                      <a:pt x="147" y="31"/>
                      <a:pt x="147" y="30"/>
                      <a:pt x="147" y="29"/>
                    </a:cubicBezTo>
                    <a:cubicBezTo>
                      <a:pt x="143" y="15"/>
                      <a:pt x="114" y="0"/>
                      <a:pt x="74" y="0"/>
                    </a:cubicBezTo>
                    <a:cubicBezTo>
                      <a:pt x="33" y="0"/>
                      <a:pt x="4" y="15"/>
                      <a:pt x="0" y="29"/>
                    </a:cubicBezTo>
                    <a:cubicBezTo>
                      <a:pt x="1" y="29"/>
                      <a:pt x="3" y="29"/>
                      <a:pt x="4" y="29"/>
                    </a:cubicBezTo>
                    <a:cubicBezTo>
                      <a:pt x="11" y="30"/>
                      <a:pt x="18" y="32"/>
                      <a:pt x="25" y="35"/>
                    </a:cubicBezTo>
                    <a:close/>
                  </a:path>
                </a:pathLst>
              </a:custGeom>
              <a:grpFill/>
              <a:ln w="9525">
                <a:solidFill>
                  <a:schemeClr val="accent1"/>
                </a:solidFill>
                <a:round/>
                <a:headEnd/>
                <a:tailEnd/>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47" name="Freeform 21"/>
              <p:cNvSpPr>
                <a:spLocks/>
              </p:cNvSpPr>
              <p:nvPr/>
            </p:nvSpPr>
            <p:spPr bwMode="auto">
              <a:xfrm>
                <a:off x="8959850" y="304800"/>
                <a:ext cx="657225" cy="220662"/>
              </a:xfrm>
              <a:custGeom>
                <a:avLst/>
                <a:gdLst>
                  <a:gd name="T0" fmla="*/ 146 w 146"/>
                  <a:gd name="T1" fmla="*/ 4 h 49"/>
                  <a:gd name="T2" fmla="*/ 146 w 146"/>
                  <a:gd name="T3" fmla="*/ 0 h 49"/>
                  <a:gd name="T4" fmla="*/ 144 w 146"/>
                  <a:gd name="T5" fmla="*/ 2 h 49"/>
                  <a:gd name="T6" fmla="*/ 138 w 146"/>
                  <a:gd name="T7" fmla="*/ 6 h 49"/>
                  <a:gd name="T8" fmla="*/ 107 w 146"/>
                  <a:gd name="T9" fmla="*/ 17 h 49"/>
                  <a:gd name="T10" fmla="*/ 102 w 146"/>
                  <a:gd name="T11" fmla="*/ 18 h 49"/>
                  <a:gd name="T12" fmla="*/ 73 w 146"/>
                  <a:gd name="T13" fmla="*/ 21 h 49"/>
                  <a:gd name="T14" fmla="*/ 44 w 146"/>
                  <a:gd name="T15" fmla="*/ 18 h 49"/>
                  <a:gd name="T16" fmla="*/ 39 w 146"/>
                  <a:gd name="T17" fmla="*/ 17 h 49"/>
                  <a:gd name="T18" fmla="*/ 8 w 146"/>
                  <a:gd name="T19" fmla="*/ 6 h 49"/>
                  <a:gd name="T20" fmla="*/ 2 w 146"/>
                  <a:gd name="T21" fmla="*/ 2 h 49"/>
                  <a:gd name="T22" fmla="*/ 0 w 146"/>
                  <a:gd name="T23" fmla="*/ 0 h 49"/>
                  <a:gd name="T24" fmla="*/ 0 w 146"/>
                  <a:gd name="T25" fmla="*/ 4 h 49"/>
                  <a:gd name="T26" fmla="*/ 0 w 146"/>
                  <a:gd name="T27" fmla="*/ 17 h 49"/>
                  <a:gd name="T28" fmla="*/ 0 w 146"/>
                  <a:gd name="T29" fmla="*/ 17 h 49"/>
                  <a:gd name="T30" fmla="*/ 0 w 146"/>
                  <a:gd name="T31" fmla="*/ 17 h 49"/>
                  <a:gd name="T32" fmla="*/ 2 w 146"/>
                  <a:gd name="T33" fmla="*/ 24 h 49"/>
                  <a:gd name="T34" fmla="*/ 8 w 146"/>
                  <a:gd name="T35" fmla="*/ 30 h 49"/>
                  <a:gd name="T36" fmla="*/ 9 w 146"/>
                  <a:gd name="T37" fmla="*/ 31 h 49"/>
                  <a:gd name="T38" fmla="*/ 14 w 146"/>
                  <a:gd name="T39" fmla="*/ 35 h 49"/>
                  <a:gd name="T40" fmla="*/ 22 w 146"/>
                  <a:gd name="T41" fmla="*/ 39 h 49"/>
                  <a:gd name="T42" fmla="*/ 73 w 146"/>
                  <a:gd name="T43" fmla="*/ 49 h 49"/>
                  <a:gd name="T44" fmla="*/ 125 w 146"/>
                  <a:gd name="T45" fmla="*/ 39 h 49"/>
                  <a:gd name="T46" fmla="*/ 132 w 146"/>
                  <a:gd name="T47" fmla="*/ 35 h 49"/>
                  <a:gd name="T48" fmla="*/ 138 w 146"/>
                  <a:gd name="T49" fmla="*/ 31 h 49"/>
                  <a:gd name="T50" fmla="*/ 139 w 146"/>
                  <a:gd name="T51" fmla="*/ 30 h 49"/>
                  <a:gd name="T52" fmla="*/ 144 w 146"/>
                  <a:gd name="T53" fmla="*/ 24 h 49"/>
                  <a:gd name="T54" fmla="*/ 146 w 146"/>
                  <a:gd name="T55" fmla="*/ 17 h 49"/>
                  <a:gd name="T56" fmla="*/ 146 w 146"/>
                  <a:gd name="T57" fmla="*/ 17 h 49"/>
                  <a:gd name="T58" fmla="*/ 146 w 146"/>
                  <a:gd name="T59" fmla="*/ 17 h 49"/>
                  <a:gd name="T60" fmla="*/ 146 w 146"/>
                  <a:gd name="T61"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 h="49">
                    <a:moveTo>
                      <a:pt x="146" y="4"/>
                    </a:moveTo>
                    <a:cubicBezTo>
                      <a:pt x="146" y="0"/>
                      <a:pt x="146" y="0"/>
                      <a:pt x="146" y="0"/>
                    </a:cubicBezTo>
                    <a:cubicBezTo>
                      <a:pt x="146" y="1"/>
                      <a:pt x="145" y="1"/>
                      <a:pt x="144" y="2"/>
                    </a:cubicBezTo>
                    <a:cubicBezTo>
                      <a:pt x="142" y="3"/>
                      <a:pt x="140" y="5"/>
                      <a:pt x="138" y="6"/>
                    </a:cubicBezTo>
                    <a:cubicBezTo>
                      <a:pt x="130" y="11"/>
                      <a:pt x="119" y="15"/>
                      <a:pt x="107" y="17"/>
                    </a:cubicBezTo>
                    <a:cubicBezTo>
                      <a:pt x="105" y="17"/>
                      <a:pt x="104" y="18"/>
                      <a:pt x="102" y="18"/>
                    </a:cubicBezTo>
                    <a:cubicBezTo>
                      <a:pt x="93" y="20"/>
                      <a:pt x="83" y="21"/>
                      <a:pt x="73" y="21"/>
                    </a:cubicBezTo>
                    <a:cubicBezTo>
                      <a:pt x="63" y="21"/>
                      <a:pt x="53" y="20"/>
                      <a:pt x="44" y="18"/>
                    </a:cubicBezTo>
                    <a:cubicBezTo>
                      <a:pt x="42" y="18"/>
                      <a:pt x="41" y="17"/>
                      <a:pt x="39" y="17"/>
                    </a:cubicBezTo>
                    <a:cubicBezTo>
                      <a:pt x="27" y="15"/>
                      <a:pt x="17" y="11"/>
                      <a:pt x="8" y="6"/>
                    </a:cubicBezTo>
                    <a:cubicBezTo>
                      <a:pt x="6" y="5"/>
                      <a:pt x="4" y="3"/>
                      <a:pt x="2" y="2"/>
                    </a:cubicBezTo>
                    <a:cubicBezTo>
                      <a:pt x="1" y="1"/>
                      <a:pt x="0" y="1"/>
                      <a:pt x="0" y="0"/>
                    </a:cubicBezTo>
                    <a:cubicBezTo>
                      <a:pt x="0" y="4"/>
                      <a:pt x="0" y="4"/>
                      <a:pt x="0" y="4"/>
                    </a:cubicBezTo>
                    <a:cubicBezTo>
                      <a:pt x="0" y="17"/>
                      <a:pt x="0" y="17"/>
                      <a:pt x="0" y="17"/>
                    </a:cubicBezTo>
                    <a:cubicBezTo>
                      <a:pt x="0" y="17"/>
                      <a:pt x="0" y="17"/>
                      <a:pt x="0" y="17"/>
                    </a:cubicBezTo>
                    <a:cubicBezTo>
                      <a:pt x="0" y="17"/>
                      <a:pt x="0" y="17"/>
                      <a:pt x="0" y="17"/>
                    </a:cubicBezTo>
                    <a:cubicBezTo>
                      <a:pt x="0" y="19"/>
                      <a:pt x="1" y="22"/>
                      <a:pt x="2" y="24"/>
                    </a:cubicBezTo>
                    <a:cubicBezTo>
                      <a:pt x="3" y="26"/>
                      <a:pt x="5" y="28"/>
                      <a:pt x="8" y="30"/>
                    </a:cubicBezTo>
                    <a:cubicBezTo>
                      <a:pt x="8" y="31"/>
                      <a:pt x="8" y="31"/>
                      <a:pt x="9" y="31"/>
                    </a:cubicBezTo>
                    <a:cubicBezTo>
                      <a:pt x="10" y="32"/>
                      <a:pt x="12" y="34"/>
                      <a:pt x="14" y="35"/>
                    </a:cubicBezTo>
                    <a:cubicBezTo>
                      <a:pt x="16" y="36"/>
                      <a:pt x="19" y="38"/>
                      <a:pt x="22" y="39"/>
                    </a:cubicBezTo>
                    <a:cubicBezTo>
                      <a:pt x="34" y="45"/>
                      <a:pt x="52" y="49"/>
                      <a:pt x="73" y="49"/>
                    </a:cubicBezTo>
                    <a:cubicBezTo>
                      <a:pt x="94" y="49"/>
                      <a:pt x="112" y="45"/>
                      <a:pt x="125" y="39"/>
                    </a:cubicBezTo>
                    <a:cubicBezTo>
                      <a:pt x="127" y="38"/>
                      <a:pt x="130" y="36"/>
                      <a:pt x="132" y="35"/>
                    </a:cubicBezTo>
                    <a:cubicBezTo>
                      <a:pt x="134" y="34"/>
                      <a:pt x="136" y="32"/>
                      <a:pt x="138" y="31"/>
                    </a:cubicBezTo>
                    <a:cubicBezTo>
                      <a:pt x="138" y="31"/>
                      <a:pt x="138" y="31"/>
                      <a:pt x="139" y="30"/>
                    </a:cubicBezTo>
                    <a:cubicBezTo>
                      <a:pt x="141" y="28"/>
                      <a:pt x="143" y="26"/>
                      <a:pt x="144" y="24"/>
                    </a:cubicBezTo>
                    <a:cubicBezTo>
                      <a:pt x="145" y="22"/>
                      <a:pt x="146" y="19"/>
                      <a:pt x="146" y="17"/>
                    </a:cubicBezTo>
                    <a:cubicBezTo>
                      <a:pt x="146" y="17"/>
                      <a:pt x="146" y="17"/>
                      <a:pt x="146" y="17"/>
                    </a:cubicBezTo>
                    <a:cubicBezTo>
                      <a:pt x="146" y="17"/>
                      <a:pt x="146" y="17"/>
                      <a:pt x="146" y="17"/>
                    </a:cubicBezTo>
                    <a:lnTo>
                      <a:pt x="146" y="4"/>
                    </a:lnTo>
                    <a:close/>
                  </a:path>
                </a:pathLst>
              </a:custGeom>
              <a:grpFill/>
              <a:ln w="9525">
                <a:solidFill>
                  <a:schemeClr val="accent1"/>
                </a:solidFill>
                <a:round/>
                <a:headEnd/>
                <a:tailEnd/>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48" name="Freeform 22"/>
              <p:cNvSpPr>
                <a:spLocks/>
              </p:cNvSpPr>
              <p:nvPr/>
            </p:nvSpPr>
            <p:spPr bwMode="auto">
              <a:xfrm>
                <a:off x="8955088" y="52388"/>
                <a:ext cx="665162" cy="284162"/>
              </a:xfrm>
              <a:custGeom>
                <a:avLst/>
                <a:gdLst>
                  <a:gd name="T0" fmla="*/ 6 w 148"/>
                  <a:gd name="T1" fmla="*/ 43 h 63"/>
                  <a:gd name="T2" fmla="*/ 9 w 148"/>
                  <a:gd name="T3" fmla="*/ 45 h 63"/>
                  <a:gd name="T4" fmla="*/ 15 w 148"/>
                  <a:gd name="T5" fmla="*/ 50 h 63"/>
                  <a:gd name="T6" fmla="*/ 24 w 148"/>
                  <a:gd name="T7" fmla="*/ 54 h 63"/>
                  <a:gd name="T8" fmla="*/ 74 w 148"/>
                  <a:gd name="T9" fmla="*/ 63 h 63"/>
                  <a:gd name="T10" fmla="*/ 125 w 148"/>
                  <a:gd name="T11" fmla="*/ 54 h 63"/>
                  <a:gd name="T12" fmla="*/ 133 w 148"/>
                  <a:gd name="T13" fmla="*/ 50 h 63"/>
                  <a:gd name="T14" fmla="*/ 139 w 148"/>
                  <a:gd name="T15" fmla="*/ 45 h 63"/>
                  <a:gd name="T16" fmla="*/ 142 w 148"/>
                  <a:gd name="T17" fmla="*/ 43 h 63"/>
                  <a:gd name="T18" fmla="*/ 147 w 148"/>
                  <a:gd name="T19" fmla="*/ 36 h 63"/>
                  <a:gd name="T20" fmla="*/ 148 w 148"/>
                  <a:gd name="T21" fmla="*/ 31 h 63"/>
                  <a:gd name="T22" fmla="*/ 147 w 148"/>
                  <a:gd name="T23" fmla="*/ 29 h 63"/>
                  <a:gd name="T24" fmla="*/ 74 w 148"/>
                  <a:gd name="T25" fmla="*/ 0 h 63"/>
                  <a:gd name="T26" fmla="*/ 1 w 148"/>
                  <a:gd name="T27" fmla="*/ 29 h 63"/>
                  <a:gd name="T28" fmla="*/ 0 w 148"/>
                  <a:gd name="T29" fmla="*/ 31 h 63"/>
                  <a:gd name="T30" fmla="*/ 1 w 148"/>
                  <a:gd name="T31" fmla="*/ 36 h 63"/>
                  <a:gd name="T32" fmla="*/ 6 w 148"/>
                  <a:gd name="T3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63">
                    <a:moveTo>
                      <a:pt x="6" y="43"/>
                    </a:moveTo>
                    <a:cubicBezTo>
                      <a:pt x="7" y="43"/>
                      <a:pt x="8" y="44"/>
                      <a:pt x="9" y="45"/>
                    </a:cubicBezTo>
                    <a:cubicBezTo>
                      <a:pt x="11" y="47"/>
                      <a:pt x="13" y="48"/>
                      <a:pt x="15" y="50"/>
                    </a:cubicBezTo>
                    <a:cubicBezTo>
                      <a:pt x="18" y="51"/>
                      <a:pt x="21" y="52"/>
                      <a:pt x="24" y="54"/>
                    </a:cubicBezTo>
                    <a:cubicBezTo>
                      <a:pt x="36" y="59"/>
                      <a:pt x="54" y="63"/>
                      <a:pt x="74" y="63"/>
                    </a:cubicBezTo>
                    <a:cubicBezTo>
                      <a:pt x="94" y="63"/>
                      <a:pt x="112" y="59"/>
                      <a:pt x="125" y="54"/>
                    </a:cubicBezTo>
                    <a:cubicBezTo>
                      <a:pt x="127" y="52"/>
                      <a:pt x="130" y="51"/>
                      <a:pt x="133" y="50"/>
                    </a:cubicBezTo>
                    <a:cubicBezTo>
                      <a:pt x="135" y="48"/>
                      <a:pt x="137" y="47"/>
                      <a:pt x="139" y="45"/>
                    </a:cubicBezTo>
                    <a:cubicBezTo>
                      <a:pt x="140" y="44"/>
                      <a:pt x="141" y="43"/>
                      <a:pt x="142" y="43"/>
                    </a:cubicBezTo>
                    <a:cubicBezTo>
                      <a:pt x="144" y="40"/>
                      <a:pt x="146" y="38"/>
                      <a:pt x="147" y="36"/>
                    </a:cubicBezTo>
                    <a:cubicBezTo>
                      <a:pt x="147" y="34"/>
                      <a:pt x="148" y="33"/>
                      <a:pt x="148" y="31"/>
                    </a:cubicBezTo>
                    <a:cubicBezTo>
                      <a:pt x="148" y="30"/>
                      <a:pt x="148" y="29"/>
                      <a:pt x="147" y="29"/>
                    </a:cubicBezTo>
                    <a:cubicBezTo>
                      <a:pt x="144" y="15"/>
                      <a:pt x="115" y="0"/>
                      <a:pt x="74" y="0"/>
                    </a:cubicBezTo>
                    <a:cubicBezTo>
                      <a:pt x="33" y="0"/>
                      <a:pt x="4" y="15"/>
                      <a:pt x="1" y="29"/>
                    </a:cubicBezTo>
                    <a:cubicBezTo>
                      <a:pt x="1" y="29"/>
                      <a:pt x="0" y="30"/>
                      <a:pt x="0" y="31"/>
                    </a:cubicBezTo>
                    <a:cubicBezTo>
                      <a:pt x="0" y="33"/>
                      <a:pt x="1" y="34"/>
                      <a:pt x="1" y="36"/>
                    </a:cubicBezTo>
                    <a:cubicBezTo>
                      <a:pt x="2" y="38"/>
                      <a:pt x="4" y="40"/>
                      <a:pt x="6" y="43"/>
                    </a:cubicBezTo>
                    <a:close/>
                  </a:path>
                </a:pathLst>
              </a:custGeom>
              <a:grpFill/>
              <a:ln w="9525">
                <a:solidFill>
                  <a:schemeClr val="accent1"/>
                </a:solidFill>
                <a:round/>
                <a:headEnd/>
                <a:tailEnd/>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49" name="Freeform 23"/>
              <p:cNvSpPr>
                <a:spLocks noEditPoints="1"/>
              </p:cNvSpPr>
              <p:nvPr/>
            </p:nvSpPr>
            <p:spPr bwMode="auto">
              <a:xfrm>
                <a:off x="9404350" y="623888"/>
                <a:ext cx="661987" cy="666750"/>
              </a:xfrm>
              <a:custGeom>
                <a:avLst/>
                <a:gdLst>
                  <a:gd name="T0" fmla="*/ 139 w 147"/>
                  <a:gd name="T1" fmla="*/ 109 h 148"/>
                  <a:gd name="T2" fmla="*/ 147 w 147"/>
                  <a:gd name="T3" fmla="*/ 83 h 148"/>
                  <a:gd name="T4" fmla="*/ 147 w 147"/>
                  <a:gd name="T5" fmla="*/ 76 h 148"/>
                  <a:gd name="T6" fmla="*/ 147 w 147"/>
                  <a:gd name="T7" fmla="*/ 69 h 148"/>
                  <a:gd name="T8" fmla="*/ 146 w 147"/>
                  <a:gd name="T9" fmla="*/ 62 h 148"/>
                  <a:gd name="T10" fmla="*/ 136 w 147"/>
                  <a:gd name="T11" fmla="*/ 35 h 148"/>
                  <a:gd name="T12" fmla="*/ 131 w 147"/>
                  <a:gd name="T13" fmla="*/ 28 h 148"/>
                  <a:gd name="T14" fmla="*/ 120 w 147"/>
                  <a:gd name="T15" fmla="*/ 17 h 148"/>
                  <a:gd name="T16" fmla="*/ 89 w 147"/>
                  <a:gd name="T17" fmla="*/ 2 h 148"/>
                  <a:gd name="T18" fmla="*/ 79 w 147"/>
                  <a:gd name="T19" fmla="*/ 0 h 148"/>
                  <a:gd name="T20" fmla="*/ 71 w 147"/>
                  <a:gd name="T21" fmla="*/ 0 h 148"/>
                  <a:gd name="T22" fmla="*/ 59 w 147"/>
                  <a:gd name="T23" fmla="*/ 2 h 148"/>
                  <a:gd name="T24" fmla="*/ 49 w 147"/>
                  <a:gd name="T25" fmla="*/ 4 h 148"/>
                  <a:gd name="T26" fmla="*/ 47 w 147"/>
                  <a:gd name="T27" fmla="*/ 5 h 148"/>
                  <a:gd name="T28" fmla="*/ 23 w 147"/>
                  <a:gd name="T29" fmla="*/ 20 h 148"/>
                  <a:gd name="T30" fmla="*/ 14 w 147"/>
                  <a:gd name="T31" fmla="*/ 30 h 148"/>
                  <a:gd name="T32" fmla="*/ 11 w 147"/>
                  <a:gd name="T33" fmla="*/ 35 h 148"/>
                  <a:gd name="T34" fmla="*/ 6 w 147"/>
                  <a:gd name="T35" fmla="*/ 44 h 148"/>
                  <a:gd name="T36" fmla="*/ 0 w 147"/>
                  <a:gd name="T37" fmla="*/ 67 h 148"/>
                  <a:gd name="T38" fmla="*/ 0 w 147"/>
                  <a:gd name="T39" fmla="*/ 74 h 148"/>
                  <a:gd name="T40" fmla="*/ 0 w 147"/>
                  <a:gd name="T41" fmla="*/ 76 h 148"/>
                  <a:gd name="T42" fmla="*/ 5 w 147"/>
                  <a:gd name="T43" fmla="*/ 101 h 148"/>
                  <a:gd name="T44" fmla="*/ 11 w 147"/>
                  <a:gd name="T45" fmla="*/ 113 h 148"/>
                  <a:gd name="T46" fmla="*/ 36 w 147"/>
                  <a:gd name="T47" fmla="*/ 138 h 148"/>
                  <a:gd name="T48" fmla="*/ 93 w 147"/>
                  <a:gd name="T49" fmla="*/ 145 h 148"/>
                  <a:gd name="T50" fmla="*/ 134 w 147"/>
                  <a:gd name="T51" fmla="*/ 117 h 148"/>
                  <a:gd name="T52" fmla="*/ 102 w 147"/>
                  <a:gd name="T53" fmla="*/ 101 h 148"/>
                  <a:gd name="T54" fmla="*/ 99 w 147"/>
                  <a:gd name="T55" fmla="*/ 107 h 148"/>
                  <a:gd name="T56" fmla="*/ 83 w 147"/>
                  <a:gd name="T57" fmla="*/ 117 h 148"/>
                  <a:gd name="T58" fmla="*/ 76 w 147"/>
                  <a:gd name="T59" fmla="*/ 131 h 148"/>
                  <a:gd name="T60" fmla="*/ 69 w 147"/>
                  <a:gd name="T61" fmla="*/ 118 h 148"/>
                  <a:gd name="T62" fmla="*/ 47 w 147"/>
                  <a:gd name="T63" fmla="*/ 111 h 148"/>
                  <a:gd name="T64" fmla="*/ 47 w 147"/>
                  <a:gd name="T65" fmla="*/ 99 h 148"/>
                  <a:gd name="T66" fmla="*/ 61 w 147"/>
                  <a:gd name="T67" fmla="*/ 102 h 148"/>
                  <a:gd name="T68" fmla="*/ 62 w 147"/>
                  <a:gd name="T69" fmla="*/ 75 h 148"/>
                  <a:gd name="T70" fmla="*/ 55 w 147"/>
                  <a:gd name="T71" fmla="*/ 70 h 148"/>
                  <a:gd name="T72" fmla="*/ 47 w 147"/>
                  <a:gd name="T73" fmla="*/ 58 h 148"/>
                  <a:gd name="T74" fmla="*/ 47 w 147"/>
                  <a:gd name="T75" fmla="*/ 55 h 148"/>
                  <a:gd name="T76" fmla="*/ 47 w 147"/>
                  <a:gd name="T77" fmla="*/ 47 h 148"/>
                  <a:gd name="T78" fmla="*/ 53 w 147"/>
                  <a:gd name="T79" fmla="*/ 35 h 148"/>
                  <a:gd name="T80" fmla="*/ 61 w 147"/>
                  <a:gd name="T81" fmla="*/ 29 h 148"/>
                  <a:gd name="T82" fmla="*/ 69 w 147"/>
                  <a:gd name="T83" fmla="*/ 26 h 148"/>
                  <a:gd name="T84" fmla="*/ 74 w 147"/>
                  <a:gd name="T85" fmla="*/ 15 h 148"/>
                  <a:gd name="T86" fmla="*/ 81 w 147"/>
                  <a:gd name="T87" fmla="*/ 17 h 148"/>
                  <a:gd name="T88" fmla="*/ 83 w 147"/>
                  <a:gd name="T89" fmla="*/ 26 h 148"/>
                  <a:gd name="T90" fmla="*/ 100 w 147"/>
                  <a:gd name="T91" fmla="*/ 33 h 148"/>
                  <a:gd name="T92" fmla="*/ 102 w 147"/>
                  <a:gd name="T93" fmla="*/ 42 h 148"/>
                  <a:gd name="T94" fmla="*/ 99 w 147"/>
                  <a:gd name="T95" fmla="*/ 45 h 148"/>
                  <a:gd name="T96" fmla="*/ 89 w 147"/>
                  <a:gd name="T97" fmla="*/ 43 h 148"/>
                  <a:gd name="T98" fmla="*/ 83 w 147"/>
                  <a:gd name="T99" fmla="*/ 40 h 148"/>
                  <a:gd name="T100" fmla="*/ 83 w 147"/>
                  <a:gd name="T101" fmla="*/ 47 h 148"/>
                  <a:gd name="T102" fmla="*/ 83 w 147"/>
                  <a:gd name="T103" fmla="*/ 56 h 148"/>
                  <a:gd name="T104" fmla="*/ 83 w 147"/>
                  <a:gd name="T105" fmla="*/ 69 h 148"/>
                  <a:gd name="T106" fmla="*/ 100 w 147"/>
                  <a:gd name="T107" fmla="*/ 83 h 148"/>
                  <a:gd name="T108" fmla="*/ 104 w 147"/>
                  <a:gd name="T109" fmla="*/ 9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 h="148">
                    <a:moveTo>
                      <a:pt x="135" y="116"/>
                    </a:moveTo>
                    <a:cubicBezTo>
                      <a:pt x="136" y="114"/>
                      <a:pt x="137" y="112"/>
                      <a:pt x="138" y="110"/>
                    </a:cubicBezTo>
                    <a:cubicBezTo>
                      <a:pt x="138" y="110"/>
                      <a:pt x="138" y="109"/>
                      <a:pt x="139" y="109"/>
                    </a:cubicBezTo>
                    <a:cubicBezTo>
                      <a:pt x="140" y="107"/>
                      <a:pt x="141" y="105"/>
                      <a:pt x="141" y="103"/>
                    </a:cubicBezTo>
                    <a:cubicBezTo>
                      <a:pt x="142" y="103"/>
                      <a:pt x="142" y="103"/>
                      <a:pt x="142" y="102"/>
                    </a:cubicBezTo>
                    <a:cubicBezTo>
                      <a:pt x="144" y="96"/>
                      <a:pt x="146" y="90"/>
                      <a:pt x="147" y="83"/>
                    </a:cubicBezTo>
                    <a:cubicBezTo>
                      <a:pt x="147" y="81"/>
                      <a:pt x="147" y="79"/>
                      <a:pt x="147" y="77"/>
                    </a:cubicBezTo>
                    <a:cubicBezTo>
                      <a:pt x="147" y="77"/>
                      <a:pt x="147" y="76"/>
                      <a:pt x="147" y="76"/>
                    </a:cubicBezTo>
                    <a:cubicBezTo>
                      <a:pt x="147" y="76"/>
                      <a:pt x="147" y="76"/>
                      <a:pt x="147" y="76"/>
                    </a:cubicBezTo>
                    <a:cubicBezTo>
                      <a:pt x="147" y="75"/>
                      <a:pt x="147" y="75"/>
                      <a:pt x="147" y="74"/>
                    </a:cubicBezTo>
                    <a:cubicBezTo>
                      <a:pt x="147" y="73"/>
                      <a:pt x="147" y="71"/>
                      <a:pt x="147" y="70"/>
                    </a:cubicBezTo>
                    <a:cubicBezTo>
                      <a:pt x="147" y="70"/>
                      <a:pt x="147" y="69"/>
                      <a:pt x="147" y="69"/>
                    </a:cubicBezTo>
                    <a:cubicBezTo>
                      <a:pt x="147" y="69"/>
                      <a:pt x="147" y="69"/>
                      <a:pt x="147" y="69"/>
                    </a:cubicBezTo>
                    <a:cubicBezTo>
                      <a:pt x="147" y="67"/>
                      <a:pt x="147" y="65"/>
                      <a:pt x="147" y="63"/>
                    </a:cubicBezTo>
                    <a:cubicBezTo>
                      <a:pt x="146" y="62"/>
                      <a:pt x="146" y="62"/>
                      <a:pt x="146" y="62"/>
                    </a:cubicBezTo>
                    <a:cubicBezTo>
                      <a:pt x="145" y="55"/>
                      <a:pt x="143" y="48"/>
                      <a:pt x="140" y="42"/>
                    </a:cubicBezTo>
                    <a:cubicBezTo>
                      <a:pt x="140" y="42"/>
                      <a:pt x="140" y="41"/>
                      <a:pt x="140" y="41"/>
                    </a:cubicBezTo>
                    <a:cubicBezTo>
                      <a:pt x="139" y="39"/>
                      <a:pt x="137" y="37"/>
                      <a:pt x="136" y="35"/>
                    </a:cubicBezTo>
                    <a:cubicBezTo>
                      <a:pt x="136" y="35"/>
                      <a:pt x="136" y="35"/>
                      <a:pt x="136" y="35"/>
                    </a:cubicBezTo>
                    <a:cubicBezTo>
                      <a:pt x="136" y="34"/>
                      <a:pt x="136" y="34"/>
                      <a:pt x="135" y="34"/>
                    </a:cubicBezTo>
                    <a:cubicBezTo>
                      <a:pt x="134" y="32"/>
                      <a:pt x="133" y="30"/>
                      <a:pt x="131" y="28"/>
                    </a:cubicBezTo>
                    <a:cubicBezTo>
                      <a:pt x="131" y="28"/>
                      <a:pt x="131" y="28"/>
                      <a:pt x="131" y="28"/>
                    </a:cubicBezTo>
                    <a:cubicBezTo>
                      <a:pt x="131" y="27"/>
                      <a:pt x="130" y="27"/>
                      <a:pt x="130" y="26"/>
                    </a:cubicBezTo>
                    <a:cubicBezTo>
                      <a:pt x="127" y="23"/>
                      <a:pt x="124" y="20"/>
                      <a:pt x="120" y="17"/>
                    </a:cubicBezTo>
                    <a:cubicBezTo>
                      <a:pt x="116" y="13"/>
                      <a:pt x="112" y="11"/>
                      <a:pt x="107" y="8"/>
                    </a:cubicBezTo>
                    <a:cubicBezTo>
                      <a:pt x="104" y="7"/>
                      <a:pt x="101" y="5"/>
                      <a:pt x="98" y="4"/>
                    </a:cubicBezTo>
                    <a:cubicBezTo>
                      <a:pt x="95" y="3"/>
                      <a:pt x="92" y="2"/>
                      <a:pt x="89" y="2"/>
                    </a:cubicBezTo>
                    <a:cubicBezTo>
                      <a:pt x="89" y="2"/>
                      <a:pt x="89" y="2"/>
                      <a:pt x="89" y="2"/>
                    </a:cubicBezTo>
                    <a:cubicBezTo>
                      <a:pt x="87" y="1"/>
                      <a:pt x="86" y="1"/>
                      <a:pt x="85" y="1"/>
                    </a:cubicBezTo>
                    <a:cubicBezTo>
                      <a:pt x="83" y="1"/>
                      <a:pt x="81" y="1"/>
                      <a:pt x="79" y="0"/>
                    </a:cubicBezTo>
                    <a:cubicBezTo>
                      <a:pt x="78" y="0"/>
                      <a:pt x="77" y="0"/>
                      <a:pt x="76" y="0"/>
                    </a:cubicBezTo>
                    <a:cubicBezTo>
                      <a:pt x="75" y="0"/>
                      <a:pt x="74" y="0"/>
                      <a:pt x="74" y="0"/>
                    </a:cubicBezTo>
                    <a:cubicBezTo>
                      <a:pt x="73" y="0"/>
                      <a:pt x="72" y="0"/>
                      <a:pt x="71" y="0"/>
                    </a:cubicBezTo>
                    <a:cubicBezTo>
                      <a:pt x="70" y="0"/>
                      <a:pt x="70" y="0"/>
                      <a:pt x="69" y="0"/>
                    </a:cubicBezTo>
                    <a:cubicBezTo>
                      <a:pt x="67" y="0"/>
                      <a:pt x="64" y="1"/>
                      <a:pt x="61" y="1"/>
                    </a:cubicBezTo>
                    <a:cubicBezTo>
                      <a:pt x="61" y="1"/>
                      <a:pt x="60" y="1"/>
                      <a:pt x="59" y="2"/>
                    </a:cubicBezTo>
                    <a:cubicBezTo>
                      <a:pt x="59" y="2"/>
                      <a:pt x="59" y="2"/>
                      <a:pt x="59" y="2"/>
                    </a:cubicBezTo>
                    <a:cubicBezTo>
                      <a:pt x="57" y="2"/>
                      <a:pt x="56" y="2"/>
                      <a:pt x="54" y="3"/>
                    </a:cubicBezTo>
                    <a:cubicBezTo>
                      <a:pt x="53" y="3"/>
                      <a:pt x="51" y="4"/>
                      <a:pt x="49" y="4"/>
                    </a:cubicBezTo>
                    <a:cubicBezTo>
                      <a:pt x="49" y="4"/>
                      <a:pt x="49" y="5"/>
                      <a:pt x="48" y="5"/>
                    </a:cubicBezTo>
                    <a:cubicBezTo>
                      <a:pt x="48" y="5"/>
                      <a:pt x="48" y="5"/>
                      <a:pt x="47" y="5"/>
                    </a:cubicBezTo>
                    <a:cubicBezTo>
                      <a:pt x="47" y="5"/>
                      <a:pt x="47" y="5"/>
                      <a:pt x="47" y="5"/>
                    </a:cubicBezTo>
                    <a:cubicBezTo>
                      <a:pt x="44" y="6"/>
                      <a:pt x="42" y="7"/>
                      <a:pt x="40" y="8"/>
                    </a:cubicBezTo>
                    <a:cubicBezTo>
                      <a:pt x="37" y="10"/>
                      <a:pt x="35" y="11"/>
                      <a:pt x="33" y="12"/>
                    </a:cubicBezTo>
                    <a:cubicBezTo>
                      <a:pt x="29" y="15"/>
                      <a:pt x="26" y="17"/>
                      <a:pt x="23" y="20"/>
                    </a:cubicBezTo>
                    <a:cubicBezTo>
                      <a:pt x="23" y="21"/>
                      <a:pt x="22" y="21"/>
                      <a:pt x="21" y="22"/>
                    </a:cubicBezTo>
                    <a:cubicBezTo>
                      <a:pt x="19" y="24"/>
                      <a:pt x="18" y="26"/>
                      <a:pt x="16" y="28"/>
                    </a:cubicBezTo>
                    <a:cubicBezTo>
                      <a:pt x="15" y="29"/>
                      <a:pt x="15" y="29"/>
                      <a:pt x="14" y="30"/>
                    </a:cubicBezTo>
                    <a:cubicBezTo>
                      <a:pt x="14" y="30"/>
                      <a:pt x="14" y="31"/>
                      <a:pt x="14" y="31"/>
                    </a:cubicBezTo>
                    <a:cubicBezTo>
                      <a:pt x="13" y="31"/>
                      <a:pt x="13" y="31"/>
                      <a:pt x="13" y="31"/>
                    </a:cubicBezTo>
                    <a:cubicBezTo>
                      <a:pt x="12" y="33"/>
                      <a:pt x="12" y="34"/>
                      <a:pt x="11" y="35"/>
                    </a:cubicBezTo>
                    <a:cubicBezTo>
                      <a:pt x="10" y="36"/>
                      <a:pt x="10" y="36"/>
                      <a:pt x="10" y="37"/>
                    </a:cubicBezTo>
                    <a:cubicBezTo>
                      <a:pt x="9" y="39"/>
                      <a:pt x="8" y="40"/>
                      <a:pt x="7" y="42"/>
                    </a:cubicBezTo>
                    <a:cubicBezTo>
                      <a:pt x="7" y="43"/>
                      <a:pt x="6" y="43"/>
                      <a:pt x="6" y="44"/>
                    </a:cubicBezTo>
                    <a:cubicBezTo>
                      <a:pt x="4" y="49"/>
                      <a:pt x="2" y="54"/>
                      <a:pt x="1" y="60"/>
                    </a:cubicBezTo>
                    <a:cubicBezTo>
                      <a:pt x="1" y="60"/>
                      <a:pt x="1" y="60"/>
                      <a:pt x="1" y="61"/>
                    </a:cubicBezTo>
                    <a:cubicBezTo>
                      <a:pt x="1" y="63"/>
                      <a:pt x="0" y="65"/>
                      <a:pt x="0" y="67"/>
                    </a:cubicBezTo>
                    <a:cubicBezTo>
                      <a:pt x="0" y="67"/>
                      <a:pt x="0" y="68"/>
                      <a:pt x="0" y="68"/>
                    </a:cubicBezTo>
                    <a:cubicBezTo>
                      <a:pt x="0" y="68"/>
                      <a:pt x="0" y="69"/>
                      <a:pt x="0" y="69"/>
                    </a:cubicBezTo>
                    <a:cubicBezTo>
                      <a:pt x="0" y="71"/>
                      <a:pt x="0" y="72"/>
                      <a:pt x="0" y="74"/>
                    </a:cubicBezTo>
                    <a:cubicBezTo>
                      <a:pt x="0" y="74"/>
                      <a:pt x="0" y="74"/>
                      <a:pt x="0" y="74"/>
                    </a:cubicBezTo>
                    <a:cubicBezTo>
                      <a:pt x="0" y="74"/>
                      <a:pt x="0" y="75"/>
                      <a:pt x="0" y="75"/>
                    </a:cubicBezTo>
                    <a:cubicBezTo>
                      <a:pt x="0" y="75"/>
                      <a:pt x="0" y="76"/>
                      <a:pt x="0" y="76"/>
                    </a:cubicBezTo>
                    <a:cubicBezTo>
                      <a:pt x="0" y="78"/>
                      <a:pt x="0" y="81"/>
                      <a:pt x="0" y="83"/>
                    </a:cubicBezTo>
                    <a:cubicBezTo>
                      <a:pt x="1" y="89"/>
                      <a:pt x="2" y="95"/>
                      <a:pt x="4" y="100"/>
                    </a:cubicBezTo>
                    <a:cubicBezTo>
                      <a:pt x="5" y="100"/>
                      <a:pt x="5" y="101"/>
                      <a:pt x="5" y="101"/>
                    </a:cubicBezTo>
                    <a:cubicBezTo>
                      <a:pt x="6" y="103"/>
                      <a:pt x="6" y="105"/>
                      <a:pt x="7" y="106"/>
                    </a:cubicBezTo>
                    <a:cubicBezTo>
                      <a:pt x="7" y="107"/>
                      <a:pt x="8" y="107"/>
                      <a:pt x="8" y="107"/>
                    </a:cubicBezTo>
                    <a:cubicBezTo>
                      <a:pt x="9" y="109"/>
                      <a:pt x="10" y="111"/>
                      <a:pt x="11" y="113"/>
                    </a:cubicBezTo>
                    <a:cubicBezTo>
                      <a:pt x="11" y="113"/>
                      <a:pt x="11" y="113"/>
                      <a:pt x="11" y="114"/>
                    </a:cubicBezTo>
                    <a:cubicBezTo>
                      <a:pt x="16" y="121"/>
                      <a:pt x="22" y="128"/>
                      <a:pt x="30" y="133"/>
                    </a:cubicBezTo>
                    <a:cubicBezTo>
                      <a:pt x="32" y="135"/>
                      <a:pt x="34" y="136"/>
                      <a:pt x="36" y="138"/>
                    </a:cubicBezTo>
                    <a:cubicBezTo>
                      <a:pt x="39" y="139"/>
                      <a:pt x="41" y="140"/>
                      <a:pt x="43" y="141"/>
                    </a:cubicBezTo>
                    <a:cubicBezTo>
                      <a:pt x="53" y="146"/>
                      <a:pt x="63" y="148"/>
                      <a:pt x="74" y="148"/>
                    </a:cubicBezTo>
                    <a:cubicBezTo>
                      <a:pt x="80" y="148"/>
                      <a:pt x="87" y="147"/>
                      <a:pt x="93" y="145"/>
                    </a:cubicBezTo>
                    <a:cubicBezTo>
                      <a:pt x="97" y="144"/>
                      <a:pt x="100" y="143"/>
                      <a:pt x="103" y="142"/>
                    </a:cubicBezTo>
                    <a:cubicBezTo>
                      <a:pt x="106" y="141"/>
                      <a:pt x="108" y="139"/>
                      <a:pt x="111" y="138"/>
                    </a:cubicBezTo>
                    <a:cubicBezTo>
                      <a:pt x="120" y="132"/>
                      <a:pt x="128" y="125"/>
                      <a:pt x="134" y="117"/>
                    </a:cubicBezTo>
                    <a:cubicBezTo>
                      <a:pt x="134" y="116"/>
                      <a:pt x="134" y="116"/>
                      <a:pt x="135" y="116"/>
                    </a:cubicBezTo>
                    <a:close/>
                    <a:moveTo>
                      <a:pt x="103" y="100"/>
                    </a:moveTo>
                    <a:cubicBezTo>
                      <a:pt x="103" y="100"/>
                      <a:pt x="102" y="101"/>
                      <a:pt x="102" y="101"/>
                    </a:cubicBezTo>
                    <a:cubicBezTo>
                      <a:pt x="102" y="101"/>
                      <a:pt x="102" y="101"/>
                      <a:pt x="102" y="102"/>
                    </a:cubicBezTo>
                    <a:cubicBezTo>
                      <a:pt x="101" y="103"/>
                      <a:pt x="101" y="105"/>
                      <a:pt x="100" y="106"/>
                    </a:cubicBezTo>
                    <a:cubicBezTo>
                      <a:pt x="99" y="106"/>
                      <a:pt x="99" y="107"/>
                      <a:pt x="99" y="107"/>
                    </a:cubicBezTo>
                    <a:cubicBezTo>
                      <a:pt x="96" y="111"/>
                      <a:pt x="91" y="115"/>
                      <a:pt x="84" y="117"/>
                    </a:cubicBezTo>
                    <a:cubicBezTo>
                      <a:pt x="84" y="117"/>
                      <a:pt x="84" y="117"/>
                      <a:pt x="84" y="117"/>
                    </a:cubicBezTo>
                    <a:cubicBezTo>
                      <a:pt x="84" y="117"/>
                      <a:pt x="83" y="117"/>
                      <a:pt x="83" y="117"/>
                    </a:cubicBezTo>
                    <a:cubicBezTo>
                      <a:pt x="83" y="124"/>
                      <a:pt x="83" y="124"/>
                      <a:pt x="83" y="124"/>
                    </a:cubicBezTo>
                    <a:cubicBezTo>
                      <a:pt x="83" y="125"/>
                      <a:pt x="83" y="127"/>
                      <a:pt x="82" y="128"/>
                    </a:cubicBezTo>
                    <a:cubicBezTo>
                      <a:pt x="81" y="130"/>
                      <a:pt x="79" y="131"/>
                      <a:pt x="76" y="131"/>
                    </a:cubicBezTo>
                    <a:cubicBezTo>
                      <a:pt x="76" y="131"/>
                      <a:pt x="76" y="131"/>
                      <a:pt x="76" y="131"/>
                    </a:cubicBezTo>
                    <a:cubicBezTo>
                      <a:pt x="72" y="131"/>
                      <a:pt x="69" y="128"/>
                      <a:pt x="69" y="124"/>
                    </a:cubicBezTo>
                    <a:cubicBezTo>
                      <a:pt x="69" y="118"/>
                      <a:pt x="69" y="118"/>
                      <a:pt x="69" y="118"/>
                    </a:cubicBezTo>
                    <a:cubicBezTo>
                      <a:pt x="66" y="118"/>
                      <a:pt x="64" y="118"/>
                      <a:pt x="61" y="117"/>
                    </a:cubicBezTo>
                    <a:cubicBezTo>
                      <a:pt x="59" y="116"/>
                      <a:pt x="57" y="116"/>
                      <a:pt x="54" y="115"/>
                    </a:cubicBezTo>
                    <a:cubicBezTo>
                      <a:pt x="52" y="114"/>
                      <a:pt x="50" y="113"/>
                      <a:pt x="47" y="111"/>
                    </a:cubicBezTo>
                    <a:cubicBezTo>
                      <a:pt x="47" y="111"/>
                      <a:pt x="47" y="111"/>
                      <a:pt x="47" y="111"/>
                    </a:cubicBezTo>
                    <a:cubicBezTo>
                      <a:pt x="43" y="109"/>
                      <a:pt x="43" y="104"/>
                      <a:pt x="45" y="101"/>
                    </a:cubicBezTo>
                    <a:cubicBezTo>
                      <a:pt x="45" y="100"/>
                      <a:pt x="46" y="99"/>
                      <a:pt x="47" y="99"/>
                    </a:cubicBezTo>
                    <a:cubicBezTo>
                      <a:pt x="50" y="98"/>
                      <a:pt x="52" y="98"/>
                      <a:pt x="54" y="99"/>
                    </a:cubicBezTo>
                    <a:cubicBezTo>
                      <a:pt x="54" y="99"/>
                      <a:pt x="55" y="99"/>
                      <a:pt x="55" y="99"/>
                    </a:cubicBezTo>
                    <a:cubicBezTo>
                      <a:pt x="57" y="101"/>
                      <a:pt x="59" y="102"/>
                      <a:pt x="61" y="102"/>
                    </a:cubicBezTo>
                    <a:cubicBezTo>
                      <a:pt x="64" y="103"/>
                      <a:pt x="66" y="104"/>
                      <a:pt x="69" y="104"/>
                    </a:cubicBezTo>
                    <a:cubicBezTo>
                      <a:pt x="69" y="78"/>
                      <a:pt x="69" y="78"/>
                      <a:pt x="69" y="78"/>
                    </a:cubicBezTo>
                    <a:cubicBezTo>
                      <a:pt x="66" y="77"/>
                      <a:pt x="64" y="76"/>
                      <a:pt x="62" y="75"/>
                    </a:cubicBezTo>
                    <a:cubicBezTo>
                      <a:pt x="61" y="75"/>
                      <a:pt x="61" y="75"/>
                      <a:pt x="61" y="75"/>
                    </a:cubicBezTo>
                    <a:cubicBezTo>
                      <a:pt x="61" y="75"/>
                      <a:pt x="61" y="75"/>
                      <a:pt x="61" y="75"/>
                    </a:cubicBezTo>
                    <a:cubicBezTo>
                      <a:pt x="59" y="73"/>
                      <a:pt x="57" y="72"/>
                      <a:pt x="55" y="70"/>
                    </a:cubicBezTo>
                    <a:cubicBezTo>
                      <a:pt x="55" y="70"/>
                      <a:pt x="55" y="70"/>
                      <a:pt x="54" y="70"/>
                    </a:cubicBezTo>
                    <a:cubicBezTo>
                      <a:pt x="54" y="69"/>
                      <a:pt x="54" y="69"/>
                      <a:pt x="54" y="69"/>
                    </a:cubicBezTo>
                    <a:cubicBezTo>
                      <a:pt x="51" y="66"/>
                      <a:pt x="48" y="62"/>
                      <a:pt x="47" y="58"/>
                    </a:cubicBezTo>
                    <a:cubicBezTo>
                      <a:pt x="47" y="58"/>
                      <a:pt x="47" y="57"/>
                      <a:pt x="47" y="57"/>
                    </a:cubicBezTo>
                    <a:cubicBezTo>
                      <a:pt x="47" y="56"/>
                      <a:pt x="47" y="56"/>
                      <a:pt x="47" y="56"/>
                    </a:cubicBezTo>
                    <a:cubicBezTo>
                      <a:pt x="47" y="56"/>
                      <a:pt x="47" y="56"/>
                      <a:pt x="47" y="55"/>
                    </a:cubicBezTo>
                    <a:cubicBezTo>
                      <a:pt x="47" y="53"/>
                      <a:pt x="47" y="50"/>
                      <a:pt x="47" y="47"/>
                    </a:cubicBezTo>
                    <a:cubicBezTo>
                      <a:pt x="47" y="47"/>
                      <a:pt x="47" y="47"/>
                      <a:pt x="47" y="47"/>
                    </a:cubicBezTo>
                    <a:cubicBezTo>
                      <a:pt x="47" y="47"/>
                      <a:pt x="47" y="47"/>
                      <a:pt x="47" y="47"/>
                    </a:cubicBezTo>
                    <a:cubicBezTo>
                      <a:pt x="47" y="47"/>
                      <a:pt x="47" y="46"/>
                      <a:pt x="47" y="46"/>
                    </a:cubicBezTo>
                    <a:cubicBezTo>
                      <a:pt x="48" y="45"/>
                      <a:pt x="48" y="44"/>
                      <a:pt x="48" y="43"/>
                    </a:cubicBezTo>
                    <a:cubicBezTo>
                      <a:pt x="49" y="40"/>
                      <a:pt x="51" y="37"/>
                      <a:pt x="53" y="35"/>
                    </a:cubicBezTo>
                    <a:cubicBezTo>
                      <a:pt x="53" y="35"/>
                      <a:pt x="54" y="34"/>
                      <a:pt x="54" y="34"/>
                    </a:cubicBezTo>
                    <a:cubicBezTo>
                      <a:pt x="54" y="34"/>
                      <a:pt x="54" y="34"/>
                      <a:pt x="55" y="33"/>
                    </a:cubicBezTo>
                    <a:cubicBezTo>
                      <a:pt x="56" y="32"/>
                      <a:pt x="59" y="30"/>
                      <a:pt x="61" y="29"/>
                    </a:cubicBezTo>
                    <a:cubicBezTo>
                      <a:pt x="62" y="29"/>
                      <a:pt x="62" y="29"/>
                      <a:pt x="62" y="29"/>
                    </a:cubicBezTo>
                    <a:cubicBezTo>
                      <a:pt x="62" y="28"/>
                      <a:pt x="63" y="28"/>
                      <a:pt x="64" y="28"/>
                    </a:cubicBezTo>
                    <a:cubicBezTo>
                      <a:pt x="65" y="27"/>
                      <a:pt x="67" y="27"/>
                      <a:pt x="69" y="26"/>
                    </a:cubicBezTo>
                    <a:cubicBezTo>
                      <a:pt x="69" y="22"/>
                      <a:pt x="69" y="22"/>
                      <a:pt x="69" y="22"/>
                    </a:cubicBezTo>
                    <a:cubicBezTo>
                      <a:pt x="69" y="21"/>
                      <a:pt x="69" y="21"/>
                      <a:pt x="69" y="20"/>
                    </a:cubicBezTo>
                    <a:cubicBezTo>
                      <a:pt x="70" y="18"/>
                      <a:pt x="72" y="16"/>
                      <a:pt x="74" y="15"/>
                    </a:cubicBezTo>
                    <a:cubicBezTo>
                      <a:pt x="75" y="15"/>
                      <a:pt x="75" y="15"/>
                      <a:pt x="76" y="15"/>
                    </a:cubicBezTo>
                    <a:cubicBezTo>
                      <a:pt x="76" y="15"/>
                      <a:pt x="76" y="15"/>
                      <a:pt x="76" y="15"/>
                    </a:cubicBezTo>
                    <a:cubicBezTo>
                      <a:pt x="78" y="15"/>
                      <a:pt x="80" y="16"/>
                      <a:pt x="81" y="17"/>
                    </a:cubicBezTo>
                    <a:cubicBezTo>
                      <a:pt x="82" y="18"/>
                      <a:pt x="83" y="20"/>
                      <a:pt x="83" y="22"/>
                    </a:cubicBezTo>
                    <a:cubicBezTo>
                      <a:pt x="83" y="26"/>
                      <a:pt x="83" y="26"/>
                      <a:pt x="83" y="26"/>
                    </a:cubicBezTo>
                    <a:cubicBezTo>
                      <a:pt x="83" y="26"/>
                      <a:pt x="83" y="26"/>
                      <a:pt x="83" y="26"/>
                    </a:cubicBezTo>
                    <a:cubicBezTo>
                      <a:pt x="83" y="26"/>
                      <a:pt x="84" y="26"/>
                      <a:pt x="84" y="26"/>
                    </a:cubicBezTo>
                    <a:cubicBezTo>
                      <a:pt x="86" y="27"/>
                      <a:pt x="88" y="27"/>
                      <a:pt x="90" y="28"/>
                    </a:cubicBezTo>
                    <a:cubicBezTo>
                      <a:pt x="94" y="29"/>
                      <a:pt x="97" y="31"/>
                      <a:pt x="100" y="33"/>
                    </a:cubicBezTo>
                    <a:cubicBezTo>
                      <a:pt x="101" y="33"/>
                      <a:pt x="102" y="34"/>
                      <a:pt x="102" y="35"/>
                    </a:cubicBezTo>
                    <a:cubicBezTo>
                      <a:pt x="102" y="35"/>
                      <a:pt x="102" y="35"/>
                      <a:pt x="103" y="36"/>
                    </a:cubicBezTo>
                    <a:cubicBezTo>
                      <a:pt x="103" y="38"/>
                      <a:pt x="103" y="40"/>
                      <a:pt x="102" y="42"/>
                    </a:cubicBezTo>
                    <a:cubicBezTo>
                      <a:pt x="102" y="42"/>
                      <a:pt x="102" y="42"/>
                      <a:pt x="102" y="42"/>
                    </a:cubicBezTo>
                    <a:cubicBezTo>
                      <a:pt x="101" y="43"/>
                      <a:pt x="100" y="44"/>
                      <a:pt x="100" y="45"/>
                    </a:cubicBezTo>
                    <a:cubicBezTo>
                      <a:pt x="99" y="45"/>
                      <a:pt x="99" y="45"/>
                      <a:pt x="99" y="45"/>
                    </a:cubicBezTo>
                    <a:cubicBezTo>
                      <a:pt x="97" y="46"/>
                      <a:pt x="94" y="46"/>
                      <a:pt x="92" y="44"/>
                    </a:cubicBezTo>
                    <a:cubicBezTo>
                      <a:pt x="91" y="44"/>
                      <a:pt x="90" y="43"/>
                      <a:pt x="89" y="43"/>
                    </a:cubicBezTo>
                    <a:cubicBezTo>
                      <a:pt x="89" y="43"/>
                      <a:pt x="89" y="43"/>
                      <a:pt x="89" y="43"/>
                    </a:cubicBezTo>
                    <a:cubicBezTo>
                      <a:pt x="89" y="42"/>
                      <a:pt x="88" y="42"/>
                      <a:pt x="88" y="42"/>
                    </a:cubicBezTo>
                    <a:cubicBezTo>
                      <a:pt x="88" y="42"/>
                      <a:pt x="88" y="42"/>
                      <a:pt x="88" y="42"/>
                    </a:cubicBezTo>
                    <a:cubicBezTo>
                      <a:pt x="86" y="41"/>
                      <a:pt x="84" y="41"/>
                      <a:pt x="83" y="40"/>
                    </a:cubicBezTo>
                    <a:cubicBezTo>
                      <a:pt x="83" y="46"/>
                      <a:pt x="83" y="46"/>
                      <a:pt x="83" y="46"/>
                    </a:cubicBezTo>
                    <a:cubicBezTo>
                      <a:pt x="83" y="47"/>
                      <a:pt x="83" y="47"/>
                      <a:pt x="83" y="47"/>
                    </a:cubicBezTo>
                    <a:cubicBezTo>
                      <a:pt x="83" y="47"/>
                      <a:pt x="83" y="47"/>
                      <a:pt x="83" y="47"/>
                    </a:cubicBezTo>
                    <a:cubicBezTo>
                      <a:pt x="83" y="56"/>
                      <a:pt x="83" y="56"/>
                      <a:pt x="83" y="56"/>
                    </a:cubicBezTo>
                    <a:cubicBezTo>
                      <a:pt x="83" y="56"/>
                      <a:pt x="83" y="56"/>
                      <a:pt x="83" y="56"/>
                    </a:cubicBezTo>
                    <a:cubicBezTo>
                      <a:pt x="83" y="56"/>
                      <a:pt x="83" y="56"/>
                      <a:pt x="83" y="56"/>
                    </a:cubicBezTo>
                    <a:cubicBezTo>
                      <a:pt x="83" y="69"/>
                      <a:pt x="83" y="69"/>
                      <a:pt x="83" y="69"/>
                    </a:cubicBezTo>
                    <a:cubicBezTo>
                      <a:pt x="83" y="69"/>
                      <a:pt x="83" y="69"/>
                      <a:pt x="83" y="69"/>
                    </a:cubicBezTo>
                    <a:cubicBezTo>
                      <a:pt x="83" y="69"/>
                      <a:pt x="83" y="69"/>
                      <a:pt x="83" y="69"/>
                    </a:cubicBezTo>
                    <a:cubicBezTo>
                      <a:pt x="83" y="69"/>
                      <a:pt x="83" y="69"/>
                      <a:pt x="83" y="69"/>
                    </a:cubicBezTo>
                    <a:cubicBezTo>
                      <a:pt x="87" y="71"/>
                      <a:pt x="91" y="73"/>
                      <a:pt x="94" y="76"/>
                    </a:cubicBezTo>
                    <a:cubicBezTo>
                      <a:pt x="97" y="78"/>
                      <a:pt x="99" y="80"/>
                      <a:pt x="100" y="83"/>
                    </a:cubicBezTo>
                    <a:cubicBezTo>
                      <a:pt x="101" y="84"/>
                      <a:pt x="101" y="85"/>
                      <a:pt x="102" y="86"/>
                    </a:cubicBezTo>
                    <a:cubicBezTo>
                      <a:pt x="103" y="88"/>
                      <a:pt x="103" y="90"/>
                      <a:pt x="103" y="93"/>
                    </a:cubicBezTo>
                    <a:cubicBezTo>
                      <a:pt x="103" y="93"/>
                      <a:pt x="104" y="93"/>
                      <a:pt x="104" y="94"/>
                    </a:cubicBezTo>
                    <a:cubicBezTo>
                      <a:pt x="104" y="96"/>
                      <a:pt x="103" y="98"/>
                      <a:pt x="103" y="100"/>
                    </a:cubicBezTo>
                    <a:close/>
                  </a:path>
                </a:pathLst>
              </a:custGeom>
              <a:grpFill/>
              <a:ln w="9525">
                <a:solidFill>
                  <a:schemeClr val="accent1"/>
                </a:solidFill>
                <a:round/>
                <a:headEnd/>
                <a:tailEnd/>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50" name="Freeform 24"/>
              <p:cNvSpPr>
                <a:spLocks/>
              </p:cNvSpPr>
              <p:nvPr/>
            </p:nvSpPr>
            <p:spPr bwMode="auto">
              <a:xfrm>
                <a:off x="9674225" y="808038"/>
                <a:ext cx="41275" cy="100012"/>
              </a:xfrm>
              <a:custGeom>
                <a:avLst/>
                <a:gdLst>
                  <a:gd name="T0" fmla="*/ 2 w 9"/>
                  <a:gd name="T1" fmla="*/ 6 h 22"/>
                  <a:gd name="T2" fmla="*/ 1 w 9"/>
                  <a:gd name="T3" fmla="*/ 7 h 22"/>
                  <a:gd name="T4" fmla="*/ 1 w 9"/>
                  <a:gd name="T5" fmla="*/ 15 h 22"/>
                  <a:gd name="T6" fmla="*/ 9 w 9"/>
                  <a:gd name="T7" fmla="*/ 22 h 22"/>
                  <a:gd name="T8" fmla="*/ 9 w 9"/>
                  <a:gd name="T9" fmla="*/ 0 h 22"/>
                  <a:gd name="T10" fmla="*/ 9 w 9"/>
                  <a:gd name="T11" fmla="*/ 0 h 22"/>
                  <a:gd name="T12" fmla="*/ 2 w 9"/>
                  <a:gd name="T13" fmla="*/ 6 h 22"/>
                </a:gdLst>
                <a:ahLst/>
                <a:cxnLst>
                  <a:cxn ang="0">
                    <a:pos x="T0" y="T1"/>
                  </a:cxn>
                  <a:cxn ang="0">
                    <a:pos x="T2" y="T3"/>
                  </a:cxn>
                  <a:cxn ang="0">
                    <a:pos x="T4" y="T5"/>
                  </a:cxn>
                  <a:cxn ang="0">
                    <a:pos x="T6" y="T7"/>
                  </a:cxn>
                  <a:cxn ang="0">
                    <a:pos x="T8" y="T9"/>
                  </a:cxn>
                  <a:cxn ang="0">
                    <a:pos x="T10" y="T11"/>
                  </a:cxn>
                  <a:cxn ang="0">
                    <a:pos x="T12" y="T13"/>
                  </a:cxn>
                </a:cxnLst>
                <a:rect l="0" t="0" r="r" b="b"/>
                <a:pathLst>
                  <a:path w="9" h="22">
                    <a:moveTo>
                      <a:pt x="2" y="6"/>
                    </a:moveTo>
                    <a:cubicBezTo>
                      <a:pt x="2" y="6"/>
                      <a:pt x="2" y="7"/>
                      <a:pt x="1" y="7"/>
                    </a:cubicBezTo>
                    <a:cubicBezTo>
                      <a:pt x="1" y="9"/>
                      <a:pt x="0" y="12"/>
                      <a:pt x="1" y="15"/>
                    </a:cubicBezTo>
                    <a:cubicBezTo>
                      <a:pt x="2" y="17"/>
                      <a:pt x="5" y="20"/>
                      <a:pt x="9" y="22"/>
                    </a:cubicBezTo>
                    <a:cubicBezTo>
                      <a:pt x="9" y="0"/>
                      <a:pt x="9" y="0"/>
                      <a:pt x="9" y="0"/>
                    </a:cubicBezTo>
                    <a:cubicBezTo>
                      <a:pt x="9" y="0"/>
                      <a:pt x="9" y="0"/>
                      <a:pt x="9" y="0"/>
                    </a:cubicBezTo>
                    <a:cubicBezTo>
                      <a:pt x="5" y="2"/>
                      <a:pt x="2" y="4"/>
                      <a:pt x="2" y="6"/>
                    </a:cubicBezTo>
                    <a:close/>
                  </a:path>
                </a:pathLst>
              </a:custGeom>
              <a:grpFill/>
              <a:ln w="9525">
                <a:solidFill>
                  <a:schemeClr val="accent1"/>
                </a:solidFill>
                <a:round/>
                <a:headEnd/>
                <a:tailEnd/>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51" name="Freeform 25"/>
              <p:cNvSpPr>
                <a:spLocks/>
              </p:cNvSpPr>
              <p:nvPr/>
            </p:nvSpPr>
            <p:spPr bwMode="auto">
              <a:xfrm>
                <a:off x="9779000" y="1006475"/>
                <a:ext cx="30162" cy="76200"/>
              </a:xfrm>
              <a:custGeom>
                <a:avLst/>
                <a:gdLst>
                  <a:gd name="T0" fmla="*/ 6 w 7"/>
                  <a:gd name="T1" fmla="*/ 6 h 17"/>
                  <a:gd name="T2" fmla="*/ 0 w 7"/>
                  <a:gd name="T3" fmla="*/ 0 h 17"/>
                  <a:gd name="T4" fmla="*/ 0 w 7"/>
                  <a:gd name="T5" fmla="*/ 0 h 17"/>
                  <a:gd name="T6" fmla="*/ 0 w 7"/>
                  <a:gd name="T7" fmla="*/ 2 h 17"/>
                  <a:gd name="T8" fmla="*/ 0 w 7"/>
                  <a:gd name="T9" fmla="*/ 3 h 17"/>
                  <a:gd name="T10" fmla="*/ 0 w 7"/>
                  <a:gd name="T11" fmla="*/ 12 h 17"/>
                  <a:gd name="T12" fmla="*/ 0 w 7"/>
                  <a:gd name="T13" fmla="*/ 12 h 17"/>
                  <a:gd name="T14" fmla="*/ 0 w 7"/>
                  <a:gd name="T15" fmla="*/ 17 h 17"/>
                  <a:gd name="T16" fmla="*/ 0 w 7"/>
                  <a:gd name="T17" fmla="*/ 17 h 17"/>
                  <a:gd name="T18" fmla="*/ 4 w 7"/>
                  <a:gd name="T19" fmla="*/ 15 h 17"/>
                  <a:gd name="T20" fmla="*/ 4 w 7"/>
                  <a:gd name="T21" fmla="*/ 14 h 17"/>
                  <a:gd name="T22" fmla="*/ 6 w 7"/>
                  <a:gd name="T23" fmla="*/ 11 h 17"/>
                  <a:gd name="T24" fmla="*/ 6 w 7"/>
                  <a:gd name="T25" fmla="*/ 9 h 17"/>
                  <a:gd name="T26" fmla="*/ 6 w 7"/>
                  <a:gd name="T27" fmla="*/ 8 h 17"/>
                  <a:gd name="T28" fmla="*/ 6 w 7"/>
                  <a:gd name="T2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7">
                    <a:moveTo>
                      <a:pt x="6" y="6"/>
                    </a:moveTo>
                    <a:cubicBezTo>
                      <a:pt x="5" y="4"/>
                      <a:pt x="3" y="2"/>
                      <a:pt x="0" y="0"/>
                    </a:cubicBezTo>
                    <a:cubicBezTo>
                      <a:pt x="0" y="0"/>
                      <a:pt x="0" y="0"/>
                      <a:pt x="0" y="0"/>
                    </a:cubicBezTo>
                    <a:cubicBezTo>
                      <a:pt x="0" y="2"/>
                      <a:pt x="0" y="2"/>
                      <a:pt x="0" y="2"/>
                    </a:cubicBezTo>
                    <a:cubicBezTo>
                      <a:pt x="0" y="3"/>
                      <a:pt x="0" y="3"/>
                      <a:pt x="0" y="3"/>
                    </a:cubicBezTo>
                    <a:cubicBezTo>
                      <a:pt x="0" y="12"/>
                      <a:pt x="0" y="12"/>
                      <a:pt x="0" y="12"/>
                    </a:cubicBezTo>
                    <a:cubicBezTo>
                      <a:pt x="0" y="12"/>
                      <a:pt x="0" y="12"/>
                      <a:pt x="0" y="12"/>
                    </a:cubicBezTo>
                    <a:cubicBezTo>
                      <a:pt x="0" y="17"/>
                      <a:pt x="0" y="17"/>
                      <a:pt x="0" y="17"/>
                    </a:cubicBezTo>
                    <a:cubicBezTo>
                      <a:pt x="0" y="17"/>
                      <a:pt x="0" y="17"/>
                      <a:pt x="0" y="17"/>
                    </a:cubicBezTo>
                    <a:cubicBezTo>
                      <a:pt x="1" y="17"/>
                      <a:pt x="2" y="16"/>
                      <a:pt x="4" y="15"/>
                    </a:cubicBezTo>
                    <a:cubicBezTo>
                      <a:pt x="4" y="15"/>
                      <a:pt x="4" y="15"/>
                      <a:pt x="4" y="14"/>
                    </a:cubicBezTo>
                    <a:cubicBezTo>
                      <a:pt x="5" y="14"/>
                      <a:pt x="6" y="13"/>
                      <a:pt x="6" y="11"/>
                    </a:cubicBezTo>
                    <a:cubicBezTo>
                      <a:pt x="6" y="10"/>
                      <a:pt x="7" y="10"/>
                      <a:pt x="6" y="9"/>
                    </a:cubicBezTo>
                    <a:cubicBezTo>
                      <a:pt x="6" y="8"/>
                      <a:pt x="6" y="8"/>
                      <a:pt x="6" y="8"/>
                    </a:cubicBezTo>
                    <a:cubicBezTo>
                      <a:pt x="6" y="7"/>
                      <a:pt x="6" y="7"/>
                      <a:pt x="6" y="6"/>
                    </a:cubicBezTo>
                    <a:close/>
                  </a:path>
                </a:pathLst>
              </a:custGeom>
              <a:grpFill/>
              <a:ln w="9525">
                <a:solidFill>
                  <a:schemeClr val="accent1"/>
                </a:solidFill>
                <a:round/>
                <a:headEnd/>
                <a:tailEnd/>
              </a:ln>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grpSp>
      </p:grpSp>
      <p:sp>
        <p:nvSpPr>
          <p:cNvPr id="60" name="Träne 75"/>
          <p:cNvSpPr/>
          <p:nvPr/>
        </p:nvSpPr>
        <p:spPr bwMode="gray">
          <a:xfrm flipH="1">
            <a:off x="11115463" y="6380595"/>
            <a:ext cx="1664090" cy="1664089"/>
          </a:xfrm>
          <a:prstGeom prst="teardrop">
            <a:avLst/>
          </a:prstGeom>
          <a:solidFill>
            <a:schemeClr val="accent4"/>
          </a:solidFill>
          <a:ln w="12700">
            <a:noFill/>
            <a:round/>
            <a:headEnd/>
            <a:tailEnd/>
          </a:ln>
          <a:effectLst/>
        </p:spPr>
        <p:txBody>
          <a:bodyPr lIns="0" tIns="0" rIns="0" bIns="0" rtlCol="0" anchor="ctr"/>
          <a:lstStyle/>
          <a:p>
            <a:pPr algn="ctr">
              <a:lnSpc>
                <a:spcPct val="90000"/>
              </a:lnSpc>
              <a:spcBef>
                <a:spcPts val="666"/>
              </a:spcBef>
            </a:pPr>
            <a:r>
              <a:rPr lang="es-AR" sz="1500" dirty="0">
                <a:solidFill>
                  <a:prstClr val="white"/>
                </a:solidFill>
                <a:cs typeface="Arial" panose="020B0604020202020204" pitchFamily="34" charset="0"/>
              </a:rPr>
              <a:t>Líderes Regional/Globales C&amp;B</a:t>
            </a:r>
            <a:r>
              <a:rPr lang="es-AR" sz="1500" b="1" dirty="0">
                <a:solidFill>
                  <a:prstClr val="white"/>
                </a:solidFill>
                <a:cs typeface="Arial" panose="020B0604020202020204" pitchFamily="34" charset="0"/>
              </a:rPr>
              <a:t/>
            </a:r>
            <a:br>
              <a:rPr lang="es-AR" sz="1500" b="1" dirty="0">
                <a:solidFill>
                  <a:prstClr val="white"/>
                </a:solidFill>
                <a:cs typeface="Arial" panose="020B0604020202020204" pitchFamily="34" charset="0"/>
              </a:rPr>
            </a:br>
            <a:r>
              <a:rPr lang="es-AR" sz="1500" b="1" dirty="0">
                <a:solidFill>
                  <a:prstClr val="white"/>
                </a:solidFill>
                <a:cs typeface="Arial" panose="020B0604020202020204" pitchFamily="34" charset="0"/>
              </a:rPr>
              <a:t>…¿qué sucede en Argentina?</a:t>
            </a:r>
            <a:endParaRPr lang="es-AR" sz="1500" dirty="0">
              <a:solidFill>
                <a:prstClr val="white"/>
              </a:solidFill>
              <a:cs typeface="Arial" panose="020B0604020202020204" pitchFamily="34" charset="0"/>
            </a:endParaRPr>
          </a:p>
        </p:txBody>
      </p:sp>
      <p:grpSp>
        <p:nvGrpSpPr>
          <p:cNvPr id="61" name="Group 60"/>
          <p:cNvGrpSpPr/>
          <p:nvPr/>
        </p:nvGrpSpPr>
        <p:grpSpPr>
          <a:xfrm>
            <a:off x="845722" y="5784042"/>
            <a:ext cx="2138318" cy="2138317"/>
            <a:chOff x="4646487" y="3750567"/>
            <a:chExt cx="3364452" cy="3364452"/>
          </a:xfrm>
        </p:grpSpPr>
        <p:sp>
          <p:nvSpPr>
            <p:cNvPr id="62" name="Oval 8"/>
            <p:cNvSpPr>
              <a:spLocks noChangeArrowheads="1"/>
            </p:cNvSpPr>
            <p:nvPr/>
          </p:nvSpPr>
          <p:spPr bwMode="gray">
            <a:xfrm>
              <a:off x="4646487" y="3750567"/>
              <a:ext cx="3364452" cy="3364452"/>
            </a:xfrm>
            <a:prstGeom prst="ellipse">
              <a:avLst/>
            </a:prstGeom>
            <a:solidFill>
              <a:schemeClr val="accent3"/>
            </a:solidFill>
            <a:ln w="6350">
              <a:noFill/>
              <a:round/>
              <a:headEnd/>
              <a:tailEnd/>
            </a:ln>
          </p:spPr>
          <p:txBody>
            <a:bodyPr vert="horz" wrap="none" lIns="0" tIns="71976" rIns="0" bIns="143951" numCol="1" anchor="ctr" anchorCtr="0" compatLnSpc="1">
              <a:prstTxWarp prst="textNoShape">
                <a:avLst/>
              </a:prstTxWarp>
            </a:bodyPr>
            <a:lstStyle/>
            <a:p>
              <a:pPr algn="ctr"/>
              <a:endParaRPr lang="es-ES" sz="1400" b="1" dirty="0">
                <a:solidFill>
                  <a:prstClr val="white"/>
                </a:solidFill>
                <a:cs typeface="Arial" panose="020B0604020202020204" pitchFamily="34" charset="0"/>
              </a:endParaRPr>
            </a:p>
          </p:txBody>
        </p:sp>
        <p:sp>
          <p:nvSpPr>
            <p:cNvPr id="63" name="Rectangle 62"/>
            <p:cNvSpPr>
              <a:spLocks noChangeAspect="1"/>
            </p:cNvSpPr>
            <p:nvPr/>
          </p:nvSpPr>
          <p:spPr>
            <a:xfrm>
              <a:off x="4845099" y="5386783"/>
              <a:ext cx="2920258" cy="1525416"/>
            </a:xfrm>
            <a:prstGeom prst="rect">
              <a:avLst/>
            </a:prstGeom>
            <a:noFill/>
          </p:spPr>
          <p:txBody>
            <a:bodyPr wrap="square">
              <a:spAutoFit/>
            </a:bodyPr>
            <a:lstStyle/>
            <a:p>
              <a:pPr algn="ctr"/>
              <a:r>
                <a:rPr lang="es-AR" sz="1500" b="1" dirty="0">
                  <a:solidFill>
                    <a:prstClr val="white"/>
                  </a:solidFill>
                  <a:cs typeface="Arial" panose="020B0604020202020204" pitchFamily="34" charset="0"/>
                </a:rPr>
                <a:t>Data </a:t>
              </a:r>
              <a:r>
                <a:rPr lang="es-AR" sz="1500" b="1" dirty="0" err="1">
                  <a:solidFill>
                    <a:prstClr val="white"/>
                  </a:solidFill>
                  <a:cs typeface="Arial" panose="020B0604020202020204" pitchFamily="34" charset="0"/>
                </a:rPr>
                <a:t>Interactive</a:t>
              </a:r>
              <a:r>
                <a:rPr lang="es-AR" sz="1500" b="1" dirty="0">
                  <a:solidFill>
                    <a:prstClr val="white"/>
                  </a:solidFill>
                  <a:cs typeface="Arial" panose="020B0604020202020204" pitchFamily="34" charset="0"/>
                </a:rPr>
                <a:t> </a:t>
              </a:r>
              <a:r>
                <a:rPr lang="es-AR" sz="1400" dirty="0">
                  <a:solidFill>
                    <a:prstClr val="white"/>
                  </a:solidFill>
                  <a:cs typeface="Arial" panose="020B0604020202020204" pitchFamily="34" charset="0"/>
                </a:rPr>
                <a:t>(Nuevo sistema de Publicaciones de encuestas)</a:t>
              </a:r>
              <a:endParaRPr lang="es-AR" sz="1800" dirty="0">
                <a:solidFill>
                  <a:prstClr val="white"/>
                </a:solidFill>
                <a:cs typeface="Arial" panose="020B0604020202020204" pitchFamily="34" charset="0"/>
              </a:endParaRPr>
            </a:p>
          </p:txBody>
        </p:sp>
        <p:grpSp>
          <p:nvGrpSpPr>
            <p:cNvPr id="64" name="Gruppieren 73"/>
            <p:cNvGrpSpPr/>
            <p:nvPr/>
          </p:nvGrpSpPr>
          <p:grpSpPr>
            <a:xfrm>
              <a:off x="5873909" y="4160533"/>
              <a:ext cx="865558" cy="1125420"/>
              <a:chOff x="9233637" y="3392838"/>
              <a:chExt cx="486305" cy="568843"/>
            </a:xfrm>
            <a:solidFill>
              <a:schemeClr val="bg1"/>
            </a:solidFill>
          </p:grpSpPr>
          <p:sp>
            <p:nvSpPr>
              <p:cNvPr id="65" name="Freeform 1462"/>
              <p:cNvSpPr>
                <a:spLocks noEditPoints="1"/>
              </p:cNvSpPr>
              <p:nvPr/>
            </p:nvSpPr>
            <p:spPr bwMode="auto">
              <a:xfrm>
                <a:off x="9233637" y="3392838"/>
                <a:ext cx="486305" cy="568843"/>
              </a:xfrm>
              <a:custGeom>
                <a:avLst/>
                <a:gdLst>
                  <a:gd name="T0" fmla="*/ 306 w 306"/>
                  <a:gd name="T1" fmla="*/ 357 h 357"/>
                  <a:gd name="T2" fmla="*/ 0 w 306"/>
                  <a:gd name="T3" fmla="*/ 357 h 357"/>
                  <a:gd name="T4" fmla="*/ 0 w 306"/>
                  <a:gd name="T5" fmla="*/ 28 h 357"/>
                  <a:gd name="T6" fmla="*/ 5 w 306"/>
                  <a:gd name="T7" fmla="*/ 28 h 357"/>
                  <a:gd name="T8" fmla="*/ 49 w 306"/>
                  <a:gd name="T9" fmla="*/ 28 h 357"/>
                  <a:gd name="T10" fmla="*/ 74 w 306"/>
                  <a:gd name="T11" fmla="*/ 18 h 357"/>
                  <a:gd name="T12" fmla="*/ 88 w 306"/>
                  <a:gd name="T13" fmla="*/ 3 h 357"/>
                  <a:gd name="T14" fmla="*/ 94 w 306"/>
                  <a:gd name="T15" fmla="*/ 1 h 357"/>
                  <a:gd name="T16" fmla="*/ 211 w 306"/>
                  <a:gd name="T17" fmla="*/ 1 h 357"/>
                  <a:gd name="T18" fmla="*/ 217 w 306"/>
                  <a:gd name="T19" fmla="*/ 3 h 357"/>
                  <a:gd name="T20" fmla="*/ 232 w 306"/>
                  <a:gd name="T21" fmla="*/ 18 h 357"/>
                  <a:gd name="T22" fmla="*/ 257 w 306"/>
                  <a:gd name="T23" fmla="*/ 28 h 357"/>
                  <a:gd name="T24" fmla="*/ 301 w 306"/>
                  <a:gd name="T25" fmla="*/ 28 h 357"/>
                  <a:gd name="T26" fmla="*/ 306 w 306"/>
                  <a:gd name="T27" fmla="*/ 28 h 357"/>
                  <a:gd name="T28" fmla="*/ 306 w 306"/>
                  <a:gd name="T29" fmla="*/ 357 h 357"/>
                  <a:gd name="T30" fmla="*/ 270 w 306"/>
                  <a:gd name="T31" fmla="*/ 322 h 357"/>
                  <a:gd name="T32" fmla="*/ 270 w 306"/>
                  <a:gd name="T33" fmla="*/ 62 h 357"/>
                  <a:gd name="T34" fmla="*/ 221 w 306"/>
                  <a:gd name="T35" fmla="*/ 63 h 357"/>
                  <a:gd name="T36" fmla="*/ 217 w 306"/>
                  <a:gd name="T37" fmla="*/ 65 h 357"/>
                  <a:gd name="T38" fmla="*/ 200 w 306"/>
                  <a:gd name="T39" fmla="*/ 81 h 357"/>
                  <a:gd name="T40" fmla="*/ 194 w 306"/>
                  <a:gd name="T41" fmla="*/ 84 h 357"/>
                  <a:gd name="T42" fmla="*/ 113 w 306"/>
                  <a:gd name="T43" fmla="*/ 84 h 357"/>
                  <a:gd name="T44" fmla="*/ 107 w 306"/>
                  <a:gd name="T45" fmla="*/ 82 h 357"/>
                  <a:gd name="T46" fmla="*/ 91 w 306"/>
                  <a:gd name="T47" fmla="*/ 65 h 357"/>
                  <a:gd name="T48" fmla="*/ 84 w 306"/>
                  <a:gd name="T49" fmla="*/ 63 h 357"/>
                  <a:gd name="T50" fmla="*/ 39 w 306"/>
                  <a:gd name="T51" fmla="*/ 62 h 357"/>
                  <a:gd name="T52" fmla="*/ 34 w 306"/>
                  <a:gd name="T53" fmla="*/ 63 h 357"/>
                  <a:gd name="T54" fmla="*/ 34 w 306"/>
                  <a:gd name="T55" fmla="*/ 322 h 357"/>
                  <a:gd name="T56" fmla="*/ 270 w 306"/>
                  <a:gd name="T57" fmla="*/ 32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6" h="357">
                    <a:moveTo>
                      <a:pt x="306" y="357"/>
                    </a:moveTo>
                    <a:cubicBezTo>
                      <a:pt x="204" y="357"/>
                      <a:pt x="102" y="357"/>
                      <a:pt x="0" y="357"/>
                    </a:cubicBezTo>
                    <a:cubicBezTo>
                      <a:pt x="0" y="248"/>
                      <a:pt x="0" y="138"/>
                      <a:pt x="0" y="28"/>
                    </a:cubicBezTo>
                    <a:cubicBezTo>
                      <a:pt x="2" y="28"/>
                      <a:pt x="4" y="28"/>
                      <a:pt x="5" y="28"/>
                    </a:cubicBezTo>
                    <a:cubicBezTo>
                      <a:pt x="20" y="28"/>
                      <a:pt x="34" y="28"/>
                      <a:pt x="49" y="28"/>
                    </a:cubicBezTo>
                    <a:cubicBezTo>
                      <a:pt x="59" y="28"/>
                      <a:pt x="67" y="25"/>
                      <a:pt x="74" y="18"/>
                    </a:cubicBezTo>
                    <a:cubicBezTo>
                      <a:pt x="78" y="13"/>
                      <a:pt x="83" y="8"/>
                      <a:pt x="88" y="3"/>
                    </a:cubicBezTo>
                    <a:cubicBezTo>
                      <a:pt x="90" y="2"/>
                      <a:pt x="92" y="1"/>
                      <a:pt x="94" y="1"/>
                    </a:cubicBezTo>
                    <a:cubicBezTo>
                      <a:pt x="133" y="0"/>
                      <a:pt x="172" y="0"/>
                      <a:pt x="211" y="1"/>
                    </a:cubicBezTo>
                    <a:cubicBezTo>
                      <a:pt x="213" y="1"/>
                      <a:pt x="216" y="2"/>
                      <a:pt x="217" y="3"/>
                    </a:cubicBezTo>
                    <a:cubicBezTo>
                      <a:pt x="222" y="8"/>
                      <a:pt x="227" y="13"/>
                      <a:pt x="232" y="18"/>
                    </a:cubicBezTo>
                    <a:cubicBezTo>
                      <a:pt x="239" y="25"/>
                      <a:pt x="247" y="28"/>
                      <a:pt x="257" y="28"/>
                    </a:cubicBezTo>
                    <a:cubicBezTo>
                      <a:pt x="271" y="28"/>
                      <a:pt x="286" y="28"/>
                      <a:pt x="301" y="28"/>
                    </a:cubicBezTo>
                    <a:cubicBezTo>
                      <a:pt x="302" y="28"/>
                      <a:pt x="304" y="28"/>
                      <a:pt x="306" y="28"/>
                    </a:cubicBezTo>
                    <a:cubicBezTo>
                      <a:pt x="306" y="138"/>
                      <a:pt x="306" y="247"/>
                      <a:pt x="306" y="357"/>
                    </a:cubicBezTo>
                    <a:close/>
                    <a:moveTo>
                      <a:pt x="270" y="322"/>
                    </a:moveTo>
                    <a:cubicBezTo>
                      <a:pt x="270" y="235"/>
                      <a:pt x="270" y="149"/>
                      <a:pt x="270" y="62"/>
                    </a:cubicBezTo>
                    <a:cubicBezTo>
                      <a:pt x="254" y="62"/>
                      <a:pt x="238" y="62"/>
                      <a:pt x="221" y="63"/>
                    </a:cubicBezTo>
                    <a:cubicBezTo>
                      <a:pt x="220" y="63"/>
                      <a:pt x="218" y="64"/>
                      <a:pt x="217" y="65"/>
                    </a:cubicBezTo>
                    <a:cubicBezTo>
                      <a:pt x="211" y="70"/>
                      <a:pt x="206" y="76"/>
                      <a:pt x="200" y="81"/>
                    </a:cubicBezTo>
                    <a:cubicBezTo>
                      <a:pt x="198" y="83"/>
                      <a:pt x="196" y="84"/>
                      <a:pt x="194" y="84"/>
                    </a:cubicBezTo>
                    <a:cubicBezTo>
                      <a:pt x="167" y="84"/>
                      <a:pt x="140" y="84"/>
                      <a:pt x="113" y="84"/>
                    </a:cubicBezTo>
                    <a:cubicBezTo>
                      <a:pt x="111" y="84"/>
                      <a:pt x="109" y="83"/>
                      <a:pt x="107" y="82"/>
                    </a:cubicBezTo>
                    <a:cubicBezTo>
                      <a:pt x="102" y="76"/>
                      <a:pt x="97" y="71"/>
                      <a:pt x="91" y="65"/>
                    </a:cubicBezTo>
                    <a:cubicBezTo>
                      <a:pt x="89" y="64"/>
                      <a:pt x="87" y="63"/>
                      <a:pt x="84" y="63"/>
                    </a:cubicBezTo>
                    <a:cubicBezTo>
                      <a:pt x="69" y="62"/>
                      <a:pt x="54" y="62"/>
                      <a:pt x="39" y="62"/>
                    </a:cubicBezTo>
                    <a:cubicBezTo>
                      <a:pt x="37" y="62"/>
                      <a:pt x="36" y="63"/>
                      <a:pt x="34" y="63"/>
                    </a:cubicBezTo>
                    <a:cubicBezTo>
                      <a:pt x="34" y="149"/>
                      <a:pt x="34" y="236"/>
                      <a:pt x="34" y="322"/>
                    </a:cubicBezTo>
                    <a:cubicBezTo>
                      <a:pt x="113" y="322"/>
                      <a:pt x="191" y="322"/>
                      <a:pt x="270" y="3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0939" tIns="30470" rIns="60939" bIns="30470" numCol="1" anchor="t" anchorCtr="0" compatLnSpc="1">
                <a:prstTxWarp prst="textNoShape">
                  <a:avLst/>
                </a:prstTxWarp>
              </a:bodyPr>
              <a:lstStyle/>
              <a:p>
                <a:endParaRPr lang="en-US" sz="2000" dirty="0">
                  <a:solidFill>
                    <a:prstClr val="black"/>
                  </a:solidFill>
                </a:endParaRPr>
              </a:p>
            </p:txBody>
          </p:sp>
          <p:sp>
            <p:nvSpPr>
              <p:cNvPr id="66" name="Freeform 1464"/>
              <p:cNvSpPr>
                <a:spLocks/>
              </p:cNvSpPr>
              <p:nvPr/>
            </p:nvSpPr>
            <p:spPr bwMode="auto">
              <a:xfrm>
                <a:off x="9334020" y="3577989"/>
                <a:ext cx="145000" cy="122691"/>
              </a:xfrm>
              <a:custGeom>
                <a:avLst/>
                <a:gdLst>
                  <a:gd name="T0" fmla="*/ 0 w 91"/>
                  <a:gd name="T1" fmla="*/ 39 h 78"/>
                  <a:gd name="T2" fmla="*/ 6 w 91"/>
                  <a:gd name="T3" fmla="*/ 34 h 78"/>
                  <a:gd name="T4" fmla="*/ 10 w 91"/>
                  <a:gd name="T5" fmla="*/ 34 h 78"/>
                  <a:gd name="T6" fmla="*/ 33 w 91"/>
                  <a:gd name="T7" fmla="*/ 47 h 78"/>
                  <a:gd name="T8" fmla="*/ 88 w 91"/>
                  <a:gd name="T9" fmla="*/ 0 h 78"/>
                  <a:gd name="T10" fmla="*/ 87 w 91"/>
                  <a:gd name="T11" fmla="*/ 9 h 78"/>
                  <a:gd name="T12" fmla="*/ 43 w 91"/>
                  <a:gd name="T13" fmla="*/ 66 h 78"/>
                  <a:gd name="T14" fmla="*/ 37 w 91"/>
                  <a:gd name="T15" fmla="*/ 77 h 78"/>
                  <a:gd name="T16" fmla="*/ 36 w 91"/>
                  <a:gd name="T17" fmla="*/ 78 h 78"/>
                  <a:gd name="T18" fmla="*/ 0 w 91"/>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78">
                    <a:moveTo>
                      <a:pt x="0" y="39"/>
                    </a:moveTo>
                    <a:cubicBezTo>
                      <a:pt x="2" y="37"/>
                      <a:pt x="4" y="35"/>
                      <a:pt x="6" y="34"/>
                    </a:cubicBezTo>
                    <a:cubicBezTo>
                      <a:pt x="7" y="33"/>
                      <a:pt x="9" y="33"/>
                      <a:pt x="10" y="34"/>
                    </a:cubicBezTo>
                    <a:cubicBezTo>
                      <a:pt x="18" y="38"/>
                      <a:pt x="25" y="42"/>
                      <a:pt x="33" y="47"/>
                    </a:cubicBezTo>
                    <a:cubicBezTo>
                      <a:pt x="49" y="29"/>
                      <a:pt x="67" y="12"/>
                      <a:pt x="88" y="0"/>
                    </a:cubicBezTo>
                    <a:cubicBezTo>
                      <a:pt x="91" y="3"/>
                      <a:pt x="91" y="6"/>
                      <a:pt x="87" y="9"/>
                    </a:cubicBezTo>
                    <a:cubicBezTo>
                      <a:pt x="69" y="25"/>
                      <a:pt x="55" y="45"/>
                      <a:pt x="43" y="66"/>
                    </a:cubicBezTo>
                    <a:cubicBezTo>
                      <a:pt x="41" y="70"/>
                      <a:pt x="39" y="74"/>
                      <a:pt x="37" y="77"/>
                    </a:cubicBezTo>
                    <a:cubicBezTo>
                      <a:pt x="37" y="77"/>
                      <a:pt x="36" y="78"/>
                      <a:pt x="36" y="78"/>
                    </a:cubicBezTo>
                    <a:cubicBezTo>
                      <a:pt x="24" y="65"/>
                      <a:pt x="12" y="52"/>
                      <a:pt x="0"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0939" tIns="30470" rIns="60939" bIns="30470" numCol="1" anchor="t" anchorCtr="0" compatLnSpc="1">
                <a:prstTxWarp prst="textNoShape">
                  <a:avLst/>
                </a:prstTxWarp>
              </a:bodyPr>
              <a:lstStyle/>
              <a:p>
                <a:endParaRPr lang="en-US" sz="2000" dirty="0">
                  <a:solidFill>
                    <a:prstClr val="black"/>
                  </a:solidFill>
                </a:endParaRPr>
              </a:p>
            </p:txBody>
          </p:sp>
          <p:sp>
            <p:nvSpPr>
              <p:cNvPr id="67" name="Freeform 1465"/>
              <p:cNvSpPr>
                <a:spLocks/>
              </p:cNvSpPr>
              <p:nvPr/>
            </p:nvSpPr>
            <p:spPr bwMode="auto">
              <a:xfrm>
                <a:off x="9334021" y="3725218"/>
                <a:ext cx="145000" cy="124922"/>
              </a:xfrm>
              <a:custGeom>
                <a:avLst/>
                <a:gdLst>
                  <a:gd name="T0" fmla="*/ 88 w 91"/>
                  <a:gd name="T1" fmla="*/ 0 h 78"/>
                  <a:gd name="T2" fmla="*/ 87 w 91"/>
                  <a:gd name="T3" fmla="*/ 9 h 78"/>
                  <a:gd name="T4" fmla="*/ 43 w 91"/>
                  <a:gd name="T5" fmla="*/ 66 h 78"/>
                  <a:gd name="T6" fmla="*/ 36 w 91"/>
                  <a:gd name="T7" fmla="*/ 78 h 78"/>
                  <a:gd name="T8" fmla="*/ 0 w 91"/>
                  <a:gd name="T9" fmla="*/ 39 h 78"/>
                  <a:gd name="T10" fmla="*/ 5 w 91"/>
                  <a:gd name="T11" fmla="*/ 34 h 78"/>
                  <a:gd name="T12" fmla="*/ 10 w 91"/>
                  <a:gd name="T13" fmla="*/ 33 h 78"/>
                  <a:gd name="T14" fmla="*/ 28 w 91"/>
                  <a:gd name="T15" fmla="*/ 44 h 78"/>
                  <a:gd name="T16" fmla="*/ 33 w 91"/>
                  <a:gd name="T17" fmla="*/ 47 h 78"/>
                  <a:gd name="T18" fmla="*/ 88 w 91"/>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78">
                    <a:moveTo>
                      <a:pt x="88" y="0"/>
                    </a:moveTo>
                    <a:cubicBezTo>
                      <a:pt x="91" y="3"/>
                      <a:pt x="90" y="6"/>
                      <a:pt x="87" y="9"/>
                    </a:cubicBezTo>
                    <a:cubicBezTo>
                      <a:pt x="69" y="25"/>
                      <a:pt x="55" y="45"/>
                      <a:pt x="43" y="66"/>
                    </a:cubicBezTo>
                    <a:cubicBezTo>
                      <a:pt x="41" y="70"/>
                      <a:pt x="39" y="74"/>
                      <a:pt x="36" y="78"/>
                    </a:cubicBezTo>
                    <a:cubicBezTo>
                      <a:pt x="24" y="65"/>
                      <a:pt x="12" y="52"/>
                      <a:pt x="0" y="39"/>
                    </a:cubicBezTo>
                    <a:cubicBezTo>
                      <a:pt x="2" y="38"/>
                      <a:pt x="3" y="36"/>
                      <a:pt x="5" y="34"/>
                    </a:cubicBezTo>
                    <a:cubicBezTo>
                      <a:pt x="6" y="32"/>
                      <a:pt x="8" y="32"/>
                      <a:pt x="10" y="33"/>
                    </a:cubicBezTo>
                    <a:cubicBezTo>
                      <a:pt x="16" y="37"/>
                      <a:pt x="22" y="41"/>
                      <a:pt x="28" y="44"/>
                    </a:cubicBezTo>
                    <a:cubicBezTo>
                      <a:pt x="30" y="45"/>
                      <a:pt x="31" y="46"/>
                      <a:pt x="33" y="47"/>
                    </a:cubicBezTo>
                    <a:cubicBezTo>
                      <a:pt x="49" y="28"/>
                      <a:pt x="67" y="12"/>
                      <a:pt x="8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0939" tIns="30470" rIns="60939" bIns="30470" numCol="1" anchor="t" anchorCtr="0" compatLnSpc="1">
                <a:prstTxWarp prst="textNoShape">
                  <a:avLst/>
                </a:prstTxWarp>
              </a:bodyPr>
              <a:lstStyle/>
              <a:p>
                <a:endParaRPr lang="en-US" sz="2000" dirty="0">
                  <a:solidFill>
                    <a:prstClr val="black"/>
                  </a:solidFill>
                </a:endParaRPr>
              </a:p>
            </p:txBody>
          </p:sp>
          <p:sp>
            <p:nvSpPr>
              <p:cNvPr id="68" name="Freeform 1466"/>
              <p:cNvSpPr>
                <a:spLocks/>
              </p:cNvSpPr>
              <p:nvPr/>
            </p:nvSpPr>
            <p:spPr bwMode="auto">
              <a:xfrm>
                <a:off x="9519171" y="3600295"/>
                <a:ext cx="95923" cy="26769"/>
              </a:xfrm>
              <a:custGeom>
                <a:avLst/>
                <a:gdLst>
                  <a:gd name="T0" fmla="*/ 0 w 61"/>
                  <a:gd name="T1" fmla="*/ 17 h 17"/>
                  <a:gd name="T2" fmla="*/ 0 w 61"/>
                  <a:gd name="T3" fmla="*/ 0 h 17"/>
                  <a:gd name="T4" fmla="*/ 61 w 61"/>
                  <a:gd name="T5" fmla="*/ 0 h 17"/>
                  <a:gd name="T6" fmla="*/ 61 w 61"/>
                  <a:gd name="T7" fmla="*/ 17 h 17"/>
                  <a:gd name="T8" fmla="*/ 0 w 61"/>
                  <a:gd name="T9" fmla="*/ 17 h 17"/>
                </a:gdLst>
                <a:ahLst/>
                <a:cxnLst>
                  <a:cxn ang="0">
                    <a:pos x="T0" y="T1"/>
                  </a:cxn>
                  <a:cxn ang="0">
                    <a:pos x="T2" y="T3"/>
                  </a:cxn>
                  <a:cxn ang="0">
                    <a:pos x="T4" y="T5"/>
                  </a:cxn>
                  <a:cxn ang="0">
                    <a:pos x="T6" y="T7"/>
                  </a:cxn>
                  <a:cxn ang="0">
                    <a:pos x="T8" y="T9"/>
                  </a:cxn>
                </a:cxnLst>
                <a:rect l="0" t="0" r="r" b="b"/>
                <a:pathLst>
                  <a:path w="61" h="17">
                    <a:moveTo>
                      <a:pt x="0" y="17"/>
                    </a:moveTo>
                    <a:cubicBezTo>
                      <a:pt x="0" y="11"/>
                      <a:pt x="0" y="6"/>
                      <a:pt x="0" y="0"/>
                    </a:cubicBezTo>
                    <a:cubicBezTo>
                      <a:pt x="20" y="0"/>
                      <a:pt x="40" y="0"/>
                      <a:pt x="61" y="0"/>
                    </a:cubicBezTo>
                    <a:cubicBezTo>
                      <a:pt x="61" y="6"/>
                      <a:pt x="61" y="11"/>
                      <a:pt x="61" y="17"/>
                    </a:cubicBezTo>
                    <a:cubicBezTo>
                      <a:pt x="41" y="17"/>
                      <a:pt x="21" y="17"/>
                      <a:pt x="0"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0939" tIns="30470" rIns="60939" bIns="30470" numCol="1" anchor="t" anchorCtr="0" compatLnSpc="1">
                <a:prstTxWarp prst="textNoShape">
                  <a:avLst/>
                </a:prstTxWarp>
              </a:bodyPr>
              <a:lstStyle/>
              <a:p>
                <a:endParaRPr lang="en-US" sz="2000" dirty="0">
                  <a:solidFill>
                    <a:prstClr val="black"/>
                  </a:solidFill>
                </a:endParaRPr>
              </a:p>
            </p:txBody>
          </p:sp>
          <p:sp>
            <p:nvSpPr>
              <p:cNvPr id="70" name="Freeform 1467"/>
              <p:cNvSpPr>
                <a:spLocks/>
              </p:cNvSpPr>
              <p:nvPr/>
            </p:nvSpPr>
            <p:spPr bwMode="auto">
              <a:xfrm>
                <a:off x="9521401" y="3653832"/>
                <a:ext cx="93692" cy="24538"/>
              </a:xfrm>
              <a:custGeom>
                <a:avLst/>
                <a:gdLst>
                  <a:gd name="T0" fmla="*/ 60 w 60"/>
                  <a:gd name="T1" fmla="*/ 0 h 16"/>
                  <a:gd name="T2" fmla="*/ 60 w 60"/>
                  <a:gd name="T3" fmla="*/ 16 h 16"/>
                  <a:gd name="T4" fmla="*/ 0 w 60"/>
                  <a:gd name="T5" fmla="*/ 16 h 16"/>
                  <a:gd name="T6" fmla="*/ 0 w 60"/>
                  <a:gd name="T7" fmla="*/ 0 h 16"/>
                  <a:gd name="T8" fmla="*/ 60 w 60"/>
                  <a:gd name="T9" fmla="*/ 0 h 16"/>
                </a:gdLst>
                <a:ahLst/>
                <a:cxnLst>
                  <a:cxn ang="0">
                    <a:pos x="T0" y="T1"/>
                  </a:cxn>
                  <a:cxn ang="0">
                    <a:pos x="T2" y="T3"/>
                  </a:cxn>
                  <a:cxn ang="0">
                    <a:pos x="T4" y="T5"/>
                  </a:cxn>
                  <a:cxn ang="0">
                    <a:pos x="T6" y="T7"/>
                  </a:cxn>
                  <a:cxn ang="0">
                    <a:pos x="T8" y="T9"/>
                  </a:cxn>
                </a:cxnLst>
                <a:rect l="0" t="0" r="r" b="b"/>
                <a:pathLst>
                  <a:path w="60" h="16">
                    <a:moveTo>
                      <a:pt x="60" y="0"/>
                    </a:moveTo>
                    <a:cubicBezTo>
                      <a:pt x="60" y="5"/>
                      <a:pt x="60" y="11"/>
                      <a:pt x="60" y="16"/>
                    </a:cubicBezTo>
                    <a:cubicBezTo>
                      <a:pt x="40" y="16"/>
                      <a:pt x="20" y="16"/>
                      <a:pt x="0" y="16"/>
                    </a:cubicBezTo>
                    <a:cubicBezTo>
                      <a:pt x="0" y="11"/>
                      <a:pt x="0" y="5"/>
                      <a:pt x="0" y="0"/>
                    </a:cubicBezTo>
                    <a:cubicBezTo>
                      <a:pt x="20" y="0"/>
                      <a:pt x="39" y="0"/>
                      <a:pt x="6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0939" tIns="30470" rIns="60939" bIns="30470" numCol="1" anchor="t" anchorCtr="0" compatLnSpc="1">
                <a:prstTxWarp prst="textNoShape">
                  <a:avLst/>
                </a:prstTxWarp>
              </a:bodyPr>
              <a:lstStyle/>
              <a:p>
                <a:endParaRPr lang="en-US" sz="2000" dirty="0">
                  <a:solidFill>
                    <a:prstClr val="black"/>
                  </a:solidFill>
                </a:endParaRPr>
              </a:p>
            </p:txBody>
          </p:sp>
          <p:sp>
            <p:nvSpPr>
              <p:cNvPr id="71" name="Freeform 1468"/>
              <p:cNvSpPr>
                <a:spLocks/>
              </p:cNvSpPr>
              <p:nvPr/>
            </p:nvSpPr>
            <p:spPr bwMode="auto">
              <a:xfrm>
                <a:off x="9519165" y="3760908"/>
                <a:ext cx="95923" cy="28999"/>
              </a:xfrm>
              <a:custGeom>
                <a:avLst/>
                <a:gdLst>
                  <a:gd name="T0" fmla="*/ 0 w 61"/>
                  <a:gd name="T1" fmla="*/ 0 h 17"/>
                  <a:gd name="T2" fmla="*/ 61 w 61"/>
                  <a:gd name="T3" fmla="*/ 0 h 17"/>
                  <a:gd name="T4" fmla="*/ 61 w 61"/>
                  <a:gd name="T5" fmla="*/ 17 h 17"/>
                  <a:gd name="T6" fmla="*/ 0 w 61"/>
                  <a:gd name="T7" fmla="*/ 17 h 17"/>
                  <a:gd name="T8" fmla="*/ 0 w 61"/>
                  <a:gd name="T9" fmla="*/ 0 h 17"/>
                </a:gdLst>
                <a:ahLst/>
                <a:cxnLst>
                  <a:cxn ang="0">
                    <a:pos x="T0" y="T1"/>
                  </a:cxn>
                  <a:cxn ang="0">
                    <a:pos x="T2" y="T3"/>
                  </a:cxn>
                  <a:cxn ang="0">
                    <a:pos x="T4" y="T5"/>
                  </a:cxn>
                  <a:cxn ang="0">
                    <a:pos x="T6" y="T7"/>
                  </a:cxn>
                  <a:cxn ang="0">
                    <a:pos x="T8" y="T9"/>
                  </a:cxn>
                </a:cxnLst>
                <a:rect l="0" t="0" r="r" b="b"/>
                <a:pathLst>
                  <a:path w="61" h="17">
                    <a:moveTo>
                      <a:pt x="0" y="0"/>
                    </a:moveTo>
                    <a:cubicBezTo>
                      <a:pt x="21" y="0"/>
                      <a:pt x="40" y="0"/>
                      <a:pt x="61" y="0"/>
                    </a:cubicBezTo>
                    <a:cubicBezTo>
                      <a:pt x="61" y="6"/>
                      <a:pt x="61" y="11"/>
                      <a:pt x="61" y="17"/>
                    </a:cubicBezTo>
                    <a:cubicBezTo>
                      <a:pt x="41" y="17"/>
                      <a:pt x="21" y="17"/>
                      <a:pt x="0" y="17"/>
                    </a:cubicBezTo>
                    <a:cubicBezTo>
                      <a:pt x="0" y="11"/>
                      <a:pt x="0" y="6"/>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0939" tIns="30470" rIns="60939" bIns="30470" numCol="1" anchor="t" anchorCtr="0" compatLnSpc="1">
                <a:prstTxWarp prst="textNoShape">
                  <a:avLst/>
                </a:prstTxWarp>
              </a:bodyPr>
              <a:lstStyle/>
              <a:p>
                <a:endParaRPr lang="en-US" sz="2000" dirty="0">
                  <a:solidFill>
                    <a:prstClr val="black"/>
                  </a:solidFill>
                </a:endParaRPr>
              </a:p>
            </p:txBody>
          </p:sp>
          <p:sp>
            <p:nvSpPr>
              <p:cNvPr id="72" name="Freeform 1469"/>
              <p:cNvSpPr>
                <a:spLocks/>
              </p:cNvSpPr>
              <p:nvPr/>
            </p:nvSpPr>
            <p:spPr bwMode="auto">
              <a:xfrm>
                <a:off x="9521389" y="3814438"/>
                <a:ext cx="93692" cy="24538"/>
              </a:xfrm>
              <a:custGeom>
                <a:avLst/>
                <a:gdLst>
                  <a:gd name="T0" fmla="*/ 60 w 60"/>
                  <a:gd name="T1" fmla="*/ 0 h 16"/>
                  <a:gd name="T2" fmla="*/ 60 w 60"/>
                  <a:gd name="T3" fmla="*/ 16 h 16"/>
                  <a:gd name="T4" fmla="*/ 0 w 60"/>
                  <a:gd name="T5" fmla="*/ 16 h 16"/>
                  <a:gd name="T6" fmla="*/ 0 w 60"/>
                  <a:gd name="T7" fmla="*/ 0 h 16"/>
                  <a:gd name="T8" fmla="*/ 60 w 60"/>
                  <a:gd name="T9" fmla="*/ 0 h 16"/>
                </a:gdLst>
                <a:ahLst/>
                <a:cxnLst>
                  <a:cxn ang="0">
                    <a:pos x="T0" y="T1"/>
                  </a:cxn>
                  <a:cxn ang="0">
                    <a:pos x="T2" y="T3"/>
                  </a:cxn>
                  <a:cxn ang="0">
                    <a:pos x="T4" y="T5"/>
                  </a:cxn>
                  <a:cxn ang="0">
                    <a:pos x="T6" y="T7"/>
                  </a:cxn>
                  <a:cxn ang="0">
                    <a:pos x="T8" y="T9"/>
                  </a:cxn>
                </a:cxnLst>
                <a:rect l="0" t="0" r="r" b="b"/>
                <a:pathLst>
                  <a:path w="60" h="16">
                    <a:moveTo>
                      <a:pt x="60" y="0"/>
                    </a:moveTo>
                    <a:cubicBezTo>
                      <a:pt x="60" y="6"/>
                      <a:pt x="60" y="11"/>
                      <a:pt x="60" y="16"/>
                    </a:cubicBezTo>
                    <a:cubicBezTo>
                      <a:pt x="40" y="16"/>
                      <a:pt x="20" y="16"/>
                      <a:pt x="0" y="16"/>
                    </a:cubicBezTo>
                    <a:cubicBezTo>
                      <a:pt x="0" y="11"/>
                      <a:pt x="0" y="6"/>
                      <a:pt x="0" y="0"/>
                    </a:cubicBezTo>
                    <a:cubicBezTo>
                      <a:pt x="20" y="0"/>
                      <a:pt x="39" y="0"/>
                      <a:pt x="6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0939" tIns="30470" rIns="60939" bIns="30470" numCol="1" anchor="t" anchorCtr="0" compatLnSpc="1">
                <a:prstTxWarp prst="textNoShape">
                  <a:avLst/>
                </a:prstTxWarp>
              </a:bodyPr>
              <a:lstStyle/>
              <a:p>
                <a:endParaRPr lang="en-US" sz="2000" dirty="0">
                  <a:solidFill>
                    <a:prstClr val="black"/>
                  </a:solidFill>
                </a:endParaRPr>
              </a:p>
            </p:txBody>
          </p:sp>
        </p:grpSp>
      </p:grpSp>
    </p:spTree>
    <p:extLst>
      <p:ext uri="{BB962C8B-B14F-4D97-AF65-F5344CB8AC3E}">
        <p14:creationId xmlns:p14="http://schemas.microsoft.com/office/powerpoint/2010/main" val="2792109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16</a:t>
            </a:fld>
            <a:endParaRPr lang="en-US" dirty="0">
              <a:solidFill>
                <a:prstClr val="black">
                  <a:tint val="75000"/>
                </a:prstClr>
              </a:solidFill>
            </a:endParaRPr>
          </a:p>
        </p:txBody>
      </p:sp>
      <p:sp>
        <p:nvSpPr>
          <p:cNvPr id="33" name="Footer Placeholder 2"/>
          <p:cNvSpPr txBox="1">
            <a:spLocks/>
          </p:cNvSpPr>
          <p:nvPr/>
        </p:nvSpPr>
        <p:spPr>
          <a:xfrm>
            <a:off x="423885" y="9912412"/>
            <a:ext cx="8128444" cy="94795"/>
          </a:xfrm>
          <a:prstGeom prst="rect">
            <a:avLst/>
          </a:prstGeom>
        </p:spPr>
        <p:txBody>
          <a:bodyPr vert="horz" wrap="square" lIns="0" tIns="0" rIns="0" bIns="0" rtlCol="0" anchor="t" anchorCtr="0">
            <a:spAutoFit/>
          </a:bodyPr>
          <a:lstStyle>
            <a:defPPr>
              <a:defRPr lang="en-US"/>
            </a:defPPr>
            <a:lvl1pPr marL="0" algn="l" defTabSz="1559235" rtl="0" eaLnBrk="1" latinLnBrk="0" hangingPunct="1">
              <a:defRPr sz="616" kern="1200">
                <a:solidFill>
                  <a:schemeClr val="tx1"/>
                </a:solidFill>
                <a:latin typeface="+mn-lt"/>
                <a:ea typeface="+mn-ea"/>
                <a:cs typeface="+mn-cs"/>
              </a:defRPr>
            </a:lvl1pPr>
            <a:lvl2pPr marL="779617" algn="l" defTabSz="1559235" rtl="0" eaLnBrk="1" latinLnBrk="0" hangingPunct="1">
              <a:defRPr sz="3069" kern="1200">
                <a:solidFill>
                  <a:schemeClr val="tx1"/>
                </a:solidFill>
                <a:latin typeface="+mn-lt"/>
                <a:ea typeface="+mn-ea"/>
                <a:cs typeface="+mn-cs"/>
              </a:defRPr>
            </a:lvl2pPr>
            <a:lvl3pPr marL="1559235" algn="l" defTabSz="1559235" rtl="0" eaLnBrk="1" latinLnBrk="0" hangingPunct="1">
              <a:defRPr sz="3069" kern="1200">
                <a:solidFill>
                  <a:schemeClr val="tx1"/>
                </a:solidFill>
                <a:latin typeface="+mn-lt"/>
                <a:ea typeface="+mn-ea"/>
                <a:cs typeface="+mn-cs"/>
              </a:defRPr>
            </a:lvl3pPr>
            <a:lvl4pPr marL="2338852" algn="l" defTabSz="1559235" rtl="0" eaLnBrk="1" latinLnBrk="0" hangingPunct="1">
              <a:defRPr sz="3069" kern="1200">
                <a:solidFill>
                  <a:schemeClr val="tx1"/>
                </a:solidFill>
                <a:latin typeface="+mn-lt"/>
                <a:ea typeface="+mn-ea"/>
                <a:cs typeface="+mn-cs"/>
              </a:defRPr>
            </a:lvl4pPr>
            <a:lvl5pPr marL="3118470" algn="l" defTabSz="1559235" rtl="0" eaLnBrk="1" latinLnBrk="0" hangingPunct="1">
              <a:defRPr sz="3069" kern="1200">
                <a:solidFill>
                  <a:schemeClr val="tx1"/>
                </a:solidFill>
                <a:latin typeface="+mn-lt"/>
                <a:ea typeface="+mn-ea"/>
                <a:cs typeface="+mn-cs"/>
              </a:defRPr>
            </a:lvl5pPr>
            <a:lvl6pPr marL="3898087" algn="l" defTabSz="1559235" rtl="0" eaLnBrk="1" latinLnBrk="0" hangingPunct="1">
              <a:defRPr sz="3069" kern="1200">
                <a:solidFill>
                  <a:schemeClr val="tx1"/>
                </a:solidFill>
                <a:latin typeface="+mn-lt"/>
                <a:ea typeface="+mn-ea"/>
                <a:cs typeface="+mn-cs"/>
              </a:defRPr>
            </a:lvl6pPr>
            <a:lvl7pPr marL="4677705" algn="l" defTabSz="1559235" rtl="0" eaLnBrk="1" latinLnBrk="0" hangingPunct="1">
              <a:defRPr sz="3069" kern="1200">
                <a:solidFill>
                  <a:schemeClr val="tx1"/>
                </a:solidFill>
                <a:latin typeface="+mn-lt"/>
                <a:ea typeface="+mn-ea"/>
                <a:cs typeface="+mn-cs"/>
              </a:defRPr>
            </a:lvl7pPr>
            <a:lvl8pPr marL="5457322" algn="l" defTabSz="1559235" rtl="0" eaLnBrk="1" latinLnBrk="0" hangingPunct="1">
              <a:defRPr sz="3069" kern="1200">
                <a:solidFill>
                  <a:schemeClr val="tx1"/>
                </a:solidFill>
                <a:latin typeface="+mn-lt"/>
                <a:ea typeface="+mn-ea"/>
                <a:cs typeface="+mn-cs"/>
              </a:defRPr>
            </a:lvl8pPr>
            <a:lvl9pPr marL="6236940" algn="l" defTabSz="1559235" rtl="0" eaLnBrk="1" latinLnBrk="0" hangingPunct="1">
              <a:defRPr sz="3069"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
        <p:nvSpPr>
          <p:cNvPr id="34" name="Rectángulo 7"/>
          <p:cNvSpPr/>
          <p:nvPr/>
        </p:nvSpPr>
        <p:spPr>
          <a:xfrm>
            <a:off x="569857" y="709125"/>
            <a:ext cx="2613248" cy="56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ES" sz="2600" b="1" dirty="0">
                <a:solidFill>
                  <a:srgbClr val="702082"/>
                </a:solidFill>
                <a:cs typeface="Arial" panose="020B0604020202020204" pitchFamily="34" charset="0"/>
              </a:rPr>
              <a:t>Argentina 2018</a:t>
            </a:r>
          </a:p>
        </p:txBody>
      </p:sp>
      <p:sp>
        <p:nvSpPr>
          <p:cNvPr id="69" name="Rectangle 68"/>
          <p:cNvSpPr/>
          <p:nvPr/>
        </p:nvSpPr>
        <p:spPr>
          <a:xfrm>
            <a:off x="423900" y="2786969"/>
            <a:ext cx="13485392" cy="5616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2000">
              <a:solidFill>
                <a:prstClr val="white"/>
              </a:solidFill>
            </a:endParaRPr>
          </a:p>
        </p:txBody>
      </p:sp>
      <p:grpSp>
        <p:nvGrpSpPr>
          <p:cNvPr id="6" name="Group 5"/>
          <p:cNvGrpSpPr/>
          <p:nvPr/>
        </p:nvGrpSpPr>
        <p:grpSpPr>
          <a:xfrm>
            <a:off x="5822982" y="4005142"/>
            <a:ext cx="2634321" cy="2634323"/>
            <a:chOff x="8737425" y="3366654"/>
            <a:chExt cx="3952818" cy="3952818"/>
          </a:xfrm>
        </p:grpSpPr>
        <p:grpSp>
          <p:nvGrpSpPr>
            <p:cNvPr id="7" name="Group 6"/>
            <p:cNvGrpSpPr/>
            <p:nvPr/>
          </p:nvGrpSpPr>
          <p:grpSpPr>
            <a:xfrm>
              <a:off x="8923865" y="3548236"/>
              <a:ext cx="3599152" cy="3599152"/>
              <a:chOff x="8924396" y="3673914"/>
              <a:chExt cx="3599152" cy="3599152"/>
            </a:xfrm>
          </p:grpSpPr>
          <p:sp>
            <p:nvSpPr>
              <p:cNvPr id="9" name="Oval 8"/>
              <p:cNvSpPr>
                <a:spLocks noChangeArrowheads="1"/>
              </p:cNvSpPr>
              <p:nvPr/>
            </p:nvSpPr>
            <p:spPr bwMode="gray">
              <a:xfrm>
                <a:off x="8924396" y="3673914"/>
                <a:ext cx="3599152" cy="3599152"/>
              </a:xfrm>
              <a:prstGeom prst="ellipse">
                <a:avLst/>
              </a:prstGeom>
              <a:solidFill>
                <a:srgbClr val="702082"/>
              </a:solidFill>
              <a:ln w="6350">
                <a:noFill/>
                <a:round/>
                <a:headEnd/>
                <a:tailEnd/>
              </a:ln>
            </p:spPr>
            <p:txBody>
              <a:bodyPr vert="horz" wrap="none" lIns="0" tIns="935684" rIns="0" bIns="0" numCol="1" anchor="ctr" anchorCtr="0" compatLnSpc="1">
                <a:prstTxWarp prst="textNoShape">
                  <a:avLst/>
                </a:prstTxWarp>
              </a:bodyPr>
              <a:lstStyle/>
              <a:p>
                <a:pPr algn="ctr">
                  <a:lnSpc>
                    <a:spcPts val="2331"/>
                  </a:lnSpc>
                </a:pPr>
                <a:r>
                  <a:rPr lang="es-AR" sz="2600" b="1" dirty="0">
                    <a:solidFill>
                      <a:prstClr val="white"/>
                    </a:solidFill>
                  </a:rPr>
                  <a:t>SEPTIEMBRE</a:t>
                </a:r>
                <a:endParaRPr lang="en-US" sz="3200" b="1" dirty="0">
                  <a:solidFill>
                    <a:prstClr val="white"/>
                  </a:solidFill>
                </a:endParaRPr>
              </a:p>
            </p:txBody>
          </p:sp>
          <p:grpSp>
            <p:nvGrpSpPr>
              <p:cNvPr id="10" name="Group 9"/>
              <p:cNvGrpSpPr/>
              <p:nvPr/>
            </p:nvGrpSpPr>
            <p:grpSpPr>
              <a:xfrm>
                <a:off x="9835774" y="4231432"/>
                <a:ext cx="1533052" cy="1549908"/>
                <a:chOff x="9509524" y="3819395"/>
                <a:chExt cx="2040489" cy="2062928"/>
              </a:xfrm>
            </p:grpSpPr>
            <p:grpSp>
              <p:nvGrpSpPr>
                <p:cNvPr id="11" name="Group 10"/>
                <p:cNvGrpSpPr/>
                <p:nvPr/>
              </p:nvGrpSpPr>
              <p:grpSpPr>
                <a:xfrm>
                  <a:off x="9509524" y="3819395"/>
                  <a:ext cx="2040489" cy="2062928"/>
                  <a:chOff x="9509524" y="3819395"/>
                  <a:chExt cx="2040489" cy="2062928"/>
                </a:xfrm>
              </p:grpSpPr>
              <p:sp>
                <p:nvSpPr>
                  <p:cNvPr id="13" name="AutoShape 3"/>
                  <p:cNvSpPr>
                    <a:spLocks noChangeAspect="1" noChangeArrowheads="1" noTextEdit="1"/>
                  </p:cNvSpPr>
                  <p:nvPr/>
                </p:nvSpPr>
                <p:spPr bwMode="auto">
                  <a:xfrm>
                    <a:off x="9691688" y="4234498"/>
                    <a:ext cx="1646237"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39" tIns="30470" rIns="60939" bIns="30470" numCol="1" anchor="t" anchorCtr="0" compatLnSpc="1">
                    <a:prstTxWarp prst="textNoShape">
                      <a:avLst/>
                    </a:prstTxWarp>
                  </a:bodyPr>
                  <a:lstStyle/>
                  <a:p>
                    <a:endParaRPr lang="en-US" sz="1400" b="1">
                      <a:solidFill>
                        <a:prstClr val="black"/>
                      </a:solidFill>
                    </a:endParaRPr>
                  </a:p>
                </p:txBody>
              </p:sp>
              <p:sp>
                <p:nvSpPr>
                  <p:cNvPr id="14" name="Freeform 5"/>
                  <p:cNvSpPr>
                    <a:spLocks noEditPoints="1"/>
                  </p:cNvSpPr>
                  <p:nvPr/>
                </p:nvSpPr>
                <p:spPr bwMode="auto">
                  <a:xfrm>
                    <a:off x="9509524" y="3819395"/>
                    <a:ext cx="2040489" cy="2026711"/>
                  </a:xfrm>
                  <a:custGeom>
                    <a:avLst/>
                    <a:gdLst>
                      <a:gd name="T0" fmla="*/ 119 w 126"/>
                      <a:gd name="T1" fmla="*/ 15 h 125"/>
                      <a:gd name="T2" fmla="*/ 105 w 126"/>
                      <a:gd name="T3" fmla="*/ 0 h 125"/>
                      <a:gd name="T4" fmla="*/ 87 w 126"/>
                      <a:gd name="T5" fmla="*/ 0 h 125"/>
                      <a:gd name="T6" fmla="*/ 69 w 126"/>
                      <a:gd name="T7" fmla="*/ 0 h 125"/>
                      <a:gd name="T8" fmla="*/ 52 w 126"/>
                      <a:gd name="T9" fmla="*/ 0 h 125"/>
                      <a:gd name="T10" fmla="*/ 37 w 126"/>
                      <a:gd name="T11" fmla="*/ 15 h 125"/>
                      <a:gd name="T12" fmla="*/ 27 w 126"/>
                      <a:gd name="T13" fmla="*/ 20 h 125"/>
                      <a:gd name="T14" fmla="*/ 2 w 126"/>
                      <a:gd name="T15" fmla="*/ 98 h 125"/>
                      <a:gd name="T16" fmla="*/ 5 w 126"/>
                      <a:gd name="T17" fmla="*/ 106 h 125"/>
                      <a:gd name="T18" fmla="*/ 27 w 126"/>
                      <a:gd name="T19" fmla="*/ 121 h 125"/>
                      <a:gd name="T20" fmla="*/ 122 w 126"/>
                      <a:gd name="T21" fmla="*/ 125 h 125"/>
                      <a:gd name="T22" fmla="*/ 126 w 126"/>
                      <a:gd name="T23" fmla="*/ 20 h 125"/>
                      <a:gd name="T24" fmla="*/ 101 w 126"/>
                      <a:gd name="T25" fmla="*/ 10 h 125"/>
                      <a:gd name="T26" fmla="*/ 111 w 126"/>
                      <a:gd name="T27" fmla="*/ 13 h 125"/>
                      <a:gd name="T28" fmla="*/ 101 w 126"/>
                      <a:gd name="T29" fmla="*/ 15 h 125"/>
                      <a:gd name="T30" fmla="*/ 100 w 126"/>
                      <a:gd name="T31" fmla="*/ 9 h 125"/>
                      <a:gd name="T32" fmla="*/ 97 w 126"/>
                      <a:gd name="T33" fmla="*/ 26 h 125"/>
                      <a:gd name="T34" fmla="*/ 101 w 126"/>
                      <a:gd name="T35" fmla="*/ 19 h 125"/>
                      <a:gd name="T36" fmla="*/ 98 w 126"/>
                      <a:gd name="T37" fmla="*/ 30 h 125"/>
                      <a:gd name="T38" fmla="*/ 94 w 126"/>
                      <a:gd name="T39" fmla="*/ 20 h 125"/>
                      <a:gd name="T40" fmla="*/ 97 w 126"/>
                      <a:gd name="T41" fmla="*/ 26 h 125"/>
                      <a:gd name="T42" fmla="*/ 93 w 126"/>
                      <a:gd name="T43" fmla="*/ 13 h 125"/>
                      <a:gd name="T44" fmla="*/ 84 w 126"/>
                      <a:gd name="T45" fmla="*/ 15 h 125"/>
                      <a:gd name="T46" fmla="*/ 83 w 126"/>
                      <a:gd name="T47" fmla="*/ 9 h 125"/>
                      <a:gd name="T48" fmla="*/ 80 w 126"/>
                      <a:gd name="T49" fmla="*/ 26 h 125"/>
                      <a:gd name="T50" fmla="*/ 83 w 126"/>
                      <a:gd name="T51" fmla="*/ 20 h 125"/>
                      <a:gd name="T52" fmla="*/ 80 w 126"/>
                      <a:gd name="T53" fmla="*/ 30 h 125"/>
                      <a:gd name="T54" fmla="*/ 76 w 126"/>
                      <a:gd name="T55" fmla="*/ 20 h 125"/>
                      <a:gd name="T56" fmla="*/ 80 w 126"/>
                      <a:gd name="T57" fmla="*/ 26 h 125"/>
                      <a:gd name="T58" fmla="*/ 76 w 126"/>
                      <a:gd name="T59" fmla="*/ 13 h 125"/>
                      <a:gd name="T60" fmla="*/ 66 w 126"/>
                      <a:gd name="T61" fmla="*/ 15 h 125"/>
                      <a:gd name="T62" fmla="*/ 65 w 126"/>
                      <a:gd name="T63" fmla="*/ 9 h 125"/>
                      <a:gd name="T64" fmla="*/ 62 w 126"/>
                      <a:gd name="T65" fmla="*/ 26 h 125"/>
                      <a:gd name="T66" fmla="*/ 65 w 126"/>
                      <a:gd name="T67" fmla="*/ 20 h 125"/>
                      <a:gd name="T68" fmla="*/ 62 w 126"/>
                      <a:gd name="T69" fmla="*/ 30 h 125"/>
                      <a:gd name="T70" fmla="*/ 58 w 126"/>
                      <a:gd name="T71" fmla="*/ 20 h 125"/>
                      <a:gd name="T72" fmla="*/ 62 w 126"/>
                      <a:gd name="T73" fmla="*/ 26 h 125"/>
                      <a:gd name="T74" fmla="*/ 52 w 126"/>
                      <a:gd name="T75" fmla="*/ 8 h 125"/>
                      <a:gd name="T76" fmla="*/ 58 w 126"/>
                      <a:gd name="T77" fmla="*/ 15 h 125"/>
                      <a:gd name="T78" fmla="*/ 45 w 126"/>
                      <a:gd name="T79" fmla="*/ 13 h 125"/>
                      <a:gd name="T80" fmla="*/ 38 w 126"/>
                      <a:gd name="T81" fmla="*/ 23 h 125"/>
                      <a:gd name="T82" fmla="*/ 45 w 126"/>
                      <a:gd name="T83" fmla="*/ 23 h 125"/>
                      <a:gd name="T84" fmla="*/ 47 w 126"/>
                      <a:gd name="T85" fmla="*/ 24 h 125"/>
                      <a:gd name="T86" fmla="*/ 35 w 126"/>
                      <a:gd name="T87" fmla="*/ 24 h 125"/>
                      <a:gd name="T88" fmla="*/ 16 w 126"/>
                      <a:gd name="T89" fmla="*/ 97 h 125"/>
                      <a:gd name="T90" fmla="*/ 113 w 126"/>
                      <a:gd name="T91" fmla="*/ 39 h 125"/>
                      <a:gd name="T92" fmla="*/ 16 w 126"/>
                      <a:gd name="T93" fmla="*/ 97 h 125"/>
                      <a:gd name="T94" fmla="*/ 36 w 126"/>
                      <a:gd name="T95" fmla="*/ 116 h 125"/>
                      <a:gd name="T96" fmla="*/ 93 w 126"/>
                      <a:gd name="T97" fmla="*/ 106 h 125"/>
                      <a:gd name="T98" fmla="*/ 117 w 126"/>
                      <a:gd name="T99" fmla="*/ 7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25">
                        <a:moveTo>
                          <a:pt x="122" y="15"/>
                        </a:moveTo>
                        <a:cubicBezTo>
                          <a:pt x="119" y="15"/>
                          <a:pt x="119" y="15"/>
                          <a:pt x="119" y="15"/>
                        </a:cubicBezTo>
                        <a:cubicBezTo>
                          <a:pt x="119" y="13"/>
                          <a:pt x="119" y="13"/>
                          <a:pt x="119" y="13"/>
                        </a:cubicBezTo>
                        <a:cubicBezTo>
                          <a:pt x="119" y="6"/>
                          <a:pt x="113" y="0"/>
                          <a:pt x="105" y="0"/>
                        </a:cubicBezTo>
                        <a:cubicBezTo>
                          <a:pt x="102" y="0"/>
                          <a:pt x="98" y="1"/>
                          <a:pt x="96" y="3"/>
                        </a:cubicBezTo>
                        <a:cubicBezTo>
                          <a:pt x="93" y="1"/>
                          <a:pt x="90" y="0"/>
                          <a:pt x="87" y="0"/>
                        </a:cubicBezTo>
                        <a:cubicBezTo>
                          <a:pt x="84" y="0"/>
                          <a:pt x="81" y="1"/>
                          <a:pt x="78" y="3"/>
                        </a:cubicBezTo>
                        <a:cubicBezTo>
                          <a:pt x="76" y="1"/>
                          <a:pt x="73" y="0"/>
                          <a:pt x="69" y="0"/>
                        </a:cubicBezTo>
                        <a:cubicBezTo>
                          <a:pt x="66" y="0"/>
                          <a:pt x="63" y="1"/>
                          <a:pt x="60" y="3"/>
                        </a:cubicBezTo>
                        <a:cubicBezTo>
                          <a:pt x="58" y="1"/>
                          <a:pt x="55" y="0"/>
                          <a:pt x="52" y="0"/>
                        </a:cubicBezTo>
                        <a:cubicBezTo>
                          <a:pt x="44" y="0"/>
                          <a:pt x="37" y="6"/>
                          <a:pt x="37" y="13"/>
                        </a:cubicBezTo>
                        <a:cubicBezTo>
                          <a:pt x="37" y="15"/>
                          <a:pt x="37" y="15"/>
                          <a:pt x="37" y="15"/>
                        </a:cubicBezTo>
                        <a:cubicBezTo>
                          <a:pt x="31" y="15"/>
                          <a:pt x="31" y="15"/>
                          <a:pt x="31" y="15"/>
                        </a:cubicBezTo>
                        <a:cubicBezTo>
                          <a:pt x="29" y="15"/>
                          <a:pt x="27" y="17"/>
                          <a:pt x="27" y="20"/>
                        </a:cubicBezTo>
                        <a:cubicBezTo>
                          <a:pt x="27" y="42"/>
                          <a:pt x="27" y="42"/>
                          <a:pt x="27" y="42"/>
                        </a:cubicBezTo>
                        <a:cubicBezTo>
                          <a:pt x="25" y="68"/>
                          <a:pt x="18" y="82"/>
                          <a:pt x="2" y="98"/>
                        </a:cubicBezTo>
                        <a:cubicBezTo>
                          <a:pt x="0" y="100"/>
                          <a:pt x="0" y="102"/>
                          <a:pt x="1" y="103"/>
                        </a:cubicBezTo>
                        <a:cubicBezTo>
                          <a:pt x="1" y="105"/>
                          <a:pt x="3" y="106"/>
                          <a:pt x="5" y="106"/>
                        </a:cubicBezTo>
                        <a:cubicBezTo>
                          <a:pt x="27" y="106"/>
                          <a:pt x="27" y="106"/>
                          <a:pt x="27" y="106"/>
                        </a:cubicBezTo>
                        <a:cubicBezTo>
                          <a:pt x="27" y="121"/>
                          <a:pt x="27" y="121"/>
                          <a:pt x="27" y="121"/>
                        </a:cubicBezTo>
                        <a:cubicBezTo>
                          <a:pt x="27" y="123"/>
                          <a:pt x="29" y="125"/>
                          <a:pt x="31" y="125"/>
                        </a:cubicBezTo>
                        <a:cubicBezTo>
                          <a:pt x="122" y="125"/>
                          <a:pt x="122" y="125"/>
                          <a:pt x="122" y="125"/>
                        </a:cubicBezTo>
                        <a:cubicBezTo>
                          <a:pt x="124" y="125"/>
                          <a:pt x="126" y="123"/>
                          <a:pt x="126" y="121"/>
                        </a:cubicBezTo>
                        <a:cubicBezTo>
                          <a:pt x="126" y="20"/>
                          <a:pt x="126" y="20"/>
                          <a:pt x="126" y="20"/>
                        </a:cubicBezTo>
                        <a:cubicBezTo>
                          <a:pt x="126" y="17"/>
                          <a:pt x="124" y="15"/>
                          <a:pt x="122" y="15"/>
                        </a:cubicBezTo>
                        <a:close/>
                        <a:moveTo>
                          <a:pt x="101" y="10"/>
                        </a:moveTo>
                        <a:cubicBezTo>
                          <a:pt x="102" y="9"/>
                          <a:pt x="103" y="8"/>
                          <a:pt x="105" y="8"/>
                        </a:cubicBezTo>
                        <a:cubicBezTo>
                          <a:pt x="108" y="8"/>
                          <a:pt x="111" y="10"/>
                          <a:pt x="111" y="13"/>
                        </a:cubicBezTo>
                        <a:cubicBezTo>
                          <a:pt x="111" y="15"/>
                          <a:pt x="111" y="15"/>
                          <a:pt x="111" y="15"/>
                        </a:cubicBezTo>
                        <a:cubicBezTo>
                          <a:pt x="101" y="15"/>
                          <a:pt x="101" y="15"/>
                          <a:pt x="101" y="15"/>
                        </a:cubicBezTo>
                        <a:cubicBezTo>
                          <a:pt x="101" y="13"/>
                          <a:pt x="101" y="13"/>
                          <a:pt x="101" y="13"/>
                        </a:cubicBezTo>
                        <a:cubicBezTo>
                          <a:pt x="101" y="12"/>
                          <a:pt x="101" y="10"/>
                          <a:pt x="100" y="9"/>
                        </a:cubicBezTo>
                        <a:lnTo>
                          <a:pt x="101" y="10"/>
                        </a:lnTo>
                        <a:close/>
                        <a:moveTo>
                          <a:pt x="97" y="26"/>
                        </a:moveTo>
                        <a:cubicBezTo>
                          <a:pt x="99" y="26"/>
                          <a:pt x="101" y="25"/>
                          <a:pt x="101" y="23"/>
                        </a:cubicBezTo>
                        <a:cubicBezTo>
                          <a:pt x="101" y="19"/>
                          <a:pt x="101" y="19"/>
                          <a:pt x="101" y="19"/>
                        </a:cubicBezTo>
                        <a:cubicBezTo>
                          <a:pt x="103" y="20"/>
                          <a:pt x="104" y="22"/>
                          <a:pt x="104" y="24"/>
                        </a:cubicBezTo>
                        <a:cubicBezTo>
                          <a:pt x="104" y="28"/>
                          <a:pt x="101" y="30"/>
                          <a:pt x="98" y="30"/>
                        </a:cubicBezTo>
                        <a:cubicBezTo>
                          <a:pt x="94" y="30"/>
                          <a:pt x="92" y="28"/>
                          <a:pt x="92" y="24"/>
                        </a:cubicBezTo>
                        <a:cubicBezTo>
                          <a:pt x="92" y="23"/>
                          <a:pt x="93" y="21"/>
                          <a:pt x="94" y="20"/>
                        </a:cubicBezTo>
                        <a:cubicBezTo>
                          <a:pt x="94" y="23"/>
                          <a:pt x="94" y="23"/>
                          <a:pt x="94" y="23"/>
                        </a:cubicBezTo>
                        <a:cubicBezTo>
                          <a:pt x="94" y="25"/>
                          <a:pt x="95" y="26"/>
                          <a:pt x="97" y="26"/>
                        </a:cubicBezTo>
                        <a:close/>
                        <a:moveTo>
                          <a:pt x="87" y="8"/>
                        </a:moveTo>
                        <a:cubicBezTo>
                          <a:pt x="90" y="8"/>
                          <a:pt x="93" y="10"/>
                          <a:pt x="93" y="13"/>
                        </a:cubicBezTo>
                        <a:cubicBezTo>
                          <a:pt x="93" y="15"/>
                          <a:pt x="93" y="15"/>
                          <a:pt x="93" y="15"/>
                        </a:cubicBezTo>
                        <a:cubicBezTo>
                          <a:pt x="84" y="15"/>
                          <a:pt x="84" y="15"/>
                          <a:pt x="84" y="15"/>
                        </a:cubicBezTo>
                        <a:cubicBezTo>
                          <a:pt x="84" y="13"/>
                          <a:pt x="84" y="13"/>
                          <a:pt x="84" y="13"/>
                        </a:cubicBezTo>
                        <a:cubicBezTo>
                          <a:pt x="84" y="12"/>
                          <a:pt x="83" y="11"/>
                          <a:pt x="83" y="9"/>
                        </a:cubicBezTo>
                        <a:cubicBezTo>
                          <a:pt x="84" y="9"/>
                          <a:pt x="85" y="8"/>
                          <a:pt x="87" y="8"/>
                        </a:cubicBezTo>
                        <a:close/>
                        <a:moveTo>
                          <a:pt x="80" y="26"/>
                        </a:moveTo>
                        <a:cubicBezTo>
                          <a:pt x="82" y="26"/>
                          <a:pt x="83" y="25"/>
                          <a:pt x="83" y="23"/>
                        </a:cubicBezTo>
                        <a:cubicBezTo>
                          <a:pt x="83" y="20"/>
                          <a:pt x="83" y="20"/>
                          <a:pt x="83" y="20"/>
                        </a:cubicBezTo>
                        <a:cubicBezTo>
                          <a:pt x="85" y="21"/>
                          <a:pt x="86" y="22"/>
                          <a:pt x="86" y="24"/>
                        </a:cubicBezTo>
                        <a:cubicBezTo>
                          <a:pt x="86" y="28"/>
                          <a:pt x="83" y="30"/>
                          <a:pt x="80" y="30"/>
                        </a:cubicBezTo>
                        <a:cubicBezTo>
                          <a:pt x="76" y="30"/>
                          <a:pt x="74" y="28"/>
                          <a:pt x="74" y="24"/>
                        </a:cubicBezTo>
                        <a:cubicBezTo>
                          <a:pt x="74" y="22"/>
                          <a:pt x="75" y="21"/>
                          <a:pt x="76" y="20"/>
                        </a:cubicBezTo>
                        <a:cubicBezTo>
                          <a:pt x="76" y="23"/>
                          <a:pt x="76" y="23"/>
                          <a:pt x="76" y="23"/>
                        </a:cubicBezTo>
                        <a:cubicBezTo>
                          <a:pt x="76" y="25"/>
                          <a:pt x="78" y="26"/>
                          <a:pt x="80" y="26"/>
                        </a:cubicBezTo>
                        <a:close/>
                        <a:moveTo>
                          <a:pt x="69" y="8"/>
                        </a:moveTo>
                        <a:cubicBezTo>
                          <a:pt x="73" y="8"/>
                          <a:pt x="76" y="10"/>
                          <a:pt x="76" y="13"/>
                        </a:cubicBezTo>
                        <a:cubicBezTo>
                          <a:pt x="76" y="15"/>
                          <a:pt x="76" y="15"/>
                          <a:pt x="76" y="15"/>
                        </a:cubicBezTo>
                        <a:cubicBezTo>
                          <a:pt x="66" y="15"/>
                          <a:pt x="66" y="15"/>
                          <a:pt x="66" y="15"/>
                        </a:cubicBezTo>
                        <a:cubicBezTo>
                          <a:pt x="66" y="13"/>
                          <a:pt x="66" y="13"/>
                          <a:pt x="66" y="13"/>
                        </a:cubicBezTo>
                        <a:cubicBezTo>
                          <a:pt x="66" y="12"/>
                          <a:pt x="66" y="11"/>
                          <a:pt x="65" y="9"/>
                        </a:cubicBezTo>
                        <a:cubicBezTo>
                          <a:pt x="66" y="9"/>
                          <a:pt x="68" y="8"/>
                          <a:pt x="69" y="8"/>
                        </a:cubicBezTo>
                        <a:close/>
                        <a:moveTo>
                          <a:pt x="62" y="26"/>
                        </a:moveTo>
                        <a:cubicBezTo>
                          <a:pt x="64" y="26"/>
                          <a:pt x="65" y="25"/>
                          <a:pt x="65" y="23"/>
                        </a:cubicBezTo>
                        <a:cubicBezTo>
                          <a:pt x="65" y="20"/>
                          <a:pt x="65" y="20"/>
                          <a:pt x="65" y="20"/>
                        </a:cubicBezTo>
                        <a:cubicBezTo>
                          <a:pt x="67" y="21"/>
                          <a:pt x="68" y="22"/>
                          <a:pt x="68" y="24"/>
                        </a:cubicBezTo>
                        <a:cubicBezTo>
                          <a:pt x="68" y="28"/>
                          <a:pt x="65" y="30"/>
                          <a:pt x="62" y="30"/>
                        </a:cubicBezTo>
                        <a:cubicBezTo>
                          <a:pt x="58" y="30"/>
                          <a:pt x="56" y="28"/>
                          <a:pt x="56" y="24"/>
                        </a:cubicBezTo>
                        <a:cubicBezTo>
                          <a:pt x="56" y="22"/>
                          <a:pt x="57" y="21"/>
                          <a:pt x="58" y="20"/>
                        </a:cubicBezTo>
                        <a:cubicBezTo>
                          <a:pt x="58" y="23"/>
                          <a:pt x="58" y="23"/>
                          <a:pt x="58" y="23"/>
                        </a:cubicBezTo>
                        <a:cubicBezTo>
                          <a:pt x="58" y="25"/>
                          <a:pt x="60" y="26"/>
                          <a:pt x="62" y="26"/>
                        </a:cubicBezTo>
                        <a:close/>
                        <a:moveTo>
                          <a:pt x="45" y="13"/>
                        </a:moveTo>
                        <a:cubicBezTo>
                          <a:pt x="45" y="10"/>
                          <a:pt x="48" y="8"/>
                          <a:pt x="52" y="8"/>
                        </a:cubicBezTo>
                        <a:cubicBezTo>
                          <a:pt x="55" y="8"/>
                          <a:pt x="58" y="10"/>
                          <a:pt x="58" y="13"/>
                        </a:cubicBezTo>
                        <a:cubicBezTo>
                          <a:pt x="58" y="15"/>
                          <a:pt x="58" y="15"/>
                          <a:pt x="58" y="15"/>
                        </a:cubicBezTo>
                        <a:cubicBezTo>
                          <a:pt x="45" y="15"/>
                          <a:pt x="45" y="15"/>
                          <a:pt x="45" y="15"/>
                        </a:cubicBezTo>
                        <a:lnTo>
                          <a:pt x="45" y="13"/>
                        </a:lnTo>
                        <a:close/>
                        <a:moveTo>
                          <a:pt x="38" y="20"/>
                        </a:moveTo>
                        <a:cubicBezTo>
                          <a:pt x="38" y="23"/>
                          <a:pt x="38" y="23"/>
                          <a:pt x="38" y="23"/>
                        </a:cubicBezTo>
                        <a:cubicBezTo>
                          <a:pt x="38" y="25"/>
                          <a:pt x="39" y="26"/>
                          <a:pt x="41" y="26"/>
                        </a:cubicBezTo>
                        <a:cubicBezTo>
                          <a:pt x="43" y="26"/>
                          <a:pt x="45" y="25"/>
                          <a:pt x="45" y="23"/>
                        </a:cubicBezTo>
                        <a:cubicBezTo>
                          <a:pt x="45" y="20"/>
                          <a:pt x="45" y="20"/>
                          <a:pt x="45" y="20"/>
                        </a:cubicBezTo>
                        <a:cubicBezTo>
                          <a:pt x="46" y="21"/>
                          <a:pt x="47" y="22"/>
                          <a:pt x="47" y="24"/>
                        </a:cubicBezTo>
                        <a:cubicBezTo>
                          <a:pt x="47" y="28"/>
                          <a:pt x="45" y="30"/>
                          <a:pt x="41" y="30"/>
                        </a:cubicBezTo>
                        <a:cubicBezTo>
                          <a:pt x="38" y="30"/>
                          <a:pt x="35" y="28"/>
                          <a:pt x="35" y="24"/>
                        </a:cubicBezTo>
                        <a:cubicBezTo>
                          <a:pt x="35" y="22"/>
                          <a:pt x="36" y="21"/>
                          <a:pt x="38" y="20"/>
                        </a:cubicBezTo>
                        <a:close/>
                        <a:moveTo>
                          <a:pt x="16" y="97"/>
                        </a:moveTo>
                        <a:cubicBezTo>
                          <a:pt x="29" y="81"/>
                          <a:pt x="35" y="65"/>
                          <a:pt x="36" y="39"/>
                        </a:cubicBezTo>
                        <a:cubicBezTo>
                          <a:pt x="113" y="39"/>
                          <a:pt x="113" y="39"/>
                          <a:pt x="113" y="39"/>
                        </a:cubicBezTo>
                        <a:cubicBezTo>
                          <a:pt x="111" y="72"/>
                          <a:pt x="101" y="91"/>
                          <a:pt x="92" y="97"/>
                        </a:cubicBezTo>
                        <a:lnTo>
                          <a:pt x="16" y="97"/>
                        </a:lnTo>
                        <a:close/>
                        <a:moveTo>
                          <a:pt x="117" y="116"/>
                        </a:moveTo>
                        <a:cubicBezTo>
                          <a:pt x="36" y="116"/>
                          <a:pt x="36" y="116"/>
                          <a:pt x="36" y="116"/>
                        </a:cubicBezTo>
                        <a:cubicBezTo>
                          <a:pt x="36" y="106"/>
                          <a:pt x="36" y="106"/>
                          <a:pt x="36" y="106"/>
                        </a:cubicBezTo>
                        <a:cubicBezTo>
                          <a:pt x="93" y="106"/>
                          <a:pt x="93" y="106"/>
                          <a:pt x="93" y="106"/>
                        </a:cubicBezTo>
                        <a:cubicBezTo>
                          <a:pt x="94" y="106"/>
                          <a:pt x="95" y="106"/>
                          <a:pt x="96" y="106"/>
                        </a:cubicBezTo>
                        <a:cubicBezTo>
                          <a:pt x="105" y="100"/>
                          <a:pt x="112" y="87"/>
                          <a:pt x="117" y="70"/>
                        </a:cubicBezTo>
                        <a:lnTo>
                          <a:pt x="117" y="116"/>
                        </a:lnTo>
                        <a:close/>
                      </a:path>
                    </a:pathLst>
                  </a:custGeom>
                  <a:solidFill>
                    <a:schemeClr val="bg1"/>
                  </a:solidFill>
                  <a:ln>
                    <a:noFill/>
                  </a:ln>
                </p:spPr>
                <p:txBody>
                  <a:bodyPr vert="horz" wrap="square" lIns="60939" tIns="30470" rIns="60939" bIns="30470" numCol="1" anchor="t" anchorCtr="0" compatLnSpc="1">
                    <a:prstTxWarp prst="textNoShape">
                      <a:avLst/>
                    </a:prstTxWarp>
                  </a:bodyPr>
                  <a:lstStyle/>
                  <a:p>
                    <a:endParaRPr lang="en-US" sz="1400" b="1">
                      <a:solidFill>
                        <a:prstClr val="black"/>
                      </a:solidFill>
                    </a:endParaRPr>
                  </a:p>
                </p:txBody>
              </p:sp>
            </p:grpSp>
            <p:sp>
              <p:nvSpPr>
                <p:cNvPr id="12" name="Rectangle 11"/>
                <p:cNvSpPr/>
                <p:nvPr/>
              </p:nvSpPr>
              <p:spPr>
                <a:xfrm>
                  <a:off x="9892286" y="4424928"/>
                  <a:ext cx="1480296" cy="1044962"/>
                </a:xfrm>
                <a:prstGeom prst="rect">
                  <a:avLst/>
                </a:prstGeom>
              </p:spPr>
              <p:txBody>
                <a:bodyPr wrap="square">
                  <a:spAutoFit/>
                </a:bodyPr>
                <a:lstStyle/>
                <a:p>
                  <a:pPr algn="ctr"/>
                  <a:r>
                    <a:rPr lang="es-AR" sz="2800" b="1" dirty="0">
                      <a:solidFill>
                        <a:prstClr val="white"/>
                      </a:solidFill>
                    </a:rPr>
                    <a:t>9</a:t>
                  </a:r>
                  <a:endParaRPr lang="en-US" sz="2800" b="1" dirty="0">
                    <a:solidFill>
                      <a:prstClr val="white"/>
                    </a:solidFill>
                  </a:endParaRPr>
                </a:p>
              </p:txBody>
            </p:sp>
          </p:grpSp>
        </p:grpSp>
        <p:sp>
          <p:nvSpPr>
            <p:cNvPr id="8" name="Oval 8"/>
            <p:cNvSpPr>
              <a:spLocks noChangeArrowheads="1"/>
            </p:cNvSpPr>
            <p:nvPr/>
          </p:nvSpPr>
          <p:spPr bwMode="gray">
            <a:xfrm>
              <a:off x="8737425" y="3366654"/>
              <a:ext cx="3952818" cy="3952818"/>
            </a:xfrm>
            <a:prstGeom prst="ellipse">
              <a:avLst/>
            </a:prstGeom>
            <a:noFill/>
            <a:ln w="6350">
              <a:solidFill>
                <a:schemeClr val="bg1">
                  <a:lumMod val="75000"/>
                </a:schemeClr>
              </a:solidFill>
              <a:round/>
              <a:headEnd/>
              <a:tailEnd/>
            </a:ln>
          </p:spPr>
          <p:txBody>
            <a:bodyPr vert="horz" wrap="none" lIns="0" tIns="1295562" rIns="0" bIns="0" numCol="1" anchor="ctr" anchorCtr="0" compatLnSpc="1">
              <a:prstTxWarp prst="textNoShape">
                <a:avLst/>
              </a:prstTxWarp>
            </a:bodyPr>
            <a:lstStyle/>
            <a:p>
              <a:pPr algn="ctr">
                <a:lnSpc>
                  <a:spcPts val="2331"/>
                </a:lnSpc>
              </a:pPr>
              <a:endParaRPr lang="en-US" sz="3500" b="1" dirty="0">
                <a:solidFill>
                  <a:prstClr val="white"/>
                </a:solidFill>
              </a:endParaRPr>
            </a:p>
          </p:txBody>
        </p:sp>
      </p:grpSp>
      <p:sp>
        <p:nvSpPr>
          <p:cNvPr id="15" name="AutoShape 7"/>
          <p:cNvSpPr>
            <a:spLocks noChangeAspect="1" noChangeArrowheads="1" noTextEdit="1"/>
          </p:cNvSpPr>
          <p:nvPr/>
        </p:nvSpPr>
        <p:spPr bwMode="auto">
          <a:xfrm>
            <a:off x="8274278" y="6465360"/>
            <a:ext cx="378755" cy="533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889" tIns="30441" rIns="60889" bIns="30441" numCol="1" anchor="t" anchorCtr="0" compatLnSpc="1">
            <a:prstTxWarp prst="textNoShape">
              <a:avLst/>
            </a:prstTxWarp>
          </a:bodyPr>
          <a:lstStyle/>
          <a:p>
            <a:endParaRPr lang="en-GB" sz="2000">
              <a:solidFill>
                <a:prstClr val="black"/>
              </a:solidFill>
            </a:endParaRPr>
          </a:p>
        </p:txBody>
      </p:sp>
      <p:sp>
        <p:nvSpPr>
          <p:cNvPr id="16" name="Oval 8"/>
          <p:cNvSpPr>
            <a:spLocks noChangeArrowheads="1"/>
          </p:cNvSpPr>
          <p:nvPr/>
        </p:nvSpPr>
        <p:spPr bwMode="gray">
          <a:xfrm>
            <a:off x="10719389" y="5506336"/>
            <a:ext cx="2264917" cy="2264917"/>
          </a:xfrm>
          <a:prstGeom prst="ellipse">
            <a:avLst/>
          </a:prstGeom>
          <a:solidFill>
            <a:schemeClr val="accent4"/>
          </a:solidFill>
          <a:ln w="254000">
            <a:solidFill>
              <a:schemeClr val="accent4">
                <a:lumMod val="20000"/>
                <a:lumOff val="80000"/>
              </a:schemeClr>
            </a:solidFill>
            <a:round/>
            <a:headEnd/>
            <a:tailEnd/>
          </a:ln>
        </p:spPr>
        <p:txBody>
          <a:bodyPr vert="horz" wrap="none" lIns="0" tIns="143830" rIns="0" bIns="0" numCol="1" anchor="ctr" anchorCtr="0" compatLnSpc="1">
            <a:prstTxWarp prst="textNoShape">
              <a:avLst/>
            </a:prstTxWarp>
          </a:bodyPr>
          <a:lstStyle/>
          <a:p>
            <a:pPr algn="ctr" fontAlgn="base">
              <a:lnSpc>
                <a:spcPct val="90000"/>
              </a:lnSpc>
              <a:spcBef>
                <a:spcPct val="0"/>
              </a:spcBef>
              <a:spcAft>
                <a:spcPct val="0"/>
              </a:spcAft>
            </a:pPr>
            <a:r>
              <a:rPr lang="es-AR" sz="2200" dirty="0" err="1">
                <a:solidFill>
                  <a:prstClr val="white"/>
                </a:solidFill>
                <a:cs typeface="Arial" panose="020B0604020202020204" pitchFamily="34" charset="0"/>
              </a:rPr>
              <a:t>Broadbanding</a:t>
            </a:r>
            <a:endParaRPr lang="es-AR" sz="2600" dirty="0">
              <a:solidFill>
                <a:prstClr val="white"/>
              </a:solidFill>
              <a:cs typeface="Arial" panose="020B0604020202020204" pitchFamily="34" charset="0"/>
            </a:endParaRPr>
          </a:p>
          <a:p>
            <a:pPr algn="ctr" fontAlgn="base">
              <a:lnSpc>
                <a:spcPct val="90000"/>
              </a:lnSpc>
              <a:spcBef>
                <a:spcPct val="0"/>
              </a:spcBef>
              <a:spcAft>
                <a:spcPct val="0"/>
              </a:spcAft>
            </a:pPr>
            <a:endParaRPr lang="es-AR" sz="2600" b="1" dirty="0">
              <a:solidFill>
                <a:prstClr val="white"/>
              </a:solidFill>
              <a:cs typeface="Arial" panose="020B0604020202020204" pitchFamily="34" charset="0"/>
            </a:endParaRPr>
          </a:p>
          <a:p>
            <a:pPr algn="ctr" fontAlgn="base">
              <a:lnSpc>
                <a:spcPct val="90000"/>
              </a:lnSpc>
              <a:spcBef>
                <a:spcPct val="0"/>
              </a:spcBef>
              <a:spcAft>
                <a:spcPct val="0"/>
              </a:spcAft>
            </a:pPr>
            <a:endParaRPr lang="es-AR" sz="2600" b="1" dirty="0">
              <a:solidFill>
                <a:prstClr val="white"/>
              </a:solidFill>
              <a:cs typeface="Arial" panose="020B0604020202020204" pitchFamily="34" charset="0"/>
            </a:endParaRPr>
          </a:p>
        </p:txBody>
      </p:sp>
      <p:grpSp>
        <p:nvGrpSpPr>
          <p:cNvPr id="17" name="Group 16"/>
          <p:cNvGrpSpPr/>
          <p:nvPr/>
        </p:nvGrpSpPr>
        <p:grpSpPr>
          <a:xfrm>
            <a:off x="3198562" y="5358278"/>
            <a:ext cx="2964882" cy="2593444"/>
            <a:chOff x="4087606" y="-2940853"/>
            <a:chExt cx="4448826" cy="3891478"/>
          </a:xfrm>
        </p:grpSpPr>
        <p:grpSp>
          <p:nvGrpSpPr>
            <p:cNvPr id="18" name="Gruppieren 73"/>
            <p:cNvGrpSpPr/>
            <p:nvPr/>
          </p:nvGrpSpPr>
          <p:grpSpPr>
            <a:xfrm rot="13538610">
              <a:off x="4366280" y="-3219527"/>
              <a:ext cx="3891478" cy="4448826"/>
              <a:chOff x="-4527551" y="-1824038"/>
              <a:chExt cx="4356100" cy="4979988"/>
            </a:xfrm>
          </p:grpSpPr>
          <p:sp>
            <p:nvSpPr>
              <p:cNvPr id="20" name="Freeform 7"/>
              <p:cNvSpPr>
                <a:spLocks/>
              </p:cNvSpPr>
              <p:nvPr/>
            </p:nvSpPr>
            <p:spPr bwMode="auto">
              <a:xfrm rot="10800000">
                <a:off x="-4086227" y="-1381124"/>
                <a:ext cx="3471864" cy="3468688"/>
              </a:xfrm>
              <a:custGeom>
                <a:avLst/>
                <a:gdLst>
                  <a:gd name="T0" fmla="*/ 761 w 926"/>
                  <a:gd name="T1" fmla="*/ 760 h 925"/>
                  <a:gd name="T2" fmla="*/ 761 w 926"/>
                  <a:gd name="T3" fmla="*/ 164 h 925"/>
                  <a:gd name="T4" fmla="*/ 165 w 926"/>
                  <a:gd name="T5" fmla="*/ 165 h 925"/>
                  <a:gd name="T6" fmla="*/ 165 w 926"/>
                  <a:gd name="T7" fmla="*/ 761 h 925"/>
                  <a:gd name="T8" fmla="*/ 761 w 926"/>
                  <a:gd name="T9" fmla="*/ 760 h 925"/>
                </a:gdLst>
                <a:ahLst/>
                <a:cxnLst>
                  <a:cxn ang="0">
                    <a:pos x="T0" y="T1"/>
                  </a:cxn>
                  <a:cxn ang="0">
                    <a:pos x="T2" y="T3"/>
                  </a:cxn>
                  <a:cxn ang="0">
                    <a:pos x="T4" y="T5"/>
                  </a:cxn>
                  <a:cxn ang="0">
                    <a:pos x="T6" y="T7"/>
                  </a:cxn>
                  <a:cxn ang="0">
                    <a:pos x="T8" y="T9"/>
                  </a:cxn>
                </a:cxnLst>
                <a:rect l="0" t="0" r="r" b="b"/>
                <a:pathLst>
                  <a:path w="926" h="925">
                    <a:moveTo>
                      <a:pt x="761" y="760"/>
                    </a:moveTo>
                    <a:cubicBezTo>
                      <a:pt x="925" y="595"/>
                      <a:pt x="926" y="328"/>
                      <a:pt x="761" y="164"/>
                    </a:cubicBezTo>
                    <a:cubicBezTo>
                      <a:pt x="597" y="0"/>
                      <a:pt x="330" y="0"/>
                      <a:pt x="165" y="165"/>
                    </a:cubicBezTo>
                    <a:cubicBezTo>
                      <a:pt x="1" y="330"/>
                      <a:pt x="0" y="597"/>
                      <a:pt x="165" y="761"/>
                    </a:cubicBezTo>
                    <a:cubicBezTo>
                      <a:pt x="329" y="925"/>
                      <a:pt x="596" y="925"/>
                      <a:pt x="761" y="760"/>
                    </a:cubicBezTo>
                    <a:close/>
                  </a:path>
                </a:pathLst>
              </a:custGeom>
              <a:solidFill>
                <a:schemeClr val="bg1"/>
              </a:solidFill>
              <a:ln w="12700">
                <a:solidFill>
                  <a:schemeClr val="bg1"/>
                </a:solidFill>
                <a:round/>
                <a:headEnd/>
                <a:tailEnd/>
              </a:ln>
              <a:extLst/>
            </p:spPr>
            <p:txBody>
              <a:bodyPr vert="horz" wrap="square" lIns="23992" tIns="23992" rIns="23992" bIns="23992" numCol="1" anchor="ctr" anchorCtr="0" compatLnSpc="1">
                <a:prstTxWarp prst="textNoShape">
                  <a:avLst/>
                </a:prstTxWarp>
              </a:bodyPr>
              <a:lstStyle/>
              <a:p>
                <a:pPr algn="ctr"/>
                <a:endParaRPr lang="en-US" sz="2600" dirty="0">
                  <a:solidFill>
                    <a:srgbClr val="C110A0"/>
                  </a:solidFill>
                </a:endParaRPr>
              </a:p>
            </p:txBody>
          </p:sp>
          <p:sp>
            <p:nvSpPr>
              <p:cNvPr id="21" name="Freeform 8"/>
              <p:cNvSpPr>
                <a:spLocks noEditPoints="1"/>
              </p:cNvSpPr>
              <p:nvPr/>
            </p:nvSpPr>
            <p:spPr bwMode="auto">
              <a:xfrm>
                <a:off x="-4527551" y="-1824038"/>
                <a:ext cx="4356100" cy="4979988"/>
              </a:xfrm>
              <a:custGeom>
                <a:avLst/>
                <a:gdLst>
                  <a:gd name="T0" fmla="*/ 956 w 1162"/>
                  <a:gd name="T1" fmla="*/ 206 h 1328"/>
                  <a:gd name="T2" fmla="*/ 955 w 1162"/>
                  <a:gd name="T3" fmla="*/ 206 h 1328"/>
                  <a:gd name="T4" fmla="*/ 208 w 1162"/>
                  <a:gd name="T5" fmla="*/ 207 h 1328"/>
                  <a:gd name="T6" fmla="*/ 207 w 1162"/>
                  <a:gd name="T7" fmla="*/ 955 h 1328"/>
                  <a:gd name="T8" fmla="*/ 207 w 1162"/>
                  <a:gd name="T9" fmla="*/ 955 h 1328"/>
                  <a:gd name="T10" fmla="*/ 580 w 1162"/>
                  <a:gd name="T11" fmla="*/ 1328 h 1328"/>
                  <a:gd name="T12" fmla="*/ 954 w 1162"/>
                  <a:gd name="T13" fmla="*/ 954 h 1328"/>
                  <a:gd name="T14" fmla="*/ 954 w 1162"/>
                  <a:gd name="T15" fmla="*/ 954 h 1328"/>
                  <a:gd name="T16" fmla="*/ 954 w 1162"/>
                  <a:gd name="T17" fmla="*/ 954 h 1328"/>
                  <a:gd name="T18" fmla="*/ 956 w 1162"/>
                  <a:gd name="T19" fmla="*/ 206 h 1328"/>
                  <a:gd name="T20" fmla="*/ 283 w 1162"/>
                  <a:gd name="T21" fmla="*/ 283 h 1328"/>
                  <a:gd name="T22" fmla="*/ 879 w 1162"/>
                  <a:gd name="T23" fmla="*/ 282 h 1328"/>
                  <a:gd name="T24" fmla="*/ 879 w 1162"/>
                  <a:gd name="T25" fmla="*/ 878 h 1328"/>
                  <a:gd name="T26" fmla="*/ 283 w 1162"/>
                  <a:gd name="T27" fmla="*/ 879 h 1328"/>
                  <a:gd name="T28" fmla="*/ 283 w 1162"/>
                  <a:gd name="T29" fmla="*/ 283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2" h="1328">
                    <a:moveTo>
                      <a:pt x="956" y="206"/>
                    </a:moveTo>
                    <a:cubicBezTo>
                      <a:pt x="955" y="206"/>
                      <a:pt x="955" y="206"/>
                      <a:pt x="955" y="206"/>
                    </a:cubicBezTo>
                    <a:cubicBezTo>
                      <a:pt x="749" y="0"/>
                      <a:pt x="414" y="0"/>
                      <a:pt x="208" y="207"/>
                    </a:cubicBezTo>
                    <a:cubicBezTo>
                      <a:pt x="1" y="414"/>
                      <a:pt x="0" y="749"/>
                      <a:pt x="207" y="955"/>
                    </a:cubicBezTo>
                    <a:cubicBezTo>
                      <a:pt x="207" y="955"/>
                      <a:pt x="207" y="955"/>
                      <a:pt x="207" y="955"/>
                    </a:cubicBezTo>
                    <a:cubicBezTo>
                      <a:pt x="580" y="1328"/>
                      <a:pt x="580" y="1328"/>
                      <a:pt x="580" y="1328"/>
                    </a:cubicBezTo>
                    <a:cubicBezTo>
                      <a:pt x="954" y="954"/>
                      <a:pt x="954" y="954"/>
                      <a:pt x="954" y="954"/>
                    </a:cubicBezTo>
                    <a:cubicBezTo>
                      <a:pt x="954" y="954"/>
                      <a:pt x="954" y="954"/>
                      <a:pt x="954" y="954"/>
                    </a:cubicBezTo>
                    <a:cubicBezTo>
                      <a:pt x="954" y="954"/>
                      <a:pt x="954" y="954"/>
                      <a:pt x="954" y="954"/>
                    </a:cubicBezTo>
                    <a:cubicBezTo>
                      <a:pt x="1161" y="747"/>
                      <a:pt x="1162" y="412"/>
                      <a:pt x="956" y="206"/>
                    </a:cubicBezTo>
                    <a:close/>
                    <a:moveTo>
                      <a:pt x="283" y="283"/>
                    </a:moveTo>
                    <a:cubicBezTo>
                      <a:pt x="448" y="118"/>
                      <a:pt x="715" y="118"/>
                      <a:pt x="879" y="282"/>
                    </a:cubicBezTo>
                    <a:cubicBezTo>
                      <a:pt x="1044" y="446"/>
                      <a:pt x="1043" y="713"/>
                      <a:pt x="879" y="878"/>
                    </a:cubicBezTo>
                    <a:cubicBezTo>
                      <a:pt x="714" y="1043"/>
                      <a:pt x="447" y="1043"/>
                      <a:pt x="283" y="879"/>
                    </a:cubicBezTo>
                    <a:cubicBezTo>
                      <a:pt x="118" y="715"/>
                      <a:pt x="119" y="448"/>
                      <a:pt x="283" y="283"/>
                    </a:cubicBezTo>
                    <a:close/>
                  </a:path>
                </a:pathLst>
              </a:custGeom>
              <a:solidFill>
                <a:srgbClr val="ECCDF3"/>
              </a:solidFill>
              <a:ln w="12700">
                <a:solidFill>
                  <a:schemeClr val="accent1"/>
                </a:solidFill>
                <a:round/>
                <a:headEnd/>
                <a:tailEnd/>
              </a:ln>
              <a:extLst/>
            </p:spPr>
            <p:txBody>
              <a:bodyPr vert="horz" wrap="square" lIns="60939" tIns="30470" rIns="60939" bIns="30470" numCol="1" anchor="t" anchorCtr="0" compatLnSpc="1">
                <a:prstTxWarp prst="textNoShape">
                  <a:avLst/>
                </a:prstTxWarp>
              </a:bodyPr>
              <a:lstStyle/>
              <a:p>
                <a:endParaRPr lang="en-US" sz="2200" dirty="0">
                  <a:solidFill>
                    <a:prstClr val="black"/>
                  </a:solidFill>
                </a:endParaRPr>
              </a:p>
            </p:txBody>
          </p:sp>
        </p:grpSp>
        <p:sp>
          <p:nvSpPr>
            <p:cNvPr id="19" name="Rectangle 18"/>
            <p:cNvSpPr/>
            <p:nvPr/>
          </p:nvSpPr>
          <p:spPr>
            <a:xfrm>
              <a:off x="4503302" y="-1664911"/>
              <a:ext cx="3298788" cy="1778009"/>
            </a:xfrm>
            <a:prstGeom prst="rect">
              <a:avLst/>
            </a:prstGeom>
          </p:spPr>
          <p:txBody>
            <a:bodyPr wrap="square">
              <a:spAutoFit/>
            </a:bodyPr>
            <a:lstStyle/>
            <a:p>
              <a:pPr algn="ctr"/>
              <a:r>
                <a:rPr lang="es-AR" sz="2600" b="1" dirty="0">
                  <a:solidFill>
                    <a:srgbClr val="702082"/>
                  </a:solidFill>
                  <a:cs typeface="Arial" panose="020B0604020202020204" pitchFamily="34" charset="0"/>
                </a:rPr>
                <a:t>WTW:</a:t>
              </a:r>
            </a:p>
            <a:p>
              <a:pPr algn="ctr"/>
              <a:r>
                <a:rPr lang="es-AR" sz="1500" b="1" dirty="0">
                  <a:solidFill>
                    <a:srgbClr val="702082"/>
                  </a:solidFill>
                  <a:cs typeface="Arial" panose="020B0604020202020204" pitchFamily="34" charset="0"/>
                </a:rPr>
                <a:t>¿qué </a:t>
              </a:r>
              <a:r>
                <a:rPr lang="es-AR" sz="1500" b="1" dirty="0" err="1">
                  <a:solidFill>
                    <a:srgbClr val="702082"/>
                  </a:solidFill>
                  <a:cs typeface="Arial" panose="020B0604020202020204" pitchFamily="34" charset="0"/>
                </a:rPr>
                <a:t>Aging</a:t>
              </a:r>
              <a:r>
                <a:rPr lang="es-AR" sz="1500" b="1" dirty="0">
                  <a:solidFill>
                    <a:srgbClr val="702082"/>
                  </a:solidFill>
                  <a:cs typeface="Arial" panose="020B0604020202020204" pitchFamily="34" charset="0"/>
                </a:rPr>
                <a:t> debo </a:t>
              </a:r>
            </a:p>
            <a:p>
              <a:pPr algn="ctr"/>
              <a:r>
                <a:rPr lang="es-AR" sz="1500" b="1" dirty="0">
                  <a:solidFill>
                    <a:srgbClr val="702082"/>
                  </a:solidFill>
                  <a:cs typeface="Arial" panose="020B0604020202020204" pitchFamily="34" charset="0"/>
                </a:rPr>
                <a:t>aplicar a </a:t>
              </a:r>
            </a:p>
            <a:p>
              <a:pPr algn="ctr"/>
              <a:r>
                <a:rPr lang="es-AR" sz="1500" b="1" dirty="0">
                  <a:solidFill>
                    <a:srgbClr val="702082"/>
                  </a:solidFill>
                  <a:cs typeface="Arial" panose="020B0604020202020204" pitchFamily="34" charset="0"/>
                </a:rPr>
                <a:t>agosto 2018?</a:t>
              </a:r>
              <a:endParaRPr lang="es-ES" sz="1100" dirty="0">
                <a:solidFill>
                  <a:srgbClr val="702082"/>
                </a:solidFill>
                <a:cs typeface="Arial" panose="020B0604020202020204" pitchFamily="34" charset="0"/>
              </a:endParaRPr>
            </a:p>
          </p:txBody>
        </p:sp>
      </p:grpSp>
      <p:grpSp>
        <p:nvGrpSpPr>
          <p:cNvPr id="22" name="Group 21"/>
          <p:cNvGrpSpPr/>
          <p:nvPr/>
        </p:nvGrpSpPr>
        <p:grpSpPr>
          <a:xfrm>
            <a:off x="8243650" y="3364954"/>
            <a:ext cx="2695346" cy="2357673"/>
            <a:chOff x="6860051" y="-3533873"/>
            <a:chExt cx="4448826" cy="3891478"/>
          </a:xfrm>
        </p:grpSpPr>
        <p:grpSp>
          <p:nvGrpSpPr>
            <p:cNvPr id="23" name="Gruppieren 73"/>
            <p:cNvGrpSpPr/>
            <p:nvPr/>
          </p:nvGrpSpPr>
          <p:grpSpPr>
            <a:xfrm rot="2700000">
              <a:off x="7138725" y="-3812547"/>
              <a:ext cx="3891478" cy="4448826"/>
              <a:chOff x="-4527551" y="-1824038"/>
              <a:chExt cx="4356100" cy="4979988"/>
            </a:xfrm>
          </p:grpSpPr>
          <p:sp>
            <p:nvSpPr>
              <p:cNvPr id="25" name="Freeform 7"/>
              <p:cNvSpPr>
                <a:spLocks/>
              </p:cNvSpPr>
              <p:nvPr/>
            </p:nvSpPr>
            <p:spPr bwMode="auto">
              <a:xfrm rot="10800000">
                <a:off x="-4086227" y="-1381124"/>
                <a:ext cx="3471864" cy="3468688"/>
              </a:xfrm>
              <a:custGeom>
                <a:avLst/>
                <a:gdLst>
                  <a:gd name="T0" fmla="*/ 761 w 926"/>
                  <a:gd name="T1" fmla="*/ 760 h 925"/>
                  <a:gd name="T2" fmla="*/ 761 w 926"/>
                  <a:gd name="T3" fmla="*/ 164 h 925"/>
                  <a:gd name="T4" fmla="*/ 165 w 926"/>
                  <a:gd name="T5" fmla="*/ 165 h 925"/>
                  <a:gd name="T6" fmla="*/ 165 w 926"/>
                  <a:gd name="T7" fmla="*/ 761 h 925"/>
                  <a:gd name="T8" fmla="*/ 761 w 926"/>
                  <a:gd name="T9" fmla="*/ 760 h 925"/>
                </a:gdLst>
                <a:ahLst/>
                <a:cxnLst>
                  <a:cxn ang="0">
                    <a:pos x="T0" y="T1"/>
                  </a:cxn>
                  <a:cxn ang="0">
                    <a:pos x="T2" y="T3"/>
                  </a:cxn>
                  <a:cxn ang="0">
                    <a:pos x="T4" y="T5"/>
                  </a:cxn>
                  <a:cxn ang="0">
                    <a:pos x="T6" y="T7"/>
                  </a:cxn>
                  <a:cxn ang="0">
                    <a:pos x="T8" y="T9"/>
                  </a:cxn>
                </a:cxnLst>
                <a:rect l="0" t="0" r="r" b="b"/>
                <a:pathLst>
                  <a:path w="926" h="925">
                    <a:moveTo>
                      <a:pt x="761" y="760"/>
                    </a:moveTo>
                    <a:cubicBezTo>
                      <a:pt x="925" y="595"/>
                      <a:pt x="926" y="328"/>
                      <a:pt x="761" y="164"/>
                    </a:cubicBezTo>
                    <a:cubicBezTo>
                      <a:pt x="597" y="0"/>
                      <a:pt x="330" y="0"/>
                      <a:pt x="165" y="165"/>
                    </a:cubicBezTo>
                    <a:cubicBezTo>
                      <a:pt x="1" y="330"/>
                      <a:pt x="0" y="597"/>
                      <a:pt x="165" y="761"/>
                    </a:cubicBezTo>
                    <a:cubicBezTo>
                      <a:pt x="329" y="925"/>
                      <a:pt x="596" y="925"/>
                      <a:pt x="761" y="760"/>
                    </a:cubicBezTo>
                    <a:close/>
                  </a:path>
                </a:pathLst>
              </a:custGeom>
              <a:solidFill>
                <a:schemeClr val="bg1"/>
              </a:solidFill>
              <a:ln w="12700">
                <a:solidFill>
                  <a:schemeClr val="bg1"/>
                </a:solidFill>
                <a:round/>
                <a:headEnd/>
                <a:tailEnd/>
              </a:ln>
              <a:extLst/>
            </p:spPr>
            <p:txBody>
              <a:bodyPr vert="horz" wrap="square" lIns="23992" tIns="23992" rIns="23992" bIns="23992" numCol="1" anchor="ctr" anchorCtr="0" compatLnSpc="1">
                <a:prstTxWarp prst="textNoShape">
                  <a:avLst/>
                </a:prstTxWarp>
              </a:bodyPr>
              <a:lstStyle/>
              <a:p>
                <a:pPr algn="ctr"/>
                <a:endParaRPr lang="en-US" sz="2600" dirty="0">
                  <a:solidFill>
                    <a:srgbClr val="C110A0"/>
                  </a:solidFill>
                </a:endParaRPr>
              </a:p>
            </p:txBody>
          </p:sp>
          <p:sp>
            <p:nvSpPr>
              <p:cNvPr id="26" name="Freeform 8"/>
              <p:cNvSpPr>
                <a:spLocks noEditPoints="1"/>
              </p:cNvSpPr>
              <p:nvPr/>
            </p:nvSpPr>
            <p:spPr bwMode="auto">
              <a:xfrm>
                <a:off x="-4527551" y="-1824038"/>
                <a:ext cx="4356100" cy="4979988"/>
              </a:xfrm>
              <a:custGeom>
                <a:avLst/>
                <a:gdLst>
                  <a:gd name="T0" fmla="*/ 956 w 1162"/>
                  <a:gd name="T1" fmla="*/ 206 h 1328"/>
                  <a:gd name="T2" fmla="*/ 955 w 1162"/>
                  <a:gd name="T3" fmla="*/ 206 h 1328"/>
                  <a:gd name="T4" fmla="*/ 208 w 1162"/>
                  <a:gd name="T5" fmla="*/ 207 h 1328"/>
                  <a:gd name="T6" fmla="*/ 207 w 1162"/>
                  <a:gd name="T7" fmla="*/ 955 h 1328"/>
                  <a:gd name="T8" fmla="*/ 207 w 1162"/>
                  <a:gd name="T9" fmla="*/ 955 h 1328"/>
                  <a:gd name="T10" fmla="*/ 580 w 1162"/>
                  <a:gd name="T11" fmla="*/ 1328 h 1328"/>
                  <a:gd name="T12" fmla="*/ 954 w 1162"/>
                  <a:gd name="T13" fmla="*/ 954 h 1328"/>
                  <a:gd name="T14" fmla="*/ 954 w 1162"/>
                  <a:gd name="T15" fmla="*/ 954 h 1328"/>
                  <a:gd name="T16" fmla="*/ 954 w 1162"/>
                  <a:gd name="T17" fmla="*/ 954 h 1328"/>
                  <a:gd name="T18" fmla="*/ 956 w 1162"/>
                  <a:gd name="T19" fmla="*/ 206 h 1328"/>
                  <a:gd name="T20" fmla="*/ 283 w 1162"/>
                  <a:gd name="T21" fmla="*/ 283 h 1328"/>
                  <a:gd name="T22" fmla="*/ 879 w 1162"/>
                  <a:gd name="T23" fmla="*/ 282 h 1328"/>
                  <a:gd name="T24" fmla="*/ 879 w 1162"/>
                  <a:gd name="T25" fmla="*/ 878 h 1328"/>
                  <a:gd name="T26" fmla="*/ 283 w 1162"/>
                  <a:gd name="T27" fmla="*/ 879 h 1328"/>
                  <a:gd name="T28" fmla="*/ 283 w 1162"/>
                  <a:gd name="T29" fmla="*/ 283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2" h="1328">
                    <a:moveTo>
                      <a:pt x="956" y="206"/>
                    </a:moveTo>
                    <a:cubicBezTo>
                      <a:pt x="955" y="206"/>
                      <a:pt x="955" y="206"/>
                      <a:pt x="955" y="206"/>
                    </a:cubicBezTo>
                    <a:cubicBezTo>
                      <a:pt x="749" y="0"/>
                      <a:pt x="414" y="0"/>
                      <a:pt x="208" y="207"/>
                    </a:cubicBezTo>
                    <a:cubicBezTo>
                      <a:pt x="1" y="414"/>
                      <a:pt x="0" y="749"/>
                      <a:pt x="207" y="955"/>
                    </a:cubicBezTo>
                    <a:cubicBezTo>
                      <a:pt x="207" y="955"/>
                      <a:pt x="207" y="955"/>
                      <a:pt x="207" y="955"/>
                    </a:cubicBezTo>
                    <a:cubicBezTo>
                      <a:pt x="580" y="1328"/>
                      <a:pt x="580" y="1328"/>
                      <a:pt x="580" y="1328"/>
                    </a:cubicBezTo>
                    <a:cubicBezTo>
                      <a:pt x="954" y="954"/>
                      <a:pt x="954" y="954"/>
                      <a:pt x="954" y="954"/>
                    </a:cubicBezTo>
                    <a:cubicBezTo>
                      <a:pt x="954" y="954"/>
                      <a:pt x="954" y="954"/>
                      <a:pt x="954" y="954"/>
                    </a:cubicBezTo>
                    <a:cubicBezTo>
                      <a:pt x="954" y="954"/>
                      <a:pt x="954" y="954"/>
                      <a:pt x="954" y="954"/>
                    </a:cubicBezTo>
                    <a:cubicBezTo>
                      <a:pt x="1161" y="747"/>
                      <a:pt x="1162" y="412"/>
                      <a:pt x="956" y="206"/>
                    </a:cubicBezTo>
                    <a:close/>
                    <a:moveTo>
                      <a:pt x="283" y="283"/>
                    </a:moveTo>
                    <a:cubicBezTo>
                      <a:pt x="448" y="118"/>
                      <a:pt x="715" y="118"/>
                      <a:pt x="879" y="282"/>
                    </a:cubicBezTo>
                    <a:cubicBezTo>
                      <a:pt x="1044" y="446"/>
                      <a:pt x="1043" y="713"/>
                      <a:pt x="879" y="878"/>
                    </a:cubicBezTo>
                    <a:cubicBezTo>
                      <a:pt x="714" y="1043"/>
                      <a:pt x="447" y="1043"/>
                      <a:pt x="283" y="879"/>
                    </a:cubicBezTo>
                    <a:cubicBezTo>
                      <a:pt x="118" y="715"/>
                      <a:pt x="119" y="448"/>
                      <a:pt x="283" y="283"/>
                    </a:cubicBezTo>
                    <a:close/>
                  </a:path>
                </a:pathLst>
              </a:custGeom>
              <a:solidFill>
                <a:srgbClr val="ECCDF3"/>
              </a:solidFill>
              <a:ln w="12700">
                <a:solidFill>
                  <a:schemeClr val="accent1"/>
                </a:solidFill>
                <a:round/>
                <a:headEnd/>
                <a:tailEnd/>
              </a:ln>
              <a:extLst/>
            </p:spPr>
            <p:txBody>
              <a:bodyPr vert="horz" wrap="square" lIns="60939" tIns="30470" rIns="60939" bIns="30470" numCol="1" anchor="t" anchorCtr="0" compatLnSpc="1">
                <a:prstTxWarp prst="textNoShape">
                  <a:avLst/>
                </a:prstTxWarp>
              </a:bodyPr>
              <a:lstStyle/>
              <a:p>
                <a:endParaRPr lang="en-US" sz="2200" dirty="0">
                  <a:solidFill>
                    <a:prstClr val="black"/>
                  </a:solidFill>
                </a:endParaRPr>
              </a:p>
            </p:txBody>
          </p:sp>
        </p:grpSp>
        <p:sp>
          <p:nvSpPr>
            <p:cNvPr id="24" name="Rectangle 23"/>
            <p:cNvSpPr/>
            <p:nvPr/>
          </p:nvSpPr>
          <p:spPr>
            <a:xfrm>
              <a:off x="7622442" y="-2585825"/>
              <a:ext cx="3298788" cy="2133615"/>
            </a:xfrm>
            <a:prstGeom prst="rect">
              <a:avLst/>
            </a:prstGeom>
          </p:spPr>
          <p:txBody>
            <a:bodyPr wrap="square">
              <a:spAutoFit/>
            </a:bodyPr>
            <a:lstStyle/>
            <a:p>
              <a:pPr algn="ctr"/>
              <a:r>
                <a:rPr lang="es-AR" sz="2600" b="1" dirty="0">
                  <a:solidFill>
                    <a:srgbClr val="702082"/>
                  </a:solidFill>
                  <a:cs typeface="Arial" panose="020B0604020202020204" pitchFamily="34" charset="0"/>
                </a:rPr>
                <a:t>¿…pero a Diciembre 2018?</a:t>
              </a:r>
              <a:endParaRPr lang="es-ES" sz="1100" dirty="0">
                <a:solidFill>
                  <a:srgbClr val="702082"/>
                </a:solidFill>
                <a:cs typeface="Arial" panose="020B0604020202020204" pitchFamily="34" charset="0"/>
              </a:endParaRPr>
            </a:p>
          </p:txBody>
        </p:sp>
      </p:grpSp>
      <p:sp>
        <p:nvSpPr>
          <p:cNvPr id="27" name="Träne 75"/>
          <p:cNvSpPr/>
          <p:nvPr/>
        </p:nvSpPr>
        <p:spPr bwMode="gray">
          <a:xfrm flipH="1">
            <a:off x="8372830" y="6046637"/>
            <a:ext cx="1903880" cy="1903880"/>
          </a:xfrm>
          <a:prstGeom prst="teardrop">
            <a:avLst/>
          </a:prstGeom>
          <a:solidFill>
            <a:schemeClr val="accent3"/>
          </a:solidFill>
          <a:ln w="12700">
            <a:noFill/>
            <a:round/>
            <a:headEnd/>
            <a:tailEnd/>
          </a:ln>
          <a:effectLst/>
        </p:spPr>
        <p:txBody>
          <a:bodyPr lIns="0" tIns="0" rIns="0" bIns="0" rtlCol="0" anchor="ctr"/>
          <a:lstStyle/>
          <a:p>
            <a:pPr algn="ctr">
              <a:lnSpc>
                <a:spcPts val="2199"/>
              </a:lnSpc>
              <a:spcBef>
                <a:spcPts val="666"/>
              </a:spcBef>
            </a:pPr>
            <a:r>
              <a:rPr lang="es-AR" sz="1500" b="1" dirty="0">
                <a:solidFill>
                  <a:prstClr val="white"/>
                </a:solidFill>
                <a:cs typeface="Arial" panose="020B0604020202020204" pitchFamily="34" charset="0"/>
              </a:rPr>
              <a:t>“¿CUÁL </a:t>
            </a:r>
            <a:br>
              <a:rPr lang="es-AR" sz="1500" b="1" dirty="0">
                <a:solidFill>
                  <a:prstClr val="white"/>
                </a:solidFill>
                <a:cs typeface="Arial" panose="020B0604020202020204" pitchFamily="34" charset="0"/>
              </a:rPr>
            </a:br>
            <a:r>
              <a:rPr lang="es-AR" sz="1500" b="1" dirty="0">
                <a:solidFill>
                  <a:prstClr val="white"/>
                </a:solidFill>
                <a:cs typeface="Arial" panose="020B0604020202020204" pitchFamily="34" charset="0"/>
              </a:rPr>
              <a:t>LES PARECE SERÁ LA </a:t>
            </a:r>
            <a:r>
              <a:rPr lang="es-AR" sz="1800" b="1" dirty="0">
                <a:solidFill>
                  <a:prstClr val="white"/>
                </a:solidFill>
                <a:cs typeface="Arial" panose="020B0604020202020204" pitchFamily="34" charset="0"/>
              </a:rPr>
              <a:t>INFLACIÓN</a:t>
            </a:r>
            <a:r>
              <a:rPr lang="es-AR" sz="1500" b="1" dirty="0">
                <a:solidFill>
                  <a:prstClr val="white"/>
                </a:solidFill>
                <a:cs typeface="Arial" panose="020B0604020202020204" pitchFamily="34" charset="0"/>
              </a:rPr>
              <a:t> </a:t>
            </a:r>
            <a:r>
              <a:rPr lang="es-AR" sz="2600" b="1" dirty="0">
                <a:solidFill>
                  <a:prstClr val="white"/>
                </a:solidFill>
                <a:cs typeface="Arial" panose="020B0604020202020204" pitchFamily="34" charset="0"/>
              </a:rPr>
              <a:t>2019</a:t>
            </a:r>
            <a:r>
              <a:rPr lang="es-AR" sz="1500" b="1" dirty="0">
                <a:solidFill>
                  <a:prstClr val="white"/>
                </a:solidFill>
                <a:cs typeface="Arial" panose="020B0604020202020204" pitchFamily="34" charset="0"/>
              </a:rPr>
              <a:t>?”</a:t>
            </a:r>
            <a:endParaRPr lang="es-AR" sz="1800" b="1" dirty="0">
              <a:solidFill>
                <a:prstClr val="white"/>
              </a:solidFill>
              <a:cs typeface="Arial" panose="020B0604020202020204" pitchFamily="34" charset="0"/>
            </a:endParaRPr>
          </a:p>
        </p:txBody>
      </p:sp>
      <p:grpSp>
        <p:nvGrpSpPr>
          <p:cNvPr id="28" name="Group 27"/>
          <p:cNvGrpSpPr/>
          <p:nvPr/>
        </p:nvGrpSpPr>
        <p:grpSpPr>
          <a:xfrm>
            <a:off x="3459025" y="3265930"/>
            <a:ext cx="2069983" cy="2068285"/>
            <a:chOff x="3324580" y="2761962"/>
            <a:chExt cx="3106025" cy="3103478"/>
          </a:xfrm>
        </p:grpSpPr>
        <p:sp>
          <p:nvSpPr>
            <p:cNvPr id="29" name="Träne 75"/>
            <p:cNvSpPr/>
            <p:nvPr/>
          </p:nvSpPr>
          <p:spPr bwMode="gray">
            <a:xfrm rot="10800000" flipH="1">
              <a:off x="3327127" y="2761962"/>
              <a:ext cx="3103478" cy="3103478"/>
            </a:xfrm>
            <a:prstGeom prst="teardrop">
              <a:avLst/>
            </a:prstGeom>
            <a:solidFill>
              <a:schemeClr val="accent4"/>
            </a:solidFill>
            <a:ln w="12700">
              <a:noFill/>
              <a:round/>
              <a:headEnd/>
              <a:tailEnd/>
            </a:ln>
            <a:effectLst/>
          </p:spPr>
          <p:txBody>
            <a:bodyPr lIns="0" tIns="0" rIns="0" bIns="0" rtlCol="0" anchor="ctr"/>
            <a:lstStyle/>
            <a:p>
              <a:pPr algn="ctr">
                <a:lnSpc>
                  <a:spcPct val="90000"/>
                </a:lnSpc>
                <a:spcBef>
                  <a:spcPts val="666"/>
                </a:spcBef>
              </a:pPr>
              <a:endParaRPr lang="es-AR" sz="1800" b="1" dirty="0">
                <a:solidFill>
                  <a:prstClr val="white"/>
                </a:solidFill>
                <a:cs typeface="Arial" panose="020B0604020202020204" pitchFamily="34" charset="0"/>
              </a:endParaRPr>
            </a:p>
          </p:txBody>
        </p:sp>
        <p:sp>
          <p:nvSpPr>
            <p:cNvPr id="30" name="Rectangle 29"/>
            <p:cNvSpPr/>
            <p:nvPr/>
          </p:nvSpPr>
          <p:spPr>
            <a:xfrm>
              <a:off x="3324580" y="3240392"/>
              <a:ext cx="3100308" cy="2087358"/>
            </a:xfrm>
            <a:prstGeom prst="rect">
              <a:avLst/>
            </a:prstGeom>
          </p:spPr>
          <p:txBody>
            <a:bodyPr wrap="square">
              <a:spAutoFit/>
            </a:bodyPr>
            <a:lstStyle/>
            <a:p>
              <a:pPr algn="ctr">
                <a:lnSpc>
                  <a:spcPct val="90000"/>
                </a:lnSpc>
                <a:spcBef>
                  <a:spcPts val="666"/>
                </a:spcBef>
              </a:pPr>
              <a:r>
                <a:rPr lang="es-AR" sz="1800" b="1" dirty="0">
                  <a:solidFill>
                    <a:prstClr val="white"/>
                  </a:solidFill>
                  <a:cs typeface="Arial" panose="020B0604020202020204" pitchFamily="34" charset="0"/>
                </a:rPr>
                <a:t>“¿Cuándo repiten las Flash…?</a:t>
              </a:r>
              <a:br>
                <a:rPr lang="es-AR" sz="1800" b="1" dirty="0">
                  <a:solidFill>
                    <a:prstClr val="white"/>
                  </a:solidFill>
                  <a:cs typeface="Arial" panose="020B0604020202020204" pitchFamily="34" charset="0"/>
                </a:rPr>
              </a:br>
              <a:r>
                <a:rPr lang="es-AR" sz="1800" b="1" dirty="0">
                  <a:solidFill>
                    <a:prstClr val="white"/>
                  </a:solidFill>
                  <a:cs typeface="Arial" panose="020B0604020202020204" pitchFamily="34" charset="0"/>
                </a:rPr>
                <a:t> Nos fue de </a:t>
              </a:r>
              <a:br>
                <a:rPr lang="es-AR" sz="1800" b="1" dirty="0">
                  <a:solidFill>
                    <a:prstClr val="white"/>
                  </a:solidFill>
                  <a:cs typeface="Arial" panose="020B0604020202020204" pitchFamily="34" charset="0"/>
                </a:rPr>
              </a:br>
              <a:r>
                <a:rPr lang="es-AR" sz="1800" b="1" dirty="0">
                  <a:solidFill>
                    <a:prstClr val="white"/>
                  </a:solidFill>
                  <a:cs typeface="Arial" panose="020B0604020202020204" pitchFamily="34" charset="0"/>
                </a:rPr>
                <a:t>   suma utilidad”</a:t>
              </a:r>
            </a:p>
          </p:txBody>
        </p:sp>
      </p:grpSp>
      <p:grpSp>
        <p:nvGrpSpPr>
          <p:cNvPr id="31" name="Group 30"/>
          <p:cNvGrpSpPr/>
          <p:nvPr/>
        </p:nvGrpSpPr>
        <p:grpSpPr>
          <a:xfrm>
            <a:off x="1158777" y="5319973"/>
            <a:ext cx="2078819" cy="2078819"/>
            <a:chOff x="6631812" y="6311830"/>
            <a:chExt cx="2835712" cy="2835712"/>
          </a:xfrm>
        </p:grpSpPr>
        <p:sp>
          <p:nvSpPr>
            <p:cNvPr id="32" name="Oval 8"/>
            <p:cNvSpPr>
              <a:spLocks noChangeArrowheads="1"/>
            </p:cNvSpPr>
            <p:nvPr/>
          </p:nvSpPr>
          <p:spPr bwMode="gray">
            <a:xfrm>
              <a:off x="6631812" y="6311830"/>
              <a:ext cx="2835712" cy="2835712"/>
            </a:xfrm>
            <a:prstGeom prst="ellipse">
              <a:avLst/>
            </a:prstGeom>
            <a:solidFill>
              <a:schemeClr val="accent5"/>
            </a:solidFill>
            <a:ln w="6350">
              <a:noFill/>
              <a:round/>
              <a:headEnd/>
              <a:tailEnd/>
            </a:ln>
          </p:spPr>
          <p:txBody>
            <a:bodyPr vert="horz" wrap="none" lIns="0" tIns="503830" rIns="0" bIns="60939" numCol="1" anchor="ctr" anchorCtr="0" compatLnSpc="1">
              <a:prstTxWarp prst="textNoShape">
                <a:avLst/>
              </a:prstTxWarp>
            </a:bodyPr>
            <a:lstStyle/>
            <a:p>
              <a:pPr algn="ctr"/>
              <a:r>
                <a:rPr lang="es-AR" sz="1400" b="1" dirty="0">
                  <a:solidFill>
                    <a:prstClr val="white"/>
                  </a:solidFill>
                  <a:cs typeface="Arial" panose="020B0604020202020204" pitchFamily="34" charset="0"/>
                </a:rPr>
                <a:t/>
              </a:r>
              <a:br>
                <a:rPr lang="es-AR" sz="1400" b="1" dirty="0">
                  <a:solidFill>
                    <a:prstClr val="white"/>
                  </a:solidFill>
                  <a:cs typeface="Arial" panose="020B0604020202020204" pitchFamily="34" charset="0"/>
                </a:rPr>
              </a:br>
              <a:r>
                <a:rPr lang="es-AR" sz="1500" b="1" dirty="0">
                  <a:solidFill>
                    <a:prstClr val="white"/>
                  </a:solidFill>
                  <a:cs typeface="Arial" panose="020B0604020202020204" pitchFamily="34" charset="0"/>
                </a:rPr>
                <a:t>Presupuesto </a:t>
              </a:r>
            </a:p>
            <a:p>
              <a:pPr algn="ctr">
                <a:lnSpc>
                  <a:spcPts val="2130"/>
                </a:lnSpc>
              </a:pPr>
              <a:r>
                <a:rPr lang="es-AR" sz="1500" b="1" dirty="0">
                  <a:solidFill>
                    <a:prstClr val="white"/>
                  </a:solidFill>
                  <a:cs typeface="Arial" panose="020B0604020202020204" pitchFamily="34" charset="0"/>
                </a:rPr>
                <a:t>Nacional </a:t>
              </a:r>
              <a:r>
                <a:rPr lang="es-AR" sz="2200" b="1" dirty="0">
                  <a:solidFill>
                    <a:prstClr val="white"/>
                  </a:solidFill>
                  <a:cs typeface="Arial" panose="020B0604020202020204" pitchFamily="34" charset="0"/>
                </a:rPr>
                <a:t>2019</a:t>
              </a:r>
              <a:endParaRPr lang="es-AR" sz="1400" b="1" dirty="0">
                <a:solidFill>
                  <a:prstClr val="white"/>
                </a:solidFill>
                <a:cs typeface="Arial" panose="020B0604020202020204" pitchFamily="34" charset="0"/>
              </a:endParaRPr>
            </a:p>
            <a:p>
              <a:pPr algn="ctr">
                <a:lnSpc>
                  <a:spcPts val="2732"/>
                </a:lnSpc>
              </a:pPr>
              <a:r>
                <a:rPr lang="es-AR" sz="2600" b="1" dirty="0">
                  <a:solidFill>
                    <a:prstClr val="white"/>
                  </a:solidFill>
                  <a:cs typeface="Arial" panose="020B0604020202020204" pitchFamily="34" charset="0"/>
                </a:rPr>
                <a:t>1</a:t>
              </a:r>
              <a:r>
                <a:rPr lang="es-AR" sz="1200" b="1" dirty="0">
                  <a:solidFill>
                    <a:prstClr val="white"/>
                  </a:solidFill>
                  <a:cs typeface="Arial" panose="020B0604020202020204" pitchFamily="34" charset="0"/>
                </a:rPr>
                <a:t> USD = </a:t>
              </a:r>
              <a:r>
                <a:rPr lang="es-AR" sz="2200" b="1" dirty="0">
                  <a:solidFill>
                    <a:prstClr val="white"/>
                  </a:solidFill>
                  <a:cs typeface="Arial" panose="020B0604020202020204" pitchFamily="34" charset="0"/>
                </a:rPr>
                <a:t>$</a:t>
              </a:r>
              <a:r>
                <a:rPr lang="es-AR" sz="2600" b="1" dirty="0">
                  <a:solidFill>
                    <a:prstClr val="white"/>
                  </a:solidFill>
                  <a:cs typeface="Arial" panose="020B0604020202020204" pitchFamily="34" charset="0"/>
                </a:rPr>
                <a:t>40</a:t>
              </a:r>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818" y="6557149"/>
              <a:ext cx="911700" cy="911700"/>
            </a:xfrm>
            <a:prstGeom prst="rect">
              <a:avLst/>
            </a:prstGeom>
          </p:spPr>
        </p:pic>
      </p:grpSp>
      <p:grpSp>
        <p:nvGrpSpPr>
          <p:cNvPr id="36" name="Group 35"/>
          <p:cNvGrpSpPr/>
          <p:nvPr/>
        </p:nvGrpSpPr>
        <p:grpSpPr>
          <a:xfrm>
            <a:off x="11316946" y="3318935"/>
            <a:ext cx="2151459" cy="2013547"/>
            <a:chOff x="16867982" y="1644670"/>
            <a:chExt cx="3551110" cy="3323477"/>
          </a:xfrm>
        </p:grpSpPr>
        <p:sp>
          <p:nvSpPr>
            <p:cNvPr id="37" name="Träne 75"/>
            <p:cNvSpPr/>
            <p:nvPr/>
          </p:nvSpPr>
          <p:spPr bwMode="gray">
            <a:xfrm rot="17100000" flipH="1">
              <a:off x="17095615" y="1644670"/>
              <a:ext cx="3323477" cy="3323477"/>
            </a:xfrm>
            <a:prstGeom prst="teardrop">
              <a:avLst/>
            </a:prstGeom>
            <a:solidFill>
              <a:schemeClr val="accent5"/>
            </a:solidFill>
            <a:ln w="254000">
              <a:noFill/>
              <a:round/>
              <a:headEnd/>
              <a:tailEnd/>
            </a:ln>
            <a:effectLst/>
          </p:spPr>
          <p:txBody>
            <a:bodyPr lIns="0" tIns="0" rIns="0" bIns="0" rtlCol="0" anchor="ctr"/>
            <a:lstStyle/>
            <a:p>
              <a:pPr algn="ctr">
                <a:lnSpc>
                  <a:spcPct val="90000"/>
                </a:lnSpc>
                <a:spcBef>
                  <a:spcPts val="666"/>
                </a:spcBef>
              </a:pPr>
              <a:endParaRPr lang="es-AR" sz="1400" dirty="0">
                <a:solidFill>
                  <a:srgbClr val="702082"/>
                </a:solidFill>
                <a:cs typeface="Arial" panose="020B0604020202020204" pitchFamily="34" charset="0"/>
              </a:endParaRPr>
            </a:p>
          </p:txBody>
        </p:sp>
        <p:sp>
          <p:nvSpPr>
            <p:cNvPr id="38" name="Rectangle 37"/>
            <p:cNvSpPr/>
            <p:nvPr/>
          </p:nvSpPr>
          <p:spPr>
            <a:xfrm>
              <a:off x="16867982" y="3633766"/>
              <a:ext cx="3155732" cy="901106"/>
            </a:xfrm>
            <a:prstGeom prst="rect">
              <a:avLst/>
            </a:prstGeom>
            <a:ln>
              <a:noFill/>
            </a:ln>
          </p:spPr>
          <p:txBody>
            <a:bodyPr wrap="square">
              <a:spAutoFit/>
            </a:bodyPr>
            <a:lstStyle/>
            <a:p>
              <a:pPr algn="ctr">
                <a:lnSpc>
                  <a:spcPts val="1733"/>
                </a:lnSpc>
              </a:pPr>
              <a:r>
                <a:rPr lang="es-ES" sz="1400" b="1" dirty="0">
                  <a:solidFill>
                    <a:prstClr val="white"/>
                  </a:solidFill>
                  <a:cs typeface="Arial" panose="020B0604020202020204" pitchFamily="34" charset="0"/>
                </a:rPr>
                <a:t>Inflación:</a:t>
              </a:r>
              <a:r>
                <a:rPr lang="es-ES" sz="2200" b="1" dirty="0">
                  <a:solidFill>
                    <a:prstClr val="white"/>
                  </a:solidFill>
                  <a:cs typeface="Arial" panose="020B0604020202020204" pitchFamily="34" charset="0"/>
                </a:rPr>
                <a:t> 23</a:t>
              </a:r>
              <a:r>
                <a:rPr lang="es-ES" sz="1400" b="1" dirty="0">
                  <a:solidFill>
                    <a:prstClr val="white"/>
                  </a:solidFill>
                  <a:cs typeface="Arial" panose="020B0604020202020204" pitchFamily="34" charset="0"/>
                </a:rPr>
                <a:t>% </a:t>
              </a:r>
              <a:r>
                <a:rPr lang="es-ES" sz="1100" b="1" dirty="0">
                  <a:solidFill>
                    <a:prstClr val="white"/>
                  </a:solidFill>
                  <a:cs typeface="Arial" panose="020B0604020202020204" pitchFamily="34" charset="0"/>
                </a:rPr>
                <a:t>- </a:t>
              </a:r>
              <a:r>
                <a:rPr lang="es-ES" sz="1400" b="1" dirty="0">
                  <a:solidFill>
                    <a:prstClr val="white"/>
                  </a:solidFill>
                  <a:cs typeface="Arial" panose="020B0604020202020204" pitchFamily="34" charset="0"/>
                </a:rPr>
                <a:t>Crecimiento: </a:t>
              </a:r>
              <a:r>
                <a:rPr lang="es-ES" sz="1800" b="1" dirty="0">
                  <a:solidFill>
                    <a:prstClr val="white"/>
                  </a:solidFill>
                  <a:cs typeface="Arial" panose="020B0604020202020204" pitchFamily="34" charset="0"/>
                </a:rPr>
                <a:t>- 0,5</a:t>
              </a:r>
              <a:r>
                <a:rPr lang="es-ES" sz="1100" b="1" dirty="0">
                  <a:solidFill>
                    <a:prstClr val="white"/>
                  </a:solidFill>
                  <a:cs typeface="Arial" panose="020B0604020202020204" pitchFamily="34" charset="0"/>
                </a:rPr>
                <a:t>%</a:t>
              </a:r>
            </a:p>
          </p:txBody>
        </p:sp>
        <p:sp>
          <p:nvSpPr>
            <p:cNvPr id="39" name="Rectangle 38"/>
            <p:cNvSpPr/>
            <p:nvPr/>
          </p:nvSpPr>
          <p:spPr>
            <a:xfrm>
              <a:off x="17189296" y="2059625"/>
              <a:ext cx="3173281" cy="1524010"/>
            </a:xfrm>
            <a:prstGeom prst="rect">
              <a:avLst/>
            </a:prstGeom>
            <a:ln>
              <a:noFill/>
            </a:ln>
          </p:spPr>
          <p:txBody>
            <a:bodyPr wrap="square">
              <a:spAutoFit/>
            </a:bodyPr>
            <a:lstStyle/>
            <a:p>
              <a:pPr algn="ctr"/>
              <a:r>
                <a:rPr lang="es-AR" sz="1400" b="1" dirty="0">
                  <a:solidFill>
                    <a:prstClr val="white"/>
                  </a:solidFill>
                  <a:cs typeface="Arial" panose="020B0604020202020204" pitchFamily="34" charset="0"/>
                </a:rPr>
                <a:t>PRESUPUESTO </a:t>
              </a:r>
            </a:p>
            <a:p>
              <a:pPr algn="ctr"/>
              <a:r>
                <a:rPr lang="es-AR" sz="1400" b="1" dirty="0">
                  <a:solidFill>
                    <a:prstClr val="white"/>
                  </a:solidFill>
                  <a:cs typeface="Arial" panose="020B0604020202020204" pitchFamily="34" charset="0"/>
                </a:rPr>
                <a:t>NACIONAL </a:t>
              </a:r>
            </a:p>
            <a:p>
              <a:pPr algn="ctr"/>
              <a:r>
                <a:rPr lang="es-AR" sz="2600" b="1" dirty="0">
                  <a:solidFill>
                    <a:prstClr val="white"/>
                  </a:solidFill>
                  <a:cs typeface="Arial" panose="020B0604020202020204" pitchFamily="34" charset="0"/>
                </a:rPr>
                <a:t>2019</a:t>
              </a:r>
              <a:endParaRPr lang="es-ES" sz="800" dirty="0">
                <a:solidFill>
                  <a:prstClr val="white"/>
                </a:solidFill>
                <a:cs typeface="Arial" panose="020B0604020202020204" pitchFamily="34" charset="0"/>
              </a:endParaRPr>
            </a:p>
          </p:txBody>
        </p:sp>
        <p:cxnSp>
          <p:nvCxnSpPr>
            <p:cNvPr id="40" name="Straight Connector 39"/>
            <p:cNvCxnSpPr/>
            <p:nvPr/>
          </p:nvCxnSpPr>
          <p:spPr>
            <a:xfrm>
              <a:off x="17325191" y="3459506"/>
              <a:ext cx="272810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11117195" y="6573806"/>
            <a:ext cx="1487840" cy="847333"/>
          </a:xfrm>
          <a:prstGeom prst="rect">
            <a:avLst/>
          </a:prstGeom>
        </p:spPr>
        <p:txBody>
          <a:bodyPr wrap="none" lIns="91363" tIns="45681" rIns="91363" bIns="45681">
            <a:spAutoFit/>
          </a:bodyPr>
          <a:lstStyle/>
          <a:p>
            <a:pPr algn="ctr" fontAlgn="base">
              <a:lnSpc>
                <a:spcPct val="90000"/>
              </a:lnSpc>
              <a:spcBef>
                <a:spcPct val="0"/>
              </a:spcBef>
              <a:spcAft>
                <a:spcPct val="0"/>
              </a:spcAft>
            </a:pPr>
            <a:r>
              <a:rPr lang="es-AR" sz="2600" b="1" dirty="0">
                <a:solidFill>
                  <a:prstClr val="white"/>
                </a:solidFill>
                <a:cs typeface="Arial" panose="020B0604020202020204" pitchFamily="34" charset="0"/>
              </a:rPr>
              <a:t>1 USD </a:t>
            </a:r>
          </a:p>
          <a:p>
            <a:pPr algn="ctr" fontAlgn="base">
              <a:lnSpc>
                <a:spcPct val="90000"/>
              </a:lnSpc>
              <a:spcBef>
                <a:spcPct val="0"/>
              </a:spcBef>
              <a:spcAft>
                <a:spcPct val="0"/>
              </a:spcAft>
            </a:pPr>
            <a:r>
              <a:rPr lang="es-AR" sz="2600" b="1" dirty="0">
                <a:solidFill>
                  <a:prstClr val="white"/>
                </a:solidFill>
                <a:cs typeface="Arial" panose="020B0604020202020204" pitchFamily="34" charset="0"/>
              </a:rPr>
              <a:t>$</a:t>
            </a:r>
            <a:r>
              <a:rPr lang="es-AR" sz="2800" b="1" dirty="0">
                <a:solidFill>
                  <a:prstClr val="white"/>
                </a:solidFill>
                <a:cs typeface="Arial" panose="020B0604020202020204" pitchFamily="34" charset="0"/>
              </a:rPr>
              <a:t>34 - 44</a:t>
            </a:r>
            <a:endParaRPr lang="es-AR" sz="2200" b="1" dirty="0">
              <a:solidFill>
                <a:prstClr val="white"/>
              </a:solidFill>
              <a:cs typeface="Arial" panose="020B0604020202020204" pitchFamily="34" charset="0"/>
            </a:endParaRPr>
          </a:p>
        </p:txBody>
      </p:sp>
      <p:grpSp>
        <p:nvGrpSpPr>
          <p:cNvPr id="42" name="Group 41"/>
          <p:cNvGrpSpPr/>
          <p:nvPr/>
        </p:nvGrpSpPr>
        <p:grpSpPr>
          <a:xfrm>
            <a:off x="1519105" y="3390190"/>
            <a:ext cx="1759344" cy="1759343"/>
            <a:chOff x="12177529" y="6423510"/>
            <a:chExt cx="2639907" cy="2639907"/>
          </a:xfrm>
        </p:grpSpPr>
        <p:sp>
          <p:nvSpPr>
            <p:cNvPr id="43" name="Oval 8"/>
            <p:cNvSpPr>
              <a:spLocks noChangeArrowheads="1"/>
            </p:cNvSpPr>
            <p:nvPr/>
          </p:nvSpPr>
          <p:spPr bwMode="gray">
            <a:xfrm>
              <a:off x="12177529" y="6423510"/>
              <a:ext cx="2639907" cy="2639907"/>
            </a:xfrm>
            <a:prstGeom prst="ellipse">
              <a:avLst/>
            </a:prstGeom>
            <a:solidFill>
              <a:schemeClr val="accent3"/>
            </a:solidFill>
            <a:ln w="6350">
              <a:noFill/>
              <a:round/>
              <a:headEnd/>
              <a:tailEnd/>
            </a:ln>
          </p:spPr>
          <p:txBody>
            <a:bodyPr vert="horz" wrap="none" lIns="0" tIns="767740" rIns="0" bIns="0" numCol="1" anchor="ctr" anchorCtr="0" compatLnSpc="1">
              <a:prstTxWarp prst="textNoShape">
                <a:avLst/>
              </a:prstTxWarp>
            </a:bodyPr>
            <a:lstStyle/>
            <a:p>
              <a:pPr algn="ctr">
                <a:lnSpc>
                  <a:spcPts val="1334"/>
                </a:lnSpc>
                <a:spcBef>
                  <a:spcPts val="666"/>
                </a:spcBef>
              </a:pPr>
              <a:r>
                <a:rPr lang="es-AR" sz="2600" b="1" dirty="0">
                  <a:solidFill>
                    <a:prstClr val="white"/>
                  </a:solidFill>
                  <a:cs typeface="Arial" panose="020B0604020202020204" pitchFamily="34" charset="0"/>
                </a:rPr>
                <a:t>BCRA</a:t>
              </a:r>
            </a:p>
            <a:p>
              <a:pPr algn="ctr">
                <a:lnSpc>
                  <a:spcPts val="1334"/>
                </a:lnSpc>
                <a:spcBef>
                  <a:spcPts val="666"/>
                </a:spcBef>
              </a:pPr>
              <a:r>
                <a:rPr lang="es-AR" sz="1500" dirty="0" err="1">
                  <a:solidFill>
                    <a:prstClr val="white"/>
                  </a:solidFill>
                  <a:cs typeface="Arial" panose="020B0604020202020204" pitchFamily="34" charset="0"/>
                </a:rPr>
                <a:t>Sandeleris</a:t>
              </a:r>
              <a:endParaRPr lang="es-AR" sz="1500" dirty="0">
                <a:solidFill>
                  <a:prstClr val="white"/>
                </a:solidFill>
                <a:cs typeface="Arial" panose="020B0604020202020204" pitchFamily="34" charset="0"/>
              </a:endParaRPr>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88508" y="6627614"/>
              <a:ext cx="1017948" cy="1017948"/>
            </a:xfrm>
            <a:prstGeom prst="rect">
              <a:avLst/>
            </a:prstGeom>
          </p:spPr>
        </p:pic>
      </p:grpSp>
    </p:spTree>
    <p:extLst>
      <p:ext uri="{BB962C8B-B14F-4D97-AF65-F5344CB8AC3E}">
        <p14:creationId xmlns:p14="http://schemas.microsoft.com/office/powerpoint/2010/main" val="224981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par>
                          <p:cTn id="7" fill="hold">
                            <p:stCondLst>
                              <p:cond delay="10"/>
                            </p:stCondLst>
                            <p:childTnLst>
                              <p:par>
                                <p:cTn id="8" presetID="26" presetClass="emph" presetSubtype="0" fill="hold" nodeType="afterEffect">
                                  <p:stCondLst>
                                    <p:cond delay="500"/>
                                  </p:stCondLst>
                                  <p:childTnLst>
                                    <p:animEffect transition="out" filter="fade">
                                      <p:cBhvr>
                                        <p:cTn id="9" dur="190" tmFilter="0, 0; .2, .5; .8, .5; 1, 0"/>
                                        <p:tgtEl>
                                          <p:spTgt spid="6"/>
                                        </p:tgtEl>
                                      </p:cBhvr>
                                    </p:animEffect>
                                    <p:animScale>
                                      <p:cBhvr>
                                        <p:cTn id="10" dur="95" autoRev="1" fill="hold"/>
                                        <p:tgtEl>
                                          <p:spTgt spid="6"/>
                                        </p:tgtEl>
                                      </p:cBhvr>
                                      <p:by x="105000" y="105000"/>
                                    </p:animScale>
                                  </p:childTnLst>
                                </p:cTn>
                              </p:par>
                            </p:childTnLst>
                          </p:cTn>
                        </p:par>
                        <p:par>
                          <p:cTn id="11" fill="hold">
                            <p:stCondLst>
                              <p:cond delay="700"/>
                            </p:stCondLst>
                            <p:childTnLst>
                              <p:par>
                                <p:cTn id="12" presetID="2" presetClass="entr" presetSubtype="12" fill="hold" nodeType="afterEffect">
                                  <p:stCondLst>
                                    <p:cond delay="25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250" fill="hold"/>
                                        <p:tgtEl>
                                          <p:spTgt spid="17"/>
                                        </p:tgtEl>
                                        <p:attrNameLst>
                                          <p:attrName>ppt_x</p:attrName>
                                        </p:attrNameLst>
                                      </p:cBhvr>
                                      <p:tavLst>
                                        <p:tav tm="0">
                                          <p:val>
                                            <p:strVal val="0-#ppt_w/2"/>
                                          </p:val>
                                        </p:tav>
                                        <p:tav tm="100000">
                                          <p:val>
                                            <p:strVal val="#ppt_x"/>
                                          </p:val>
                                        </p:tav>
                                      </p:tavLst>
                                    </p:anim>
                                    <p:anim calcmode="lin" valueType="num">
                                      <p:cBhvr additive="base">
                                        <p:cTn id="15" dur="250" fill="hold"/>
                                        <p:tgtEl>
                                          <p:spTgt spid="17"/>
                                        </p:tgtEl>
                                        <p:attrNameLst>
                                          <p:attrName>ppt_y</p:attrName>
                                        </p:attrNameLst>
                                      </p:cBhvr>
                                      <p:tavLst>
                                        <p:tav tm="0">
                                          <p:val>
                                            <p:strVal val="1+#ppt_h/2"/>
                                          </p:val>
                                        </p:tav>
                                        <p:tav tm="100000">
                                          <p:val>
                                            <p:strVal val="#ppt_y"/>
                                          </p:val>
                                        </p:tav>
                                      </p:tavLst>
                                    </p:anim>
                                  </p:childTnLst>
                                </p:cTn>
                              </p:par>
                            </p:childTnLst>
                          </p:cTn>
                        </p:par>
                        <p:par>
                          <p:cTn id="16" fill="hold">
                            <p:stCondLst>
                              <p:cond delay="1200"/>
                            </p:stCondLst>
                            <p:childTnLst>
                              <p:par>
                                <p:cTn id="17" presetID="2" presetClass="entr" presetSubtype="3" fill="hold" nodeType="afterEffect">
                                  <p:stCondLst>
                                    <p:cond delay="1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250" fill="hold"/>
                                        <p:tgtEl>
                                          <p:spTgt spid="22"/>
                                        </p:tgtEl>
                                        <p:attrNameLst>
                                          <p:attrName>ppt_x</p:attrName>
                                        </p:attrNameLst>
                                      </p:cBhvr>
                                      <p:tavLst>
                                        <p:tav tm="0">
                                          <p:val>
                                            <p:strVal val="1+#ppt_w/2"/>
                                          </p:val>
                                        </p:tav>
                                        <p:tav tm="100000">
                                          <p:val>
                                            <p:strVal val="#ppt_x"/>
                                          </p:val>
                                        </p:tav>
                                      </p:tavLst>
                                    </p:anim>
                                    <p:anim calcmode="lin" valueType="num">
                                      <p:cBhvr additive="base">
                                        <p:cTn id="20" dur="250" fill="hold"/>
                                        <p:tgtEl>
                                          <p:spTgt spid="22"/>
                                        </p:tgtEl>
                                        <p:attrNameLst>
                                          <p:attrName>ppt_y</p:attrName>
                                        </p:attrNameLst>
                                      </p:cBhvr>
                                      <p:tavLst>
                                        <p:tav tm="0">
                                          <p:val>
                                            <p:strVal val="0-#ppt_h/2"/>
                                          </p:val>
                                        </p:tav>
                                        <p:tav tm="100000">
                                          <p:val>
                                            <p:strVal val="#ppt_y"/>
                                          </p:val>
                                        </p:tav>
                                      </p:tavLst>
                                    </p:anim>
                                  </p:childTnLst>
                                </p:cTn>
                              </p:par>
                            </p:childTnLst>
                          </p:cTn>
                        </p:par>
                        <p:par>
                          <p:cTn id="21" fill="hold">
                            <p:stCondLst>
                              <p:cond delay="2700"/>
                            </p:stCondLst>
                            <p:childTnLst>
                              <p:par>
                                <p:cTn id="22" presetID="2" presetClass="entr" presetSubtype="6" fill="hold" grpId="0" nodeType="afterEffect">
                                  <p:stCondLst>
                                    <p:cond delay="100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250" fill="hold"/>
                                        <p:tgtEl>
                                          <p:spTgt spid="27"/>
                                        </p:tgtEl>
                                        <p:attrNameLst>
                                          <p:attrName>ppt_x</p:attrName>
                                        </p:attrNameLst>
                                      </p:cBhvr>
                                      <p:tavLst>
                                        <p:tav tm="0">
                                          <p:val>
                                            <p:strVal val="1+#ppt_w/2"/>
                                          </p:val>
                                        </p:tav>
                                        <p:tav tm="100000">
                                          <p:val>
                                            <p:strVal val="#ppt_x"/>
                                          </p:val>
                                        </p:tav>
                                      </p:tavLst>
                                    </p:anim>
                                    <p:anim calcmode="lin" valueType="num">
                                      <p:cBhvr additive="base">
                                        <p:cTn id="25" dur="250" fill="hold"/>
                                        <p:tgtEl>
                                          <p:spTgt spid="27"/>
                                        </p:tgtEl>
                                        <p:attrNameLst>
                                          <p:attrName>ppt_y</p:attrName>
                                        </p:attrNameLst>
                                      </p:cBhvr>
                                      <p:tavLst>
                                        <p:tav tm="0">
                                          <p:val>
                                            <p:strVal val="1+#ppt_h/2"/>
                                          </p:val>
                                        </p:tav>
                                        <p:tav tm="100000">
                                          <p:val>
                                            <p:strVal val="#ppt_y"/>
                                          </p:val>
                                        </p:tav>
                                      </p:tavLst>
                                    </p:anim>
                                  </p:childTnLst>
                                </p:cTn>
                              </p:par>
                            </p:childTnLst>
                          </p:cTn>
                        </p:par>
                        <p:par>
                          <p:cTn id="26" fill="hold">
                            <p:stCondLst>
                              <p:cond delay="3950"/>
                            </p:stCondLst>
                            <p:childTnLst>
                              <p:par>
                                <p:cTn id="27" presetID="2" presetClass="entr" presetSubtype="9" fill="hold" nodeType="afterEffect">
                                  <p:stCondLst>
                                    <p:cond delay="200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300" fill="hold"/>
                                        <p:tgtEl>
                                          <p:spTgt spid="28"/>
                                        </p:tgtEl>
                                        <p:attrNameLst>
                                          <p:attrName>ppt_x</p:attrName>
                                        </p:attrNameLst>
                                      </p:cBhvr>
                                      <p:tavLst>
                                        <p:tav tm="0">
                                          <p:val>
                                            <p:strVal val="0-#ppt_w/2"/>
                                          </p:val>
                                        </p:tav>
                                        <p:tav tm="100000">
                                          <p:val>
                                            <p:strVal val="#ppt_x"/>
                                          </p:val>
                                        </p:tav>
                                      </p:tavLst>
                                    </p:anim>
                                    <p:anim calcmode="lin" valueType="num">
                                      <p:cBhvr additive="base">
                                        <p:cTn id="30" dur="300" fill="hold"/>
                                        <p:tgtEl>
                                          <p:spTgt spid="28"/>
                                        </p:tgtEl>
                                        <p:attrNameLst>
                                          <p:attrName>ppt_y</p:attrName>
                                        </p:attrNameLst>
                                      </p:cBhvr>
                                      <p:tavLst>
                                        <p:tav tm="0">
                                          <p:val>
                                            <p:strVal val="0-#ppt_h/2"/>
                                          </p:val>
                                        </p:tav>
                                        <p:tav tm="100000">
                                          <p:val>
                                            <p:strVal val="#ppt_y"/>
                                          </p:val>
                                        </p:tav>
                                      </p:tavLst>
                                    </p:anim>
                                  </p:childTnLst>
                                </p:cTn>
                              </p:par>
                            </p:childTnLst>
                          </p:cTn>
                        </p:par>
                        <p:par>
                          <p:cTn id="31" fill="hold">
                            <p:stCondLst>
                              <p:cond delay="6250"/>
                            </p:stCondLst>
                            <p:childTnLst>
                              <p:par>
                                <p:cTn id="32" presetID="2" presetClass="entr" presetSubtype="2" fill="hold" grpId="0" nodeType="afterEffect">
                                  <p:stCondLst>
                                    <p:cond delay="20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300" fill="hold"/>
                                        <p:tgtEl>
                                          <p:spTgt spid="16"/>
                                        </p:tgtEl>
                                        <p:attrNameLst>
                                          <p:attrName>ppt_x</p:attrName>
                                        </p:attrNameLst>
                                      </p:cBhvr>
                                      <p:tavLst>
                                        <p:tav tm="0">
                                          <p:val>
                                            <p:strVal val="1+#ppt_w/2"/>
                                          </p:val>
                                        </p:tav>
                                        <p:tav tm="100000">
                                          <p:val>
                                            <p:strVal val="#ppt_x"/>
                                          </p:val>
                                        </p:tav>
                                      </p:tavLst>
                                    </p:anim>
                                    <p:anim calcmode="lin" valueType="num">
                                      <p:cBhvr additive="base">
                                        <p:cTn id="35" dur="300" fill="hold"/>
                                        <p:tgtEl>
                                          <p:spTgt spid="16"/>
                                        </p:tgtEl>
                                        <p:attrNameLst>
                                          <p:attrName>ppt_y</p:attrName>
                                        </p:attrNameLst>
                                      </p:cBhvr>
                                      <p:tavLst>
                                        <p:tav tm="0">
                                          <p:val>
                                            <p:strVal val="#ppt_y"/>
                                          </p:val>
                                        </p:tav>
                                        <p:tav tm="100000">
                                          <p:val>
                                            <p:strVal val="#ppt_y"/>
                                          </p:val>
                                        </p:tav>
                                      </p:tavLst>
                                    </p:anim>
                                  </p:childTnLst>
                                </p:cTn>
                              </p:par>
                            </p:childTnLst>
                          </p:cTn>
                        </p:par>
                        <p:par>
                          <p:cTn id="36" fill="hold">
                            <p:stCondLst>
                              <p:cond delay="8550"/>
                            </p:stCondLst>
                            <p:childTnLst>
                              <p:par>
                                <p:cTn id="37" presetID="2" presetClass="entr" presetSubtype="1" fill="hold" nodeType="afterEffect">
                                  <p:stCondLst>
                                    <p:cond delay="125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 fill="hold"/>
                                        <p:tgtEl>
                                          <p:spTgt spid="31"/>
                                        </p:tgtEl>
                                        <p:attrNameLst>
                                          <p:attrName>ppt_x</p:attrName>
                                        </p:attrNameLst>
                                      </p:cBhvr>
                                      <p:tavLst>
                                        <p:tav tm="0">
                                          <p:val>
                                            <p:strVal val="#ppt_x"/>
                                          </p:val>
                                        </p:tav>
                                        <p:tav tm="100000">
                                          <p:val>
                                            <p:strVal val="#ppt_x"/>
                                          </p:val>
                                        </p:tav>
                                      </p:tavLst>
                                    </p:anim>
                                    <p:anim calcmode="lin" valueType="num">
                                      <p:cBhvr additive="base">
                                        <p:cTn id="40" dur="100" fill="hold"/>
                                        <p:tgtEl>
                                          <p:spTgt spid="31"/>
                                        </p:tgtEl>
                                        <p:attrNameLst>
                                          <p:attrName>ppt_y</p:attrName>
                                        </p:attrNameLst>
                                      </p:cBhvr>
                                      <p:tavLst>
                                        <p:tav tm="0">
                                          <p:val>
                                            <p:strVal val="0-#ppt_h/2"/>
                                          </p:val>
                                        </p:tav>
                                        <p:tav tm="100000">
                                          <p:val>
                                            <p:strVal val="#ppt_y"/>
                                          </p:val>
                                        </p:tav>
                                      </p:tavLst>
                                    </p:anim>
                                  </p:childTnLst>
                                </p:cTn>
                              </p:par>
                            </p:childTnLst>
                          </p:cTn>
                        </p:par>
                        <p:par>
                          <p:cTn id="41" fill="hold">
                            <p:stCondLst>
                              <p:cond delay="9900"/>
                            </p:stCondLst>
                            <p:childTnLst>
                              <p:par>
                                <p:cTn id="42" presetID="26" presetClass="emph" presetSubtype="0" fill="hold" nodeType="afterEffect">
                                  <p:stCondLst>
                                    <p:cond delay="0"/>
                                  </p:stCondLst>
                                  <p:childTnLst>
                                    <p:animEffect transition="out" filter="fade">
                                      <p:cBhvr>
                                        <p:cTn id="43" dur="500" tmFilter="0, 0; .2, .5; .8, .5; 1, 0"/>
                                        <p:tgtEl>
                                          <p:spTgt spid="31"/>
                                        </p:tgtEl>
                                      </p:cBhvr>
                                    </p:animEffect>
                                    <p:animScale>
                                      <p:cBhvr>
                                        <p:cTn id="44" dur="250" autoRev="1" fill="hold"/>
                                        <p:tgtEl>
                                          <p:spTgt spid="31"/>
                                        </p:tgtEl>
                                      </p:cBhvr>
                                      <p:by x="105000" y="105000"/>
                                    </p:animScale>
                                  </p:childTnLst>
                                </p:cTn>
                              </p:par>
                            </p:childTnLst>
                          </p:cTn>
                        </p:par>
                        <p:par>
                          <p:cTn id="45" fill="hold">
                            <p:stCondLst>
                              <p:cond delay="10400"/>
                            </p:stCondLst>
                            <p:childTnLst>
                              <p:par>
                                <p:cTn id="46" presetID="26" presetClass="emph" presetSubtype="0" fill="hold" nodeType="afterEffect">
                                  <p:stCondLst>
                                    <p:cond delay="0"/>
                                  </p:stCondLst>
                                  <p:childTnLst>
                                    <p:animEffect transition="out" filter="fade">
                                      <p:cBhvr>
                                        <p:cTn id="47" dur="500" tmFilter="0, 0; .2, .5; .8, .5; 1, 0"/>
                                        <p:tgtEl>
                                          <p:spTgt spid="31"/>
                                        </p:tgtEl>
                                      </p:cBhvr>
                                    </p:animEffect>
                                    <p:animScale>
                                      <p:cBhvr>
                                        <p:cTn id="48" dur="250" autoRev="1" fill="hold"/>
                                        <p:tgtEl>
                                          <p:spTgt spid="31"/>
                                        </p:tgtEl>
                                      </p:cBhvr>
                                      <p:by x="105000" y="105000"/>
                                    </p:animScale>
                                  </p:childTnLst>
                                </p:cTn>
                              </p:par>
                            </p:childTnLst>
                          </p:cTn>
                        </p:par>
                        <p:par>
                          <p:cTn id="49" fill="hold">
                            <p:stCondLst>
                              <p:cond delay="10900"/>
                            </p:stCondLst>
                            <p:childTnLst>
                              <p:par>
                                <p:cTn id="50" presetID="26" presetClass="emph" presetSubtype="0" fill="hold" nodeType="afterEffect">
                                  <p:stCondLst>
                                    <p:cond delay="0"/>
                                  </p:stCondLst>
                                  <p:childTnLst>
                                    <p:animEffect transition="out" filter="fade">
                                      <p:cBhvr>
                                        <p:cTn id="51" dur="500" tmFilter="0, 0; .2, .5; .8, .5; 1, 0"/>
                                        <p:tgtEl>
                                          <p:spTgt spid="31"/>
                                        </p:tgtEl>
                                      </p:cBhvr>
                                    </p:animEffect>
                                    <p:animScale>
                                      <p:cBhvr>
                                        <p:cTn id="52" dur="250" autoRev="1" fill="hold"/>
                                        <p:tgtEl>
                                          <p:spTgt spid="31"/>
                                        </p:tgtEl>
                                      </p:cBhvr>
                                      <p:by x="105000" y="105000"/>
                                    </p:animScale>
                                  </p:childTnLst>
                                </p:cTn>
                              </p:par>
                            </p:childTnLst>
                          </p:cTn>
                        </p:par>
                        <p:par>
                          <p:cTn id="53" fill="hold">
                            <p:stCondLst>
                              <p:cond delay="11400"/>
                            </p:stCondLst>
                            <p:childTnLst>
                              <p:par>
                                <p:cTn id="54" presetID="2" presetClass="entr" presetSubtype="3" fill="hold" nodeType="afterEffect">
                                  <p:stCondLst>
                                    <p:cond delay="150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250" fill="hold"/>
                                        <p:tgtEl>
                                          <p:spTgt spid="36"/>
                                        </p:tgtEl>
                                        <p:attrNameLst>
                                          <p:attrName>ppt_x</p:attrName>
                                        </p:attrNameLst>
                                      </p:cBhvr>
                                      <p:tavLst>
                                        <p:tav tm="0">
                                          <p:val>
                                            <p:strVal val="1+#ppt_w/2"/>
                                          </p:val>
                                        </p:tav>
                                        <p:tav tm="100000">
                                          <p:val>
                                            <p:strVal val="#ppt_x"/>
                                          </p:val>
                                        </p:tav>
                                      </p:tavLst>
                                    </p:anim>
                                    <p:anim calcmode="lin" valueType="num">
                                      <p:cBhvr additive="base">
                                        <p:cTn id="57" dur="250" fill="hold"/>
                                        <p:tgtEl>
                                          <p:spTgt spid="36"/>
                                        </p:tgtEl>
                                        <p:attrNameLst>
                                          <p:attrName>ppt_y</p:attrName>
                                        </p:attrNameLst>
                                      </p:cBhvr>
                                      <p:tavLst>
                                        <p:tav tm="0">
                                          <p:val>
                                            <p:strVal val="0-#ppt_h/2"/>
                                          </p:val>
                                        </p:tav>
                                        <p:tav tm="100000">
                                          <p:val>
                                            <p:strVal val="#ppt_y"/>
                                          </p:val>
                                        </p:tav>
                                      </p:tavLst>
                                    </p:anim>
                                  </p:childTnLst>
                                </p:cTn>
                              </p:par>
                            </p:childTnLst>
                          </p:cTn>
                        </p:par>
                        <p:par>
                          <p:cTn id="58" fill="hold">
                            <p:stCondLst>
                              <p:cond delay="13150"/>
                            </p:stCondLst>
                            <p:childTnLst>
                              <p:par>
                                <p:cTn id="59" presetID="10" presetClass="entr" presetSubtype="0" fill="hold" grpId="0" nodeType="afterEffect">
                                  <p:stCondLst>
                                    <p:cond delay="200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300"/>
                                        <p:tgtEl>
                                          <p:spTgt spid="41"/>
                                        </p:tgtEl>
                                      </p:cBhvr>
                                    </p:animEffect>
                                  </p:childTnLst>
                                </p:cTn>
                              </p:par>
                            </p:childTnLst>
                          </p:cTn>
                        </p:par>
                        <p:par>
                          <p:cTn id="62" fill="hold">
                            <p:stCondLst>
                              <p:cond delay="15450"/>
                            </p:stCondLst>
                            <p:childTnLst>
                              <p:par>
                                <p:cTn id="63" presetID="26" presetClass="emph" presetSubtype="0" fill="hold" grpId="1" nodeType="afterEffect">
                                  <p:stCondLst>
                                    <p:cond delay="0"/>
                                  </p:stCondLst>
                                  <p:childTnLst>
                                    <p:animEffect transition="out" filter="fade">
                                      <p:cBhvr>
                                        <p:cTn id="64" dur="500" tmFilter="0, 0; .2, .5; .8, .5; 1, 0"/>
                                        <p:tgtEl>
                                          <p:spTgt spid="41"/>
                                        </p:tgtEl>
                                      </p:cBhvr>
                                    </p:animEffect>
                                    <p:animScale>
                                      <p:cBhvr>
                                        <p:cTn id="65" dur="250" autoRev="1" fill="hold"/>
                                        <p:tgtEl>
                                          <p:spTgt spid="41"/>
                                        </p:tgtEl>
                                      </p:cBhvr>
                                      <p:by x="105000" y="105000"/>
                                    </p:animScale>
                                  </p:childTnLst>
                                </p:cTn>
                              </p:par>
                            </p:childTnLst>
                          </p:cTn>
                        </p:par>
                        <p:par>
                          <p:cTn id="66" fill="hold">
                            <p:stCondLst>
                              <p:cond delay="15950"/>
                            </p:stCondLst>
                            <p:childTnLst>
                              <p:par>
                                <p:cTn id="67" presetID="26" presetClass="emph" presetSubtype="0" fill="hold" grpId="2" nodeType="afterEffect">
                                  <p:stCondLst>
                                    <p:cond delay="0"/>
                                  </p:stCondLst>
                                  <p:childTnLst>
                                    <p:animEffect transition="out" filter="fade">
                                      <p:cBhvr>
                                        <p:cTn id="68" dur="500" tmFilter="0, 0; .2, .5; .8, .5; 1, 0"/>
                                        <p:tgtEl>
                                          <p:spTgt spid="41"/>
                                        </p:tgtEl>
                                      </p:cBhvr>
                                    </p:animEffect>
                                    <p:animScale>
                                      <p:cBhvr>
                                        <p:cTn id="69" dur="250" autoRev="1" fill="hold"/>
                                        <p:tgtEl>
                                          <p:spTgt spid="41"/>
                                        </p:tgtEl>
                                      </p:cBhvr>
                                      <p:by x="105000" y="105000"/>
                                    </p:animScale>
                                  </p:childTnLst>
                                </p:cTn>
                              </p:par>
                            </p:childTnLst>
                          </p:cTn>
                        </p:par>
                        <p:par>
                          <p:cTn id="70" fill="hold">
                            <p:stCondLst>
                              <p:cond delay="16450"/>
                            </p:stCondLst>
                            <p:childTnLst>
                              <p:par>
                                <p:cTn id="71" presetID="2" presetClass="entr" presetSubtype="9" fill="hold" nodeType="afterEffect">
                                  <p:stCondLst>
                                    <p:cond delay="200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300" fill="hold"/>
                                        <p:tgtEl>
                                          <p:spTgt spid="42"/>
                                        </p:tgtEl>
                                        <p:attrNameLst>
                                          <p:attrName>ppt_x</p:attrName>
                                        </p:attrNameLst>
                                      </p:cBhvr>
                                      <p:tavLst>
                                        <p:tav tm="0">
                                          <p:val>
                                            <p:strVal val="0-#ppt_w/2"/>
                                          </p:val>
                                        </p:tav>
                                        <p:tav tm="100000">
                                          <p:val>
                                            <p:strVal val="#ppt_x"/>
                                          </p:val>
                                        </p:tav>
                                      </p:tavLst>
                                    </p:anim>
                                    <p:anim calcmode="lin" valueType="num">
                                      <p:cBhvr additive="base">
                                        <p:cTn id="74" dur="3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P spid="41" grpId="0"/>
      <p:bldP spid="41" grpId="1"/>
      <p:bldP spid="41" grpId="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a:xfrm>
            <a:off x="281383" y="3521217"/>
            <a:ext cx="13485392" cy="5424664"/>
          </a:xfrm>
          <a:prstGeom prst="rect">
            <a:avLst/>
          </a:prstGeom>
          <a:solidFill>
            <a:srgbClr val="EEECE1"/>
          </a:solidFill>
          <a:ln w="25400" cap="flat" cmpd="sng" algn="ctr">
            <a:noFill/>
            <a:prstDash val="solid"/>
          </a:ln>
          <a:effectLst/>
        </p:spPr>
        <p:txBody>
          <a:bodyPr lIns="91363" tIns="45681" rIns="91363" bIns="45681" rtlCol="0" anchor="ctr"/>
          <a:lstStyle/>
          <a:p>
            <a:pPr algn="ctr" defTabSz="608841">
              <a:defRPr/>
            </a:pPr>
            <a:endParaRPr lang="en-US" sz="1200" kern="0">
              <a:solidFill>
                <a:prstClr val="white"/>
              </a:solidFill>
              <a:latin typeface="Arial"/>
            </a:endParaRPr>
          </a:p>
        </p:txBody>
      </p:sp>
      <p:sp>
        <p:nvSpPr>
          <p:cNvPr id="7" name="Rectángulo 7"/>
          <p:cNvSpPr/>
          <p:nvPr/>
        </p:nvSpPr>
        <p:spPr>
          <a:xfrm>
            <a:off x="536186" y="763630"/>
            <a:ext cx="6337544" cy="56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AR" sz="2600" b="1" dirty="0">
                <a:solidFill>
                  <a:srgbClr val="702082"/>
                </a:solidFill>
                <a:latin typeface="Arial" panose="020B0604020202020204" pitchFamily="34" charset="0"/>
                <a:cs typeface="Arial" panose="020B0604020202020204" pitchFamily="34" charset="0"/>
              </a:rPr>
              <a:t>Dinámica incrementos salariales 2018</a:t>
            </a:r>
          </a:p>
        </p:txBody>
      </p:sp>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17</a:t>
            </a:fld>
            <a:endParaRPr lang="en-US" dirty="0">
              <a:solidFill>
                <a:prstClr val="black">
                  <a:tint val="75000"/>
                </a:prstClr>
              </a:solidFill>
            </a:endParaRPr>
          </a:p>
        </p:txBody>
      </p:sp>
      <p:cxnSp>
        <p:nvCxnSpPr>
          <p:cNvPr id="11" name="Gerade Verbindung 9"/>
          <p:cNvCxnSpPr/>
          <p:nvPr/>
        </p:nvCxnSpPr>
        <p:spPr>
          <a:xfrm>
            <a:off x="7071837" y="3764723"/>
            <a:ext cx="0" cy="4723957"/>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
          <p:cNvSpPr txBox="1"/>
          <p:nvPr/>
        </p:nvSpPr>
        <p:spPr>
          <a:xfrm>
            <a:off x="3103003" y="3569335"/>
            <a:ext cx="984058" cy="430808"/>
          </a:xfrm>
          <a:prstGeom prst="rect">
            <a:avLst/>
          </a:prstGeom>
          <a:noFill/>
        </p:spPr>
        <p:txBody>
          <a:bodyPr wrap="none" lIns="91363" tIns="45681" rIns="91363" bIns="45681" rtlCol="0">
            <a:spAutoFit/>
          </a:bodyPr>
          <a:lstStyle/>
          <a:p>
            <a:r>
              <a:rPr lang="es-AR" sz="2200" b="1" dirty="0">
                <a:solidFill>
                  <a:prstClr val="black"/>
                </a:solidFill>
                <a:latin typeface="Arial" panose="020B0604020202020204" pitchFamily="34" charset="0"/>
                <a:cs typeface="Arial" panose="020B0604020202020204" pitchFamily="34" charset="0"/>
              </a:rPr>
              <a:t>Enero </a:t>
            </a:r>
            <a:endParaRPr lang="en-US" sz="2200" b="1" dirty="0">
              <a:solidFill>
                <a:prstClr val="black"/>
              </a:solidFill>
              <a:latin typeface="Arial" panose="020B0604020202020204" pitchFamily="34" charset="0"/>
              <a:cs typeface="Arial" panose="020B0604020202020204" pitchFamily="34" charset="0"/>
            </a:endParaRPr>
          </a:p>
        </p:txBody>
      </p:sp>
      <p:sp>
        <p:nvSpPr>
          <p:cNvPr id="13" name="TextBox 1"/>
          <p:cNvSpPr txBox="1"/>
          <p:nvPr/>
        </p:nvSpPr>
        <p:spPr>
          <a:xfrm>
            <a:off x="9957050" y="3569335"/>
            <a:ext cx="1156118" cy="430808"/>
          </a:xfrm>
          <a:prstGeom prst="rect">
            <a:avLst/>
          </a:prstGeom>
          <a:noFill/>
        </p:spPr>
        <p:txBody>
          <a:bodyPr wrap="none" lIns="91363" tIns="45681" rIns="91363" bIns="45681" rtlCol="0">
            <a:spAutoFit/>
          </a:bodyPr>
          <a:lstStyle/>
          <a:p>
            <a:r>
              <a:rPr lang="en-US" sz="2200" b="1" dirty="0">
                <a:solidFill>
                  <a:prstClr val="black"/>
                </a:solidFill>
                <a:latin typeface="Arial" panose="020B0604020202020204" pitchFamily="34" charset="0"/>
                <a:cs typeface="Arial" panose="020B0604020202020204" pitchFamily="34" charset="0"/>
              </a:rPr>
              <a:t>Agosto</a:t>
            </a:r>
          </a:p>
        </p:txBody>
      </p:sp>
      <p:sp>
        <p:nvSpPr>
          <p:cNvPr id="14" name="Rechteck 28"/>
          <p:cNvSpPr/>
          <p:nvPr/>
        </p:nvSpPr>
        <p:spPr>
          <a:xfrm>
            <a:off x="1560954" y="5269579"/>
            <a:ext cx="1848612" cy="268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73" tIns="23973" rIns="23973" bIns="47945" rtlCol="0" anchor="t" anchorCtr="0"/>
          <a:lstStyle/>
          <a:p>
            <a:pPr algn="ctr">
              <a:spcAft>
                <a:spcPts val="400"/>
              </a:spcAft>
            </a:pPr>
            <a:r>
              <a:rPr lang="en-US" sz="2200" b="1" dirty="0">
                <a:solidFill>
                  <a:prstClr val="black">
                    <a:lumMod val="75000"/>
                    <a:lumOff val="25000"/>
                  </a:prstClr>
                </a:solidFill>
                <a:latin typeface="Arial" panose="020B0604020202020204" pitchFamily="34" charset="0"/>
                <a:cs typeface="Arial" panose="020B0604020202020204" pitchFamily="34" charset="0"/>
              </a:rPr>
              <a:t>25 Percentil</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5" name="Rechteck 21"/>
          <p:cNvSpPr/>
          <p:nvPr/>
        </p:nvSpPr>
        <p:spPr>
          <a:xfrm>
            <a:off x="1659263" y="4288320"/>
            <a:ext cx="1721766" cy="1132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spc="-200" dirty="0">
                <a:solidFill>
                  <a:srgbClr val="00A0D2"/>
                </a:solidFill>
                <a:latin typeface="Arial" panose="020B0604020202020204" pitchFamily="34" charset="0"/>
              </a:rPr>
              <a:t>18</a:t>
            </a:r>
            <a:r>
              <a:rPr lang="en-US" sz="4900" spc="-200" dirty="0">
                <a:solidFill>
                  <a:srgbClr val="00A0D2"/>
                </a:solidFill>
                <a:latin typeface="Arial" panose="020B0604020202020204" pitchFamily="34" charset="0"/>
              </a:rPr>
              <a:t>,7</a:t>
            </a:r>
            <a:r>
              <a:rPr lang="en-US" sz="3200" spc="-200" dirty="0">
                <a:solidFill>
                  <a:srgbClr val="00A0D2"/>
                </a:solidFill>
                <a:latin typeface="Arial" panose="020B0604020202020204" pitchFamily="34" charset="0"/>
              </a:rPr>
              <a:t>%</a:t>
            </a:r>
            <a:endParaRPr lang="en-US" sz="4900" spc="-200" dirty="0">
              <a:solidFill>
                <a:srgbClr val="00A0D2"/>
              </a:solidFill>
              <a:latin typeface="Arial" panose="020B0604020202020204" pitchFamily="34" charset="0"/>
            </a:endParaRPr>
          </a:p>
        </p:txBody>
      </p:sp>
      <p:sp>
        <p:nvSpPr>
          <p:cNvPr id="16" name="Rechteck 28"/>
          <p:cNvSpPr/>
          <p:nvPr/>
        </p:nvSpPr>
        <p:spPr>
          <a:xfrm>
            <a:off x="3764843" y="5269579"/>
            <a:ext cx="1848612" cy="268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73" tIns="23973" rIns="23973" bIns="47945" rtlCol="0" anchor="t" anchorCtr="0"/>
          <a:lstStyle/>
          <a:p>
            <a:pPr algn="ctr">
              <a:spcAft>
                <a:spcPts val="400"/>
              </a:spcAft>
            </a:pPr>
            <a:r>
              <a:rPr lang="es-AR" sz="2200" b="1" dirty="0">
                <a:solidFill>
                  <a:prstClr val="black">
                    <a:lumMod val="75000"/>
                    <a:lumOff val="25000"/>
                  </a:prstClr>
                </a:solidFill>
                <a:latin typeface="Arial" panose="020B0604020202020204" pitchFamily="34" charset="0"/>
                <a:cs typeface="Arial" panose="020B0604020202020204" pitchFamily="34" charset="0"/>
              </a:rPr>
              <a:t>50 Percentil</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7" name="Rechteck 21"/>
          <p:cNvSpPr/>
          <p:nvPr/>
        </p:nvSpPr>
        <p:spPr>
          <a:xfrm>
            <a:off x="3863151" y="4288320"/>
            <a:ext cx="1721766" cy="1132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b="1" spc="-200" dirty="0">
                <a:solidFill>
                  <a:srgbClr val="7030A0"/>
                </a:solidFill>
                <a:latin typeface="Arial" panose="020B0604020202020204" pitchFamily="34" charset="0"/>
              </a:rPr>
              <a:t>20</a:t>
            </a:r>
            <a:r>
              <a:rPr lang="en-US" sz="4900" b="1" spc="-200" dirty="0">
                <a:solidFill>
                  <a:srgbClr val="7030A0"/>
                </a:solidFill>
                <a:latin typeface="Arial" panose="020B0604020202020204" pitchFamily="34" charset="0"/>
              </a:rPr>
              <a:t>,</a:t>
            </a:r>
            <a:r>
              <a:rPr lang="en-US" sz="5400" b="1" spc="-200" dirty="0">
                <a:solidFill>
                  <a:srgbClr val="7030A0"/>
                </a:solidFill>
                <a:latin typeface="Arial" panose="020B0604020202020204" pitchFamily="34" charset="0"/>
              </a:rPr>
              <a:t>8</a:t>
            </a:r>
            <a:r>
              <a:rPr lang="en-US" sz="3200" spc="-200" dirty="0">
                <a:solidFill>
                  <a:srgbClr val="7030A0"/>
                </a:solidFill>
                <a:latin typeface="Arial" panose="020B0604020202020204" pitchFamily="34" charset="0"/>
              </a:rPr>
              <a:t>%</a:t>
            </a:r>
            <a:endParaRPr lang="en-US" sz="4900" spc="-200" dirty="0">
              <a:solidFill>
                <a:srgbClr val="7030A0"/>
              </a:solidFill>
              <a:latin typeface="Arial" panose="020B0604020202020204" pitchFamily="34" charset="0"/>
            </a:endParaRPr>
          </a:p>
        </p:txBody>
      </p:sp>
      <p:sp>
        <p:nvSpPr>
          <p:cNvPr id="18" name="Rechteck 28"/>
          <p:cNvSpPr/>
          <p:nvPr/>
        </p:nvSpPr>
        <p:spPr>
          <a:xfrm>
            <a:off x="1560954" y="6694405"/>
            <a:ext cx="1848612" cy="268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73" tIns="23973" rIns="23973" bIns="47945" rtlCol="0" anchor="t" anchorCtr="0"/>
          <a:lstStyle/>
          <a:p>
            <a:pPr algn="ctr">
              <a:spcAft>
                <a:spcPts val="400"/>
              </a:spcAft>
            </a:pPr>
            <a:r>
              <a:rPr lang="en-US" sz="2200" b="1" dirty="0" err="1">
                <a:solidFill>
                  <a:prstClr val="black">
                    <a:lumMod val="75000"/>
                    <a:lumOff val="25000"/>
                  </a:prstClr>
                </a:solidFill>
                <a:latin typeface="Arial" panose="020B0604020202020204" pitchFamily="34" charset="0"/>
                <a:cs typeface="Arial" panose="020B0604020202020204" pitchFamily="34" charset="0"/>
              </a:rPr>
              <a:t>Promedio</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9" name="Rechteck 21"/>
          <p:cNvSpPr/>
          <p:nvPr/>
        </p:nvSpPr>
        <p:spPr>
          <a:xfrm>
            <a:off x="1659263" y="5713147"/>
            <a:ext cx="1721766" cy="1132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spc="-200" dirty="0">
                <a:solidFill>
                  <a:srgbClr val="00C387"/>
                </a:solidFill>
                <a:latin typeface="Arial" panose="020B0604020202020204" pitchFamily="34" charset="0"/>
              </a:rPr>
              <a:t>20,</a:t>
            </a:r>
            <a:r>
              <a:rPr lang="en-US" sz="4900" spc="-200" dirty="0">
                <a:solidFill>
                  <a:srgbClr val="00C387"/>
                </a:solidFill>
                <a:latin typeface="Arial" panose="020B0604020202020204" pitchFamily="34" charset="0"/>
              </a:rPr>
              <a:t>5</a:t>
            </a:r>
            <a:r>
              <a:rPr lang="en-US" sz="3200" spc="-200" dirty="0">
                <a:solidFill>
                  <a:srgbClr val="00C387"/>
                </a:solidFill>
                <a:latin typeface="Arial" panose="020B0604020202020204" pitchFamily="34" charset="0"/>
              </a:rPr>
              <a:t>%</a:t>
            </a:r>
            <a:endParaRPr lang="en-US" sz="4900" spc="-200" dirty="0">
              <a:solidFill>
                <a:srgbClr val="00C387"/>
              </a:solidFill>
              <a:latin typeface="Arial" panose="020B0604020202020204" pitchFamily="34" charset="0"/>
            </a:endParaRPr>
          </a:p>
        </p:txBody>
      </p:sp>
      <p:sp>
        <p:nvSpPr>
          <p:cNvPr id="20" name="Rechteck 28"/>
          <p:cNvSpPr/>
          <p:nvPr/>
        </p:nvSpPr>
        <p:spPr>
          <a:xfrm>
            <a:off x="3764843" y="6694405"/>
            <a:ext cx="1848612" cy="268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73" tIns="23973" rIns="23973" bIns="47945" rtlCol="0" anchor="t" anchorCtr="0"/>
          <a:lstStyle/>
          <a:p>
            <a:pPr algn="ctr">
              <a:spcAft>
                <a:spcPts val="400"/>
              </a:spcAft>
            </a:pPr>
            <a:r>
              <a:rPr lang="es-AR" sz="2200" b="1" dirty="0">
                <a:solidFill>
                  <a:prstClr val="black">
                    <a:lumMod val="75000"/>
                    <a:lumOff val="25000"/>
                  </a:prstClr>
                </a:solidFill>
                <a:latin typeface="Arial" panose="020B0604020202020204" pitchFamily="34" charset="0"/>
                <a:cs typeface="Arial" panose="020B0604020202020204" pitchFamily="34" charset="0"/>
              </a:rPr>
              <a:t>75 Percentil</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21" name="Rechteck 21"/>
          <p:cNvSpPr/>
          <p:nvPr/>
        </p:nvSpPr>
        <p:spPr>
          <a:xfrm>
            <a:off x="3863151" y="5713147"/>
            <a:ext cx="1721766" cy="1132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spc="-200" dirty="0">
                <a:solidFill>
                  <a:srgbClr val="C110A0"/>
                </a:solidFill>
                <a:latin typeface="Arial" panose="020B0604020202020204" pitchFamily="34" charset="0"/>
              </a:rPr>
              <a:t>21</a:t>
            </a:r>
            <a:r>
              <a:rPr lang="en-US" sz="4900" spc="-200" dirty="0">
                <a:solidFill>
                  <a:srgbClr val="C110A0"/>
                </a:solidFill>
                <a:latin typeface="Arial" panose="020B0604020202020204" pitchFamily="34" charset="0"/>
              </a:rPr>
              <a:t>,</a:t>
            </a:r>
            <a:r>
              <a:rPr lang="en-US" sz="5400" spc="-200" dirty="0">
                <a:solidFill>
                  <a:srgbClr val="C110A0"/>
                </a:solidFill>
                <a:latin typeface="Arial" panose="020B0604020202020204" pitchFamily="34" charset="0"/>
              </a:rPr>
              <a:t>9</a:t>
            </a:r>
            <a:r>
              <a:rPr lang="en-US" sz="3200" spc="-200" dirty="0">
                <a:solidFill>
                  <a:srgbClr val="C110A0"/>
                </a:solidFill>
                <a:latin typeface="Arial" panose="020B0604020202020204" pitchFamily="34" charset="0"/>
              </a:rPr>
              <a:t>%</a:t>
            </a:r>
            <a:endParaRPr lang="en-US" sz="4900" spc="-200" dirty="0">
              <a:solidFill>
                <a:srgbClr val="C110A0"/>
              </a:solidFill>
              <a:latin typeface="Arial" panose="020B0604020202020204" pitchFamily="34" charset="0"/>
            </a:endParaRPr>
          </a:p>
        </p:txBody>
      </p:sp>
      <p:sp>
        <p:nvSpPr>
          <p:cNvPr id="22" name="Rechteck 28"/>
          <p:cNvSpPr/>
          <p:nvPr/>
        </p:nvSpPr>
        <p:spPr>
          <a:xfrm>
            <a:off x="8435745" y="5269579"/>
            <a:ext cx="1848612" cy="268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73" tIns="23973" rIns="23973" bIns="47945" rtlCol="0" anchor="t" anchorCtr="0"/>
          <a:lstStyle/>
          <a:p>
            <a:pPr algn="ctr">
              <a:spcAft>
                <a:spcPts val="400"/>
              </a:spcAft>
            </a:pPr>
            <a:r>
              <a:rPr lang="en-US" sz="2200" b="1" dirty="0">
                <a:solidFill>
                  <a:prstClr val="black">
                    <a:lumMod val="75000"/>
                    <a:lumOff val="25000"/>
                  </a:prstClr>
                </a:solidFill>
                <a:latin typeface="Arial" panose="020B0604020202020204" pitchFamily="34" charset="0"/>
                <a:cs typeface="Arial" panose="020B0604020202020204" pitchFamily="34" charset="0"/>
              </a:rPr>
              <a:t>25 Percentil</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23" name="Rechteck 21"/>
          <p:cNvSpPr/>
          <p:nvPr/>
        </p:nvSpPr>
        <p:spPr>
          <a:xfrm>
            <a:off x="8534054" y="4288320"/>
            <a:ext cx="1721766" cy="1132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spc="-200" dirty="0">
                <a:solidFill>
                  <a:srgbClr val="00A0D2"/>
                </a:solidFill>
                <a:latin typeface="Arial" panose="020B0604020202020204" pitchFamily="34" charset="0"/>
              </a:rPr>
              <a:t>24</a:t>
            </a:r>
            <a:r>
              <a:rPr lang="en-US" sz="4900" spc="-200" dirty="0">
                <a:solidFill>
                  <a:srgbClr val="00A0D2"/>
                </a:solidFill>
                <a:latin typeface="Arial" panose="020B0604020202020204" pitchFamily="34" charset="0"/>
              </a:rPr>
              <a:t>,</a:t>
            </a:r>
            <a:r>
              <a:rPr lang="en-US" sz="5400" spc="-200" dirty="0">
                <a:solidFill>
                  <a:srgbClr val="00A0D2"/>
                </a:solidFill>
                <a:latin typeface="Arial" panose="020B0604020202020204" pitchFamily="34" charset="0"/>
              </a:rPr>
              <a:t>0</a:t>
            </a:r>
            <a:r>
              <a:rPr lang="en-US" sz="3200" spc="-200" dirty="0">
                <a:solidFill>
                  <a:srgbClr val="00A0D2"/>
                </a:solidFill>
                <a:latin typeface="Arial" panose="020B0604020202020204" pitchFamily="34" charset="0"/>
              </a:rPr>
              <a:t>%</a:t>
            </a:r>
            <a:endParaRPr lang="en-US" sz="4900" spc="-200" dirty="0">
              <a:solidFill>
                <a:srgbClr val="00A0D2"/>
              </a:solidFill>
              <a:latin typeface="Arial" panose="020B0604020202020204" pitchFamily="34" charset="0"/>
            </a:endParaRPr>
          </a:p>
        </p:txBody>
      </p:sp>
      <p:sp>
        <p:nvSpPr>
          <p:cNvPr id="24" name="Rechteck 28"/>
          <p:cNvSpPr/>
          <p:nvPr/>
        </p:nvSpPr>
        <p:spPr>
          <a:xfrm>
            <a:off x="10766271" y="5269579"/>
            <a:ext cx="1848612" cy="268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73" tIns="23973" rIns="23973" bIns="47945" rtlCol="0" anchor="t" anchorCtr="0"/>
          <a:lstStyle/>
          <a:p>
            <a:pPr algn="ctr">
              <a:spcAft>
                <a:spcPts val="400"/>
              </a:spcAft>
            </a:pPr>
            <a:r>
              <a:rPr lang="es-AR" sz="2200" b="1" dirty="0">
                <a:solidFill>
                  <a:prstClr val="black">
                    <a:lumMod val="75000"/>
                    <a:lumOff val="25000"/>
                  </a:prstClr>
                </a:solidFill>
                <a:latin typeface="Arial" panose="020B0604020202020204" pitchFamily="34" charset="0"/>
                <a:cs typeface="Arial" panose="020B0604020202020204" pitchFamily="34" charset="0"/>
              </a:rPr>
              <a:t>50 Percentil</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25" name="Rechteck 21"/>
          <p:cNvSpPr/>
          <p:nvPr/>
        </p:nvSpPr>
        <p:spPr>
          <a:xfrm>
            <a:off x="10864580" y="4288320"/>
            <a:ext cx="1721766" cy="1132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b="1" spc="-200" dirty="0">
                <a:solidFill>
                  <a:srgbClr val="7030A0"/>
                </a:solidFill>
                <a:latin typeface="Arial" panose="020B0604020202020204" pitchFamily="34" charset="0"/>
              </a:rPr>
              <a:t>25</a:t>
            </a:r>
            <a:r>
              <a:rPr lang="en-US" sz="4900" b="1" spc="-200" dirty="0">
                <a:solidFill>
                  <a:srgbClr val="7030A0"/>
                </a:solidFill>
                <a:latin typeface="Arial" panose="020B0604020202020204" pitchFamily="34" charset="0"/>
              </a:rPr>
              <a:t>,</a:t>
            </a:r>
            <a:r>
              <a:rPr lang="en-US" sz="5400" b="1" spc="-200" dirty="0">
                <a:solidFill>
                  <a:srgbClr val="7030A0"/>
                </a:solidFill>
                <a:latin typeface="Arial" panose="020B0604020202020204" pitchFamily="34" charset="0"/>
              </a:rPr>
              <a:t>5</a:t>
            </a:r>
            <a:r>
              <a:rPr lang="en-US" sz="3200" spc="-200" dirty="0">
                <a:solidFill>
                  <a:srgbClr val="7030A0"/>
                </a:solidFill>
                <a:latin typeface="Arial" panose="020B0604020202020204" pitchFamily="34" charset="0"/>
              </a:rPr>
              <a:t>%</a:t>
            </a:r>
            <a:endParaRPr lang="en-US" sz="4900" spc="-200" dirty="0">
              <a:solidFill>
                <a:srgbClr val="7030A0"/>
              </a:solidFill>
              <a:latin typeface="Arial" panose="020B0604020202020204" pitchFamily="34" charset="0"/>
            </a:endParaRPr>
          </a:p>
        </p:txBody>
      </p:sp>
      <p:sp>
        <p:nvSpPr>
          <p:cNvPr id="26" name="Rechteck 28"/>
          <p:cNvSpPr/>
          <p:nvPr/>
        </p:nvSpPr>
        <p:spPr>
          <a:xfrm>
            <a:off x="8435745" y="6694405"/>
            <a:ext cx="1848612" cy="268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73" tIns="23973" rIns="23973" bIns="47945" rtlCol="0" anchor="t" anchorCtr="0"/>
          <a:lstStyle/>
          <a:p>
            <a:pPr algn="ctr">
              <a:spcAft>
                <a:spcPts val="400"/>
              </a:spcAft>
            </a:pPr>
            <a:r>
              <a:rPr lang="en-US" sz="2200" b="1" dirty="0" err="1">
                <a:solidFill>
                  <a:prstClr val="black">
                    <a:lumMod val="75000"/>
                    <a:lumOff val="25000"/>
                  </a:prstClr>
                </a:solidFill>
                <a:latin typeface="Arial" panose="020B0604020202020204" pitchFamily="34" charset="0"/>
                <a:cs typeface="Arial" panose="020B0604020202020204" pitchFamily="34" charset="0"/>
              </a:rPr>
              <a:t>Promedio</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27" name="Rechteck 21"/>
          <p:cNvSpPr/>
          <p:nvPr/>
        </p:nvSpPr>
        <p:spPr>
          <a:xfrm>
            <a:off x="8534054" y="5713147"/>
            <a:ext cx="1721766" cy="1132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spc="-200" dirty="0">
                <a:solidFill>
                  <a:srgbClr val="00C387"/>
                </a:solidFill>
                <a:latin typeface="Arial" panose="020B0604020202020204" pitchFamily="34" charset="0"/>
              </a:rPr>
              <a:t>25</a:t>
            </a:r>
            <a:r>
              <a:rPr lang="en-US" sz="4900" spc="-200" dirty="0">
                <a:solidFill>
                  <a:srgbClr val="00C387"/>
                </a:solidFill>
                <a:latin typeface="Arial" panose="020B0604020202020204" pitchFamily="34" charset="0"/>
              </a:rPr>
              <a:t>,</a:t>
            </a:r>
            <a:r>
              <a:rPr lang="en-US" sz="5400" spc="-200" dirty="0">
                <a:solidFill>
                  <a:srgbClr val="00C387"/>
                </a:solidFill>
                <a:latin typeface="Arial" panose="020B0604020202020204" pitchFamily="34" charset="0"/>
              </a:rPr>
              <a:t>9</a:t>
            </a:r>
            <a:r>
              <a:rPr lang="en-US" sz="3200" spc="-200" dirty="0">
                <a:solidFill>
                  <a:srgbClr val="00C387"/>
                </a:solidFill>
                <a:latin typeface="Arial" panose="020B0604020202020204" pitchFamily="34" charset="0"/>
              </a:rPr>
              <a:t>%</a:t>
            </a:r>
            <a:endParaRPr lang="en-US" sz="4900" spc="-200" dirty="0">
              <a:solidFill>
                <a:srgbClr val="00C387"/>
              </a:solidFill>
              <a:latin typeface="Arial" panose="020B0604020202020204" pitchFamily="34" charset="0"/>
            </a:endParaRPr>
          </a:p>
        </p:txBody>
      </p:sp>
      <p:sp>
        <p:nvSpPr>
          <p:cNvPr id="28" name="Rechteck 28"/>
          <p:cNvSpPr/>
          <p:nvPr/>
        </p:nvSpPr>
        <p:spPr>
          <a:xfrm>
            <a:off x="10766271" y="6694405"/>
            <a:ext cx="1848612" cy="268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73" tIns="23973" rIns="23973" bIns="47945" rtlCol="0" anchor="t" anchorCtr="0"/>
          <a:lstStyle/>
          <a:p>
            <a:pPr algn="ctr">
              <a:spcAft>
                <a:spcPts val="400"/>
              </a:spcAft>
            </a:pPr>
            <a:r>
              <a:rPr lang="es-AR" sz="2200" b="1" dirty="0">
                <a:solidFill>
                  <a:prstClr val="black">
                    <a:lumMod val="75000"/>
                    <a:lumOff val="25000"/>
                  </a:prstClr>
                </a:solidFill>
                <a:latin typeface="Arial" panose="020B0604020202020204" pitchFamily="34" charset="0"/>
                <a:cs typeface="Arial" panose="020B0604020202020204" pitchFamily="34" charset="0"/>
              </a:rPr>
              <a:t>75 Percentil</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29" name="Rechteck 21"/>
          <p:cNvSpPr/>
          <p:nvPr/>
        </p:nvSpPr>
        <p:spPr>
          <a:xfrm>
            <a:off x="10864580" y="5713147"/>
            <a:ext cx="1721766" cy="1132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spc="-200" dirty="0">
                <a:solidFill>
                  <a:srgbClr val="C110A0"/>
                </a:solidFill>
                <a:latin typeface="Arial" panose="020B0604020202020204" pitchFamily="34" charset="0"/>
              </a:rPr>
              <a:t>28</a:t>
            </a:r>
            <a:r>
              <a:rPr lang="en-US" sz="4900" spc="-200" dirty="0">
                <a:solidFill>
                  <a:srgbClr val="C110A0"/>
                </a:solidFill>
                <a:latin typeface="Arial" panose="020B0604020202020204" pitchFamily="34" charset="0"/>
              </a:rPr>
              <a:t>,</a:t>
            </a:r>
            <a:r>
              <a:rPr lang="en-US" sz="5400" spc="-200" dirty="0">
                <a:solidFill>
                  <a:srgbClr val="C110A0"/>
                </a:solidFill>
                <a:latin typeface="Arial" panose="020B0604020202020204" pitchFamily="34" charset="0"/>
              </a:rPr>
              <a:t>0</a:t>
            </a:r>
            <a:r>
              <a:rPr lang="en-US" sz="3200" spc="-200" dirty="0">
                <a:solidFill>
                  <a:srgbClr val="C110A0"/>
                </a:solidFill>
                <a:latin typeface="Arial" panose="020B0604020202020204" pitchFamily="34" charset="0"/>
              </a:rPr>
              <a:t>%</a:t>
            </a:r>
            <a:endParaRPr lang="en-US" sz="4900" spc="-200" dirty="0">
              <a:solidFill>
                <a:srgbClr val="C110A0"/>
              </a:solidFill>
              <a:latin typeface="Arial" panose="020B0604020202020204" pitchFamily="34" charset="0"/>
            </a:endParaRPr>
          </a:p>
        </p:txBody>
      </p:sp>
      <p:cxnSp>
        <p:nvCxnSpPr>
          <p:cNvPr id="31" name="Straight Connector 30"/>
          <p:cNvCxnSpPr/>
          <p:nvPr/>
        </p:nvCxnSpPr>
        <p:spPr>
          <a:xfrm>
            <a:off x="505130" y="3959041"/>
            <a:ext cx="6169189"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58332" y="3959041"/>
            <a:ext cx="6169189"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sp>
        <p:nvSpPr>
          <p:cNvPr id="33" name="Footer Placeholder 2"/>
          <p:cNvSpPr txBox="1">
            <a:spLocks/>
          </p:cNvSpPr>
          <p:nvPr/>
        </p:nvSpPr>
        <p:spPr>
          <a:xfrm>
            <a:off x="423885" y="9912412"/>
            <a:ext cx="8128444" cy="94795"/>
          </a:xfrm>
          <a:prstGeom prst="rect">
            <a:avLst/>
          </a:prstGeom>
        </p:spPr>
        <p:txBody>
          <a:bodyPr vert="horz" wrap="square" lIns="0" tIns="0" rIns="0" bIns="0" rtlCol="0" anchor="t" anchorCtr="0">
            <a:spAutoFit/>
          </a:bodyPr>
          <a:lstStyle>
            <a:defPPr>
              <a:defRPr lang="en-US"/>
            </a:defPPr>
            <a:lvl1pPr marL="0" algn="l" defTabSz="1559235" rtl="0" eaLnBrk="1" latinLnBrk="0" hangingPunct="1">
              <a:defRPr sz="616" kern="1200">
                <a:solidFill>
                  <a:schemeClr val="tx1"/>
                </a:solidFill>
                <a:latin typeface="+mn-lt"/>
                <a:ea typeface="+mn-ea"/>
                <a:cs typeface="+mn-cs"/>
              </a:defRPr>
            </a:lvl1pPr>
            <a:lvl2pPr marL="779617" algn="l" defTabSz="1559235" rtl="0" eaLnBrk="1" latinLnBrk="0" hangingPunct="1">
              <a:defRPr sz="3069" kern="1200">
                <a:solidFill>
                  <a:schemeClr val="tx1"/>
                </a:solidFill>
                <a:latin typeface="+mn-lt"/>
                <a:ea typeface="+mn-ea"/>
                <a:cs typeface="+mn-cs"/>
              </a:defRPr>
            </a:lvl2pPr>
            <a:lvl3pPr marL="1559235" algn="l" defTabSz="1559235" rtl="0" eaLnBrk="1" latinLnBrk="0" hangingPunct="1">
              <a:defRPr sz="3069" kern="1200">
                <a:solidFill>
                  <a:schemeClr val="tx1"/>
                </a:solidFill>
                <a:latin typeface="+mn-lt"/>
                <a:ea typeface="+mn-ea"/>
                <a:cs typeface="+mn-cs"/>
              </a:defRPr>
            </a:lvl3pPr>
            <a:lvl4pPr marL="2338852" algn="l" defTabSz="1559235" rtl="0" eaLnBrk="1" latinLnBrk="0" hangingPunct="1">
              <a:defRPr sz="3069" kern="1200">
                <a:solidFill>
                  <a:schemeClr val="tx1"/>
                </a:solidFill>
                <a:latin typeface="+mn-lt"/>
                <a:ea typeface="+mn-ea"/>
                <a:cs typeface="+mn-cs"/>
              </a:defRPr>
            </a:lvl4pPr>
            <a:lvl5pPr marL="3118470" algn="l" defTabSz="1559235" rtl="0" eaLnBrk="1" latinLnBrk="0" hangingPunct="1">
              <a:defRPr sz="3069" kern="1200">
                <a:solidFill>
                  <a:schemeClr val="tx1"/>
                </a:solidFill>
                <a:latin typeface="+mn-lt"/>
                <a:ea typeface="+mn-ea"/>
                <a:cs typeface="+mn-cs"/>
              </a:defRPr>
            </a:lvl5pPr>
            <a:lvl6pPr marL="3898087" algn="l" defTabSz="1559235" rtl="0" eaLnBrk="1" latinLnBrk="0" hangingPunct="1">
              <a:defRPr sz="3069" kern="1200">
                <a:solidFill>
                  <a:schemeClr val="tx1"/>
                </a:solidFill>
                <a:latin typeface="+mn-lt"/>
                <a:ea typeface="+mn-ea"/>
                <a:cs typeface="+mn-cs"/>
              </a:defRPr>
            </a:lvl6pPr>
            <a:lvl7pPr marL="4677705" algn="l" defTabSz="1559235" rtl="0" eaLnBrk="1" latinLnBrk="0" hangingPunct="1">
              <a:defRPr sz="3069" kern="1200">
                <a:solidFill>
                  <a:schemeClr val="tx1"/>
                </a:solidFill>
                <a:latin typeface="+mn-lt"/>
                <a:ea typeface="+mn-ea"/>
                <a:cs typeface="+mn-cs"/>
              </a:defRPr>
            </a:lvl7pPr>
            <a:lvl8pPr marL="5457322" algn="l" defTabSz="1559235" rtl="0" eaLnBrk="1" latinLnBrk="0" hangingPunct="1">
              <a:defRPr sz="3069" kern="1200">
                <a:solidFill>
                  <a:schemeClr val="tx1"/>
                </a:solidFill>
                <a:latin typeface="+mn-lt"/>
                <a:ea typeface="+mn-ea"/>
                <a:cs typeface="+mn-cs"/>
              </a:defRPr>
            </a:lvl8pPr>
            <a:lvl9pPr marL="6236940" algn="l" defTabSz="1559235" rtl="0" eaLnBrk="1" latinLnBrk="0" hangingPunct="1">
              <a:defRPr sz="3069"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grpSp>
        <p:nvGrpSpPr>
          <p:cNvPr id="34" name="Group 59"/>
          <p:cNvGrpSpPr/>
          <p:nvPr/>
        </p:nvGrpSpPr>
        <p:grpSpPr>
          <a:xfrm>
            <a:off x="2520151" y="7457787"/>
            <a:ext cx="1971355" cy="1971357"/>
            <a:chOff x="16181142" y="6822489"/>
            <a:chExt cx="2958032" cy="2958034"/>
          </a:xfrm>
        </p:grpSpPr>
        <p:grpSp>
          <p:nvGrpSpPr>
            <p:cNvPr id="35" name="Group 60"/>
            <p:cNvGrpSpPr/>
            <p:nvPr/>
          </p:nvGrpSpPr>
          <p:grpSpPr>
            <a:xfrm rot="16200000">
              <a:off x="16181141" y="6822490"/>
              <a:ext cx="2958034" cy="2958032"/>
              <a:chOff x="9125339" y="5838052"/>
              <a:chExt cx="3323477" cy="3323477"/>
            </a:xfrm>
          </p:grpSpPr>
          <p:sp>
            <p:nvSpPr>
              <p:cNvPr id="37" name="Träne 75"/>
              <p:cNvSpPr/>
              <p:nvPr/>
            </p:nvSpPr>
            <p:spPr bwMode="gray">
              <a:xfrm rot="5400000" flipH="1">
                <a:off x="9125339" y="5838052"/>
                <a:ext cx="3323477" cy="3323477"/>
              </a:xfrm>
              <a:prstGeom prst="teardrop">
                <a:avLst/>
              </a:prstGeom>
              <a:solidFill>
                <a:srgbClr val="E8C6F0"/>
              </a:solidFill>
              <a:ln w="12700">
                <a:solidFill>
                  <a:schemeClr val="accent1"/>
                </a:solidFill>
                <a:round/>
                <a:headEnd/>
                <a:tailEnd/>
              </a:ln>
              <a:effectLst/>
            </p:spPr>
            <p:txBody>
              <a:bodyPr lIns="0" tIns="0" rIns="0" bIns="0" rtlCol="0" anchor="ctr"/>
              <a:lstStyle/>
              <a:p>
                <a:pPr algn="ctr">
                  <a:lnSpc>
                    <a:spcPct val="90000"/>
                  </a:lnSpc>
                  <a:spcBef>
                    <a:spcPts val="666"/>
                  </a:spcBef>
                </a:pPr>
                <a:endParaRPr lang="es-AR" sz="1500" dirty="0">
                  <a:solidFill>
                    <a:srgbClr val="702082"/>
                  </a:solidFill>
                  <a:cs typeface="Arial" panose="020B0604020202020204" pitchFamily="34" charset="0"/>
                </a:endParaRPr>
              </a:p>
            </p:txBody>
          </p:sp>
          <p:cxnSp>
            <p:nvCxnSpPr>
              <p:cNvPr id="38" name="Straight Connector 63"/>
              <p:cNvCxnSpPr/>
              <p:nvPr/>
            </p:nvCxnSpPr>
            <p:spPr>
              <a:xfrm>
                <a:off x="9259564" y="7611834"/>
                <a:ext cx="3000915" cy="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36" name="Rectangle 61"/>
            <p:cNvSpPr>
              <a:spLocks noChangeAspect="1"/>
            </p:cNvSpPr>
            <p:nvPr/>
          </p:nvSpPr>
          <p:spPr>
            <a:xfrm>
              <a:off x="16507841" y="7505005"/>
              <a:ext cx="2226994" cy="1793788"/>
            </a:xfrm>
            <a:prstGeom prst="rect">
              <a:avLst/>
            </a:prstGeom>
          </p:spPr>
          <p:txBody>
            <a:bodyPr wrap="square">
              <a:spAutoFit/>
            </a:bodyPr>
            <a:lstStyle/>
            <a:p>
              <a:pPr algn="ctr" fontAlgn="base">
                <a:lnSpc>
                  <a:spcPct val="90000"/>
                </a:lnSpc>
                <a:spcBef>
                  <a:spcPct val="0"/>
                </a:spcBef>
                <a:spcAft>
                  <a:spcPct val="0"/>
                </a:spcAft>
              </a:pPr>
              <a:r>
                <a:rPr lang="es-AR" sz="2600" dirty="0">
                  <a:solidFill>
                    <a:srgbClr val="702082"/>
                  </a:solidFill>
                  <a:cs typeface="Arial" panose="020B0604020202020204" pitchFamily="34" charset="0"/>
                </a:rPr>
                <a:t>Inflación </a:t>
              </a:r>
              <a:r>
                <a:rPr lang="es-AR" sz="1800" dirty="0">
                  <a:solidFill>
                    <a:srgbClr val="702082"/>
                  </a:solidFill>
                  <a:cs typeface="Arial" panose="020B0604020202020204" pitchFamily="34" charset="0"/>
                </a:rPr>
                <a:t>INDEC</a:t>
              </a:r>
            </a:p>
            <a:p>
              <a:pPr algn="ctr" fontAlgn="base">
                <a:lnSpc>
                  <a:spcPct val="90000"/>
                </a:lnSpc>
                <a:spcBef>
                  <a:spcPct val="0"/>
                </a:spcBef>
                <a:spcAft>
                  <a:spcPct val="0"/>
                </a:spcAft>
              </a:pPr>
              <a:r>
                <a:rPr lang="es-AR" sz="3500" b="1" dirty="0">
                  <a:solidFill>
                    <a:srgbClr val="702082"/>
                  </a:solidFill>
                  <a:cs typeface="Arial" panose="020B0604020202020204" pitchFamily="34" charset="0"/>
                </a:rPr>
                <a:t>15% </a:t>
              </a:r>
            </a:p>
          </p:txBody>
        </p:sp>
      </p:grpSp>
      <p:grpSp>
        <p:nvGrpSpPr>
          <p:cNvPr id="39" name="Group 59"/>
          <p:cNvGrpSpPr/>
          <p:nvPr/>
        </p:nvGrpSpPr>
        <p:grpSpPr>
          <a:xfrm>
            <a:off x="9962006" y="7455637"/>
            <a:ext cx="1971355" cy="1971357"/>
            <a:chOff x="16181142" y="6822489"/>
            <a:chExt cx="2958032" cy="2958034"/>
          </a:xfrm>
        </p:grpSpPr>
        <p:grpSp>
          <p:nvGrpSpPr>
            <p:cNvPr id="40" name="Group 60"/>
            <p:cNvGrpSpPr/>
            <p:nvPr/>
          </p:nvGrpSpPr>
          <p:grpSpPr>
            <a:xfrm rot="16200000">
              <a:off x="16181141" y="6822490"/>
              <a:ext cx="2958034" cy="2958032"/>
              <a:chOff x="9125339" y="5838052"/>
              <a:chExt cx="3323477" cy="3323477"/>
            </a:xfrm>
          </p:grpSpPr>
          <p:sp>
            <p:nvSpPr>
              <p:cNvPr id="42" name="Träne 75"/>
              <p:cNvSpPr/>
              <p:nvPr/>
            </p:nvSpPr>
            <p:spPr bwMode="gray">
              <a:xfrm rot="5400000" flipH="1">
                <a:off x="9125339" y="5838052"/>
                <a:ext cx="3323477" cy="3323477"/>
              </a:xfrm>
              <a:prstGeom prst="teardrop">
                <a:avLst/>
              </a:prstGeom>
              <a:solidFill>
                <a:srgbClr val="E8C6F0"/>
              </a:solidFill>
              <a:ln w="12700">
                <a:solidFill>
                  <a:schemeClr val="accent1"/>
                </a:solidFill>
                <a:round/>
                <a:headEnd/>
                <a:tailEnd/>
              </a:ln>
              <a:effectLst/>
            </p:spPr>
            <p:txBody>
              <a:bodyPr lIns="0" tIns="0" rIns="0" bIns="0" rtlCol="0" anchor="ctr"/>
              <a:lstStyle/>
              <a:p>
                <a:pPr algn="ctr">
                  <a:lnSpc>
                    <a:spcPct val="90000"/>
                  </a:lnSpc>
                  <a:spcBef>
                    <a:spcPts val="666"/>
                  </a:spcBef>
                </a:pPr>
                <a:endParaRPr lang="es-AR" sz="1500" dirty="0">
                  <a:solidFill>
                    <a:srgbClr val="702082"/>
                  </a:solidFill>
                  <a:cs typeface="Arial" panose="020B0604020202020204" pitchFamily="34" charset="0"/>
                </a:endParaRPr>
              </a:p>
            </p:txBody>
          </p:sp>
          <p:cxnSp>
            <p:nvCxnSpPr>
              <p:cNvPr id="43" name="Straight Connector 63"/>
              <p:cNvCxnSpPr/>
              <p:nvPr/>
            </p:nvCxnSpPr>
            <p:spPr>
              <a:xfrm>
                <a:off x="9259564" y="7611834"/>
                <a:ext cx="3000915" cy="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41" name="Rectangle 61"/>
            <p:cNvSpPr>
              <a:spLocks noChangeAspect="1"/>
            </p:cNvSpPr>
            <p:nvPr/>
          </p:nvSpPr>
          <p:spPr>
            <a:xfrm>
              <a:off x="16507841" y="7505005"/>
              <a:ext cx="2226994" cy="1793788"/>
            </a:xfrm>
            <a:prstGeom prst="rect">
              <a:avLst/>
            </a:prstGeom>
          </p:spPr>
          <p:txBody>
            <a:bodyPr wrap="square">
              <a:spAutoFit/>
            </a:bodyPr>
            <a:lstStyle/>
            <a:p>
              <a:pPr algn="ctr" fontAlgn="base">
                <a:lnSpc>
                  <a:spcPct val="90000"/>
                </a:lnSpc>
                <a:spcBef>
                  <a:spcPct val="0"/>
                </a:spcBef>
                <a:spcAft>
                  <a:spcPct val="0"/>
                </a:spcAft>
              </a:pPr>
              <a:r>
                <a:rPr lang="es-AR" sz="2600" dirty="0">
                  <a:solidFill>
                    <a:srgbClr val="702082"/>
                  </a:solidFill>
                  <a:cs typeface="Arial" panose="020B0604020202020204" pitchFamily="34" charset="0"/>
                </a:rPr>
                <a:t>Inflación </a:t>
              </a:r>
              <a:r>
                <a:rPr lang="es-AR" sz="1800" dirty="0">
                  <a:solidFill>
                    <a:srgbClr val="702082"/>
                  </a:solidFill>
                  <a:cs typeface="Arial" panose="020B0604020202020204" pitchFamily="34" charset="0"/>
                </a:rPr>
                <a:t>INDEC</a:t>
              </a:r>
            </a:p>
            <a:p>
              <a:pPr algn="ctr" fontAlgn="base">
                <a:lnSpc>
                  <a:spcPct val="90000"/>
                </a:lnSpc>
                <a:spcBef>
                  <a:spcPct val="0"/>
                </a:spcBef>
                <a:spcAft>
                  <a:spcPct val="0"/>
                </a:spcAft>
              </a:pPr>
              <a:r>
                <a:rPr lang="es-AR" sz="3500" b="1" dirty="0">
                  <a:solidFill>
                    <a:srgbClr val="702082"/>
                  </a:solidFill>
                  <a:cs typeface="Arial" panose="020B0604020202020204" pitchFamily="34" charset="0"/>
                </a:rPr>
                <a:t>32% </a:t>
              </a:r>
            </a:p>
          </p:txBody>
        </p:sp>
      </p:grpSp>
    </p:spTree>
    <p:extLst>
      <p:ext uri="{BB962C8B-B14F-4D97-AF65-F5344CB8AC3E}">
        <p14:creationId xmlns:p14="http://schemas.microsoft.com/office/powerpoint/2010/main" val="2049484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200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300" fill="hold"/>
                                        <p:tgtEl>
                                          <p:spTgt spid="34"/>
                                        </p:tgtEl>
                                        <p:attrNameLst>
                                          <p:attrName>ppt_x</p:attrName>
                                        </p:attrNameLst>
                                      </p:cBhvr>
                                      <p:tavLst>
                                        <p:tav tm="0">
                                          <p:val>
                                            <p:strVal val="1+#ppt_w/2"/>
                                          </p:val>
                                        </p:tav>
                                        <p:tav tm="100000">
                                          <p:val>
                                            <p:strVal val="#ppt_x"/>
                                          </p:val>
                                        </p:tav>
                                      </p:tavLst>
                                    </p:anim>
                                    <p:anim calcmode="lin" valueType="num">
                                      <p:cBhvr additive="base">
                                        <p:cTn id="8" dur="3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2300"/>
                            </p:stCondLst>
                            <p:childTnLst>
                              <p:par>
                                <p:cTn id="10" presetID="2" presetClass="entr" presetSubtype="6" fill="hold" nodeType="afterEffect">
                                  <p:stCondLst>
                                    <p:cond delay="200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300" fill="hold"/>
                                        <p:tgtEl>
                                          <p:spTgt spid="39"/>
                                        </p:tgtEl>
                                        <p:attrNameLst>
                                          <p:attrName>ppt_x</p:attrName>
                                        </p:attrNameLst>
                                      </p:cBhvr>
                                      <p:tavLst>
                                        <p:tav tm="0">
                                          <p:val>
                                            <p:strVal val="1+#ppt_w/2"/>
                                          </p:val>
                                        </p:tav>
                                        <p:tav tm="100000">
                                          <p:val>
                                            <p:strVal val="#ppt_x"/>
                                          </p:val>
                                        </p:tav>
                                      </p:tavLst>
                                    </p:anim>
                                    <p:anim calcmode="lin" valueType="num">
                                      <p:cBhvr additive="base">
                                        <p:cTn id="13" dur="3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ángulo 7"/>
          <p:cNvSpPr/>
          <p:nvPr/>
        </p:nvSpPr>
        <p:spPr>
          <a:xfrm>
            <a:off x="574347" y="772126"/>
            <a:ext cx="8362327" cy="56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AR" sz="2800" b="1" dirty="0">
                <a:solidFill>
                  <a:srgbClr val="702082"/>
                </a:solidFill>
                <a:latin typeface="Arial" panose="020B0604020202020204" pitchFamily="34" charset="0"/>
                <a:cs typeface="Arial" panose="020B0604020202020204" pitchFamily="34" charset="0"/>
              </a:rPr>
              <a:t>Incrementos salariales 2018</a:t>
            </a:r>
          </a:p>
        </p:txBody>
      </p:sp>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18</a:t>
            </a:fld>
            <a:endParaRPr lang="en-US" dirty="0">
              <a:solidFill>
                <a:prstClr val="black">
                  <a:tint val="75000"/>
                </a:prstClr>
              </a:solidFill>
            </a:endParaRPr>
          </a:p>
        </p:txBody>
      </p:sp>
      <p:pic>
        <p:nvPicPr>
          <p:cNvPr id="2" name="Picture 1"/>
          <p:cNvPicPr>
            <a:picLocks noChangeAspect="1"/>
          </p:cNvPicPr>
          <p:nvPr/>
        </p:nvPicPr>
        <p:blipFill>
          <a:blip r:embed="rId4"/>
          <a:stretch>
            <a:fillRect/>
          </a:stretch>
        </p:blipFill>
        <p:spPr>
          <a:xfrm>
            <a:off x="198138" y="2674378"/>
            <a:ext cx="13793153" cy="5509504"/>
          </a:xfrm>
          <a:prstGeom prst="rect">
            <a:avLst/>
          </a:prstGeom>
        </p:spPr>
      </p:pic>
      <p:sp>
        <p:nvSpPr>
          <p:cNvPr id="18" name="TextBox 17"/>
          <p:cNvSpPr txBox="1"/>
          <p:nvPr/>
        </p:nvSpPr>
        <p:spPr>
          <a:xfrm>
            <a:off x="751876" y="8546596"/>
            <a:ext cx="1361027" cy="323087"/>
          </a:xfrm>
          <a:prstGeom prst="rect">
            <a:avLst/>
          </a:prstGeom>
          <a:noFill/>
        </p:spPr>
        <p:txBody>
          <a:bodyPr wrap="none" lIns="91363" tIns="45681" rIns="91363" bIns="45681" rtlCol="0">
            <a:spAutoFit/>
          </a:bodyPr>
          <a:lstStyle/>
          <a:p>
            <a:r>
              <a:rPr lang="es-AR" sz="1500" dirty="0">
                <a:solidFill>
                  <a:prstClr val="black"/>
                </a:solidFill>
                <a:latin typeface="Arial" panose="020B0604020202020204" pitchFamily="34" charset="0"/>
                <a:cs typeface="Arial" panose="020B0604020202020204" pitchFamily="34" charset="0"/>
              </a:rPr>
              <a:t>1 oportunidad</a:t>
            </a:r>
            <a:endParaRPr lang="en-US" sz="1500" dirty="0">
              <a:solidFill>
                <a:prstClr val="black"/>
              </a:solidFill>
              <a:latin typeface="Arial" panose="020B0604020202020204" pitchFamily="34" charset="0"/>
              <a:cs typeface="Arial" panose="020B0604020202020204" pitchFamily="34" charset="0"/>
            </a:endParaRPr>
          </a:p>
        </p:txBody>
      </p:sp>
      <p:sp>
        <p:nvSpPr>
          <p:cNvPr id="19" name="Rectangle 18"/>
          <p:cNvSpPr/>
          <p:nvPr/>
        </p:nvSpPr>
        <p:spPr>
          <a:xfrm>
            <a:off x="509998" y="8593299"/>
            <a:ext cx="226699" cy="225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1500">
              <a:solidFill>
                <a:prstClr val="white"/>
              </a:solidFill>
            </a:endParaRPr>
          </a:p>
        </p:txBody>
      </p:sp>
      <p:sp>
        <p:nvSpPr>
          <p:cNvPr id="20" name="TextBox 19"/>
          <p:cNvSpPr txBox="1"/>
          <p:nvPr/>
        </p:nvSpPr>
        <p:spPr>
          <a:xfrm>
            <a:off x="2649853" y="8553154"/>
            <a:ext cx="1564189" cy="323087"/>
          </a:xfrm>
          <a:prstGeom prst="rect">
            <a:avLst/>
          </a:prstGeom>
          <a:noFill/>
        </p:spPr>
        <p:txBody>
          <a:bodyPr wrap="none" lIns="91363" tIns="45681" rIns="91363" bIns="45681" rtlCol="0">
            <a:spAutoFit/>
          </a:bodyPr>
          <a:lstStyle/>
          <a:p>
            <a:r>
              <a:rPr lang="es-AR" sz="1500" dirty="0">
                <a:solidFill>
                  <a:prstClr val="black"/>
                </a:solidFill>
                <a:latin typeface="Arial" panose="020B0604020202020204" pitchFamily="34" charset="0"/>
                <a:cs typeface="Arial" panose="020B0604020202020204" pitchFamily="34" charset="0"/>
              </a:rPr>
              <a:t>2 oportunidades</a:t>
            </a:r>
            <a:endParaRPr lang="en-US" sz="1500" dirty="0">
              <a:solidFill>
                <a:prstClr val="black"/>
              </a:solidFill>
              <a:latin typeface="Arial" panose="020B0604020202020204" pitchFamily="34" charset="0"/>
              <a:cs typeface="Arial" panose="020B0604020202020204" pitchFamily="34" charset="0"/>
            </a:endParaRPr>
          </a:p>
        </p:txBody>
      </p:sp>
      <p:sp>
        <p:nvSpPr>
          <p:cNvPr id="21" name="Rectangle 20"/>
          <p:cNvSpPr/>
          <p:nvPr/>
        </p:nvSpPr>
        <p:spPr>
          <a:xfrm>
            <a:off x="2380266" y="8599858"/>
            <a:ext cx="226699" cy="225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1500">
              <a:solidFill>
                <a:prstClr val="white"/>
              </a:solidFill>
            </a:endParaRPr>
          </a:p>
        </p:txBody>
      </p:sp>
      <p:sp>
        <p:nvSpPr>
          <p:cNvPr id="22" name="TextBox 21"/>
          <p:cNvSpPr txBox="1"/>
          <p:nvPr/>
        </p:nvSpPr>
        <p:spPr>
          <a:xfrm>
            <a:off x="4786812" y="8554766"/>
            <a:ext cx="1564189" cy="323087"/>
          </a:xfrm>
          <a:prstGeom prst="rect">
            <a:avLst/>
          </a:prstGeom>
          <a:noFill/>
        </p:spPr>
        <p:txBody>
          <a:bodyPr wrap="none" lIns="91363" tIns="45681" rIns="91363" bIns="45681" rtlCol="0">
            <a:spAutoFit/>
          </a:bodyPr>
          <a:lstStyle/>
          <a:p>
            <a:r>
              <a:rPr lang="es-AR" sz="1500" dirty="0">
                <a:solidFill>
                  <a:prstClr val="black"/>
                </a:solidFill>
                <a:latin typeface="Arial" panose="020B0604020202020204" pitchFamily="34" charset="0"/>
                <a:cs typeface="Arial" panose="020B0604020202020204" pitchFamily="34" charset="0"/>
              </a:rPr>
              <a:t>3 oportunidades</a:t>
            </a:r>
            <a:endParaRPr lang="en-US" sz="1500" dirty="0">
              <a:solidFill>
                <a:prstClr val="black"/>
              </a:solidFill>
              <a:latin typeface="Arial" panose="020B0604020202020204" pitchFamily="34" charset="0"/>
              <a:cs typeface="Arial" panose="020B0604020202020204" pitchFamily="34" charset="0"/>
            </a:endParaRPr>
          </a:p>
        </p:txBody>
      </p:sp>
      <p:sp>
        <p:nvSpPr>
          <p:cNvPr id="23" name="Rectangle 22"/>
          <p:cNvSpPr/>
          <p:nvPr/>
        </p:nvSpPr>
        <p:spPr>
          <a:xfrm>
            <a:off x="4544940" y="8601469"/>
            <a:ext cx="226699" cy="225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1500">
              <a:solidFill>
                <a:prstClr val="white"/>
              </a:solidFill>
            </a:endParaRPr>
          </a:p>
        </p:txBody>
      </p:sp>
      <p:sp>
        <p:nvSpPr>
          <p:cNvPr id="24" name="TextBox 23"/>
          <p:cNvSpPr txBox="1"/>
          <p:nvPr/>
        </p:nvSpPr>
        <p:spPr>
          <a:xfrm>
            <a:off x="6937303" y="8560275"/>
            <a:ext cx="2141458" cy="323087"/>
          </a:xfrm>
          <a:prstGeom prst="rect">
            <a:avLst/>
          </a:prstGeom>
          <a:noFill/>
        </p:spPr>
        <p:txBody>
          <a:bodyPr wrap="none" lIns="91363" tIns="45681" rIns="91363" bIns="45681" rtlCol="0">
            <a:spAutoFit/>
          </a:bodyPr>
          <a:lstStyle/>
          <a:p>
            <a:r>
              <a:rPr lang="es-AR" sz="1500" dirty="0">
                <a:solidFill>
                  <a:prstClr val="black"/>
                </a:solidFill>
                <a:latin typeface="Arial" panose="020B0604020202020204" pitchFamily="34" charset="0"/>
                <a:cs typeface="Arial" panose="020B0604020202020204" pitchFamily="34" charset="0"/>
              </a:rPr>
              <a:t>4 o más oportunidades</a:t>
            </a:r>
            <a:endParaRPr lang="en-US" sz="1500" dirty="0">
              <a:solidFill>
                <a:prstClr val="black"/>
              </a:solidFill>
              <a:latin typeface="Arial" panose="020B0604020202020204" pitchFamily="34" charset="0"/>
              <a:cs typeface="Arial" panose="020B0604020202020204" pitchFamily="34" charset="0"/>
            </a:endParaRPr>
          </a:p>
        </p:txBody>
      </p:sp>
      <p:sp>
        <p:nvSpPr>
          <p:cNvPr id="25" name="Rectangle 24"/>
          <p:cNvSpPr/>
          <p:nvPr/>
        </p:nvSpPr>
        <p:spPr>
          <a:xfrm>
            <a:off x="6695415" y="8606975"/>
            <a:ext cx="226699" cy="2259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1500">
              <a:solidFill>
                <a:prstClr val="white"/>
              </a:solidFill>
            </a:endParaRPr>
          </a:p>
        </p:txBody>
      </p:sp>
      <p:sp>
        <p:nvSpPr>
          <p:cNvPr id="26" name="CuadroTexto 22"/>
          <p:cNvSpPr txBox="1"/>
          <p:nvPr/>
        </p:nvSpPr>
        <p:spPr>
          <a:xfrm>
            <a:off x="328624" y="8138302"/>
            <a:ext cx="1253576" cy="323087"/>
          </a:xfrm>
          <a:prstGeom prst="rect">
            <a:avLst/>
          </a:prstGeom>
          <a:noFill/>
        </p:spPr>
        <p:txBody>
          <a:bodyPr wrap="none" lIns="91363" tIns="45681" rIns="91363" bIns="45681" rtlCol="0">
            <a:spAutoFit/>
          </a:bodyPr>
          <a:lstStyle/>
          <a:p>
            <a:r>
              <a:rPr lang="es-AR" sz="1500" dirty="0">
                <a:solidFill>
                  <a:prstClr val="black"/>
                </a:solidFill>
                <a:latin typeface="Arial" panose="020B0604020202020204" pitchFamily="34" charset="0"/>
                <a:cs typeface="Arial" panose="020B0604020202020204" pitchFamily="34" charset="0"/>
              </a:rPr>
              <a:t>% empresas</a:t>
            </a:r>
            <a:endParaRPr lang="en-US" sz="1500" dirty="0">
              <a:solidFill>
                <a:prstClr val="black"/>
              </a:solidFill>
              <a:latin typeface="Arial" panose="020B0604020202020204" pitchFamily="34" charset="0"/>
              <a:cs typeface="Arial" panose="020B0604020202020204" pitchFamily="34" charset="0"/>
            </a:endParaRPr>
          </a:p>
        </p:txBody>
      </p:sp>
      <p:sp>
        <p:nvSpPr>
          <p:cNvPr id="27"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6867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281383" y="2667006"/>
            <a:ext cx="13485392" cy="5969839"/>
          </a:xfrm>
          <a:prstGeom prst="rect">
            <a:avLst/>
          </a:prstGeom>
          <a:solidFill>
            <a:srgbClr val="EEECE1"/>
          </a:solidFill>
          <a:ln w="25400" cap="flat" cmpd="sng" algn="ctr">
            <a:noFill/>
            <a:prstDash val="solid"/>
          </a:ln>
          <a:effectLst/>
        </p:spPr>
        <p:txBody>
          <a:bodyPr lIns="91363" tIns="45681" rIns="91363" bIns="45681" rtlCol="0" anchor="ctr"/>
          <a:lstStyle/>
          <a:p>
            <a:pPr algn="ctr" defTabSz="608841">
              <a:defRPr/>
            </a:pPr>
            <a:endParaRPr lang="en-US" sz="1200" kern="0">
              <a:solidFill>
                <a:prstClr val="white"/>
              </a:solidFill>
              <a:latin typeface="Arial"/>
            </a:endParaRPr>
          </a:p>
        </p:txBody>
      </p:sp>
      <p:sp>
        <p:nvSpPr>
          <p:cNvPr id="7" name="Rectángulo 7"/>
          <p:cNvSpPr/>
          <p:nvPr/>
        </p:nvSpPr>
        <p:spPr>
          <a:xfrm>
            <a:off x="604828" y="772126"/>
            <a:ext cx="8362327" cy="56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AR" sz="2600" b="1" dirty="0">
                <a:solidFill>
                  <a:srgbClr val="702082"/>
                </a:solidFill>
                <a:latin typeface="Arial" panose="020B0604020202020204" pitchFamily="34" charset="0"/>
                <a:cs typeface="Arial" panose="020B0604020202020204" pitchFamily="34" charset="0"/>
              </a:rPr>
              <a:t>Dinámica incrementos salariales a Diciembre 2018</a:t>
            </a:r>
          </a:p>
        </p:txBody>
      </p:sp>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19</a:t>
            </a:fld>
            <a:endParaRPr lang="en-US" dirty="0">
              <a:solidFill>
                <a:prstClr val="black">
                  <a:tint val="75000"/>
                </a:prstClr>
              </a:solidFill>
            </a:endParaRPr>
          </a:p>
        </p:txBody>
      </p:sp>
      <p:graphicFrame>
        <p:nvGraphicFramePr>
          <p:cNvPr id="53" name="Chart 52"/>
          <p:cNvGraphicFramePr>
            <a:graphicFrameLocks/>
          </p:cNvGraphicFramePr>
          <p:nvPr>
            <p:extLst>
              <p:ext uri="{D42A27DB-BD31-4B8C-83A1-F6EECF244321}">
                <p14:modId xmlns:p14="http://schemas.microsoft.com/office/powerpoint/2010/main" val="1091564985"/>
              </p:ext>
            </p:extLst>
          </p:nvPr>
        </p:nvGraphicFramePr>
        <p:xfrm>
          <a:off x="180436" y="2667006"/>
          <a:ext cx="6869025" cy="59698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4" name="Chart 53"/>
          <p:cNvGraphicFramePr>
            <a:graphicFrameLocks/>
          </p:cNvGraphicFramePr>
          <p:nvPr>
            <p:extLst>
              <p:ext uri="{D42A27DB-BD31-4B8C-83A1-F6EECF244321}">
                <p14:modId xmlns:p14="http://schemas.microsoft.com/office/powerpoint/2010/main" val="1553986902"/>
              </p:ext>
            </p:extLst>
          </p:nvPr>
        </p:nvGraphicFramePr>
        <p:xfrm>
          <a:off x="6867732" y="2667006"/>
          <a:ext cx="6869025" cy="5969839"/>
        </p:xfrm>
        <a:graphic>
          <a:graphicData uri="http://schemas.openxmlformats.org/drawingml/2006/chart">
            <c:chart xmlns:c="http://schemas.openxmlformats.org/drawingml/2006/chart" xmlns:r="http://schemas.openxmlformats.org/officeDocument/2006/relationships" r:id="rId5"/>
          </a:graphicData>
        </a:graphic>
      </p:graphicFrame>
      <p:grpSp>
        <p:nvGrpSpPr>
          <p:cNvPr id="5" name="Group 4"/>
          <p:cNvGrpSpPr/>
          <p:nvPr/>
        </p:nvGrpSpPr>
        <p:grpSpPr>
          <a:xfrm>
            <a:off x="885414" y="9167156"/>
            <a:ext cx="8746642" cy="239162"/>
            <a:chOff x="2532203" y="8804599"/>
            <a:chExt cx="13124400" cy="358862"/>
          </a:xfrm>
        </p:grpSpPr>
        <p:sp>
          <p:nvSpPr>
            <p:cNvPr id="55" name="TextBox 54"/>
            <p:cNvSpPr txBox="1"/>
            <p:nvPr/>
          </p:nvSpPr>
          <p:spPr>
            <a:xfrm>
              <a:off x="2787526" y="8817097"/>
              <a:ext cx="2039110" cy="346364"/>
            </a:xfrm>
            <a:prstGeom prst="rect">
              <a:avLst/>
            </a:prstGeom>
            <a:noFill/>
          </p:spPr>
          <p:txBody>
            <a:bodyPr wrap="none" rtlCol="0">
              <a:spAutoFit/>
            </a:bodyPr>
            <a:lstStyle/>
            <a:p>
              <a:r>
                <a:rPr lang="es-AR" sz="900" dirty="0">
                  <a:solidFill>
                    <a:prstClr val="black"/>
                  </a:solidFill>
                  <a:latin typeface="Arial" panose="020B0604020202020204" pitchFamily="34" charset="0"/>
                  <a:cs typeface="Arial" panose="020B0604020202020204" pitchFamily="34" charset="0"/>
                </a:rPr>
                <a:t>Presupuesto Aprobado</a:t>
              </a:r>
              <a:endParaRPr lang="en-US" sz="900" dirty="0">
                <a:solidFill>
                  <a:prstClr val="black"/>
                </a:solidFill>
                <a:latin typeface="Arial" panose="020B0604020202020204" pitchFamily="34" charset="0"/>
                <a:cs typeface="Arial" panose="020B0604020202020204" pitchFamily="34" charset="0"/>
              </a:endParaRPr>
            </a:p>
          </p:txBody>
        </p:sp>
        <p:sp>
          <p:nvSpPr>
            <p:cNvPr id="56" name="Rectangle 55"/>
            <p:cNvSpPr/>
            <p:nvPr/>
          </p:nvSpPr>
          <p:spPr>
            <a:xfrm>
              <a:off x="2532203" y="8820103"/>
              <a:ext cx="255324" cy="272038"/>
            </a:xfrm>
            <a:prstGeom prst="rect">
              <a:avLst/>
            </a:prstGeom>
            <a:solidFill>
              <a:srgbClr val="702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latin typeface="Arial" panose="020B0604020202020204" pitchFamily="34" charset="0"/>
                <a:cs typeface="Arial" panose="020B0604020202020204" pitchFamily="34" charset="0"/>
              </a:endParaRPr>
            </a:p>
          </p:txBody>
        </p:sp>
        <p:sp>
          <p:nvSpPr>
            <p:cNvPr id="57" name="TextBox 56"/>
            <p:cNvSpPr txBox="1"/>
            <p:nvPr/>
          </p:nvSpPr>
          <p:spPr>
            <a:xfrm>
              <a:off x="5270108" y="8807343"/>
              <a:ext cx="7305817" cy="346363"/>
            </a:xfrm>
            <a:prstGeom prst="rect">
              <a:avLst/>
            </a:prstGeom>
            <a:noFill/>
          </p:spPr>
          <p:txBody>
            <a:bodyPr wrap="square" rtlCol="0">
              <a:spAutoFit/>
            </a:bodyPr>
            <a:lstStyle/>
            <a:p>
              <a:r>
                <a:rPr lang="es-ES" sz="900" dirty="0">
                  <a:solidFill>
                    <a:prstClr val="black"/>
                  </a:solidFill>
                  <a:latin typeface="Arial" panose="020B0604020202020204" pitchFamily="34" charset="0"/>
                  <a:cs typeface="Arial" panose="020B0604020202020204" pitchFamily="34" charset="0"/>
                </a:rPr>
                <a:t>Presupuesto 2018 Aprobado + Bajo aprobación (probabilidad: alta y muy alta)</a:t>
              </a:r>
              <a:endParaRPr lang="en-US" sz="900" dirty="0">
                <a:solidFill>
                  <a:prstClr val="black"/>
                </a:solidFill>
                <a:latin typeface="Arial" panose="020B0604020202020204" pitchFamily="34" charset="0"/>
                <a:cs typeface="Arial" panose="020B0604020202020204" pitchFamily="34" charset="0"/>
              </a:endParaRPr>
            </a:p>
          </p:txBody>
        </p:sp>
        <p:sp>
          <p:nvSpPr>
            <p:cNvPr id="58" name="Rectangle 57"/>
            <p:cNvSpPr/>
            <p:nvPr/>
          </p:nvSpPr>
          <p:spPr>
            <a:xfrm>
              <a:off x="5018575" y="8821868"/>
              <a:ext cx="251527" cy="27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latin typeface="Arial" panose="020B0604020202020204" pitchFamily="34" charset="0"/>
                <a:cs typeface="Arial" panose="020B0604020202020204" pitchFamily="34" charset="0"/>
              </a:endParaRPr>
            </a:p>
          </p:txBody>
        </p:sp>
        <p:sp>
          <p:nvSpPr>
            <p:cNvPr id="59" name="TextBox 58"/>
            <p:cNvSpPr txBox="1"/>
            <p:nvPr/>
          </p:nvSpPr>
          <p:spPr>
            <a:xfrm>
              <a:off x="12058594" y="8804599"/>
              <a:ext cx="3598009" cy="346363"/>
            </a:xfrm>
            <a:prstGeom prst="rect">
              <a:avLst/>
            </a:prstGeom>
            <a:noFill/>
          </p:spPr>
          <p:txBody>
            <a:bodyPr wrap="none" rtlCol="0">
              <a:spAutoFit/>
            </a:bodyPr>
            <a:lstStyle/>
            <a:p>
              <a:r>
                <a:rPr lang="es-AR" sz="900" dirty="0">
                  <a:solidFill>
                    <a:prstClr val="black"/>
                  </a:solidFill>
                  <a:latin typeface="Arial" panose="020B0604020202020204" pitchFamily="34" charset="0"/>
                  <a:cs typeface="Arial" panose="020B0604020202020204" pitchFamily="34" charset="0"/>
                </a:rPr>
                <a:t>Incremento otorgado en el primer semestre</a:t>
              </a:r>
              <a:endParaRPr lang="en-US" sz="900" dirty="0">
                <a:solidFill>
                  <a:prstClr val="black"/>
                </a:solidFill>
                <a:latin typeface="Arial" panose="020B0604020202020204" pitchFamily="34" charset="0"/>
                <a:cs typeface="Arial" panose="020B0604020202020204" pitchFamily="34" charset="0"/>
              </a:endParaRPr>
            </a:p>
          </p:txBody>
        </p:sp>
        <p:sp>
          <p:nvSpPr>
            <p:cNvPr id="60" name="Rectangle 59"/>
            <p:cNvSpPr/>
            <p:nvPr/>
          </p:nvSpPr>
          <p:spPr>
            <a:xfrm>
              <a:off x="11782873" y="8807606"/>
              <a:ext cx="275718" cy="272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latin typeface="Arial" panose="020B0604020202020204" pitchFamily="34" charset="0"/>
                <a:cs typeface="Arial" panose="020B0604020202020204" pitchFamily="34" charset="0"/>
              </a:endParaRPr>
            </a:p>
          </p:txBody>
        </p:sp>
      </p:grpSp>
      <p:sp>
        <p:nvSpPr>
          <p:cNvPr id="16" name="TextBox 1"/>
          <p:cNvSpPr txBox="1"/>
          <p:nvPr/>
        </p:nvSpPr>
        <p:spPr>
          <a:xfrm>
            <a:off x="788021" y="8779536"/>
            <a:ext cx="2826929" cy="267433"/>
          </a:xfrm>
          <a:prstGeom prst="rect">
            <a:avLst/>
          </a:prstGeom>
          <a:noFill/>
        </p:spPr>
        <p:txBody>
          <a:bodyPr wrap="square" lIns="91363" tIns="45681" rIns="91363" bIns="45681" rtlCol="0">
            <a:spAutoFit/>
          </a:bodyPr>
          <a:lstStyle/>
          <a:p>
            <a:r>
              <a:rPr lang="es-AR" sz="1100" dirty="0">
                <a:solidFill>
                  <a:prstClr val="black"/>
                </a:solidFill>
                <a:latin typeface="Arial" panose="020B0604020202020204" pitchFamily="34" charset="0"/>
                <a:cs typeface="Arial" panose="020B0604020202020204" pitchFamily="34" charset="0"/>
              </a:rPr>
              <a:t>* Valores en mediana</a:t>
            </a:r>
            <a:endParaRPr lang="en-US" sz="1100" dirty="0">
              <a:solidFill>
                <a:prstClr val="black"/>
              </a:solidFill>
              <a:latin typeface="Arial" panose="020B0604020202020204" pitchFamily="34" charset="0"/>
              <a:cs typeface="Arial" panose="020B0604020202020204" pitchFamily="34" charset="0"/>
            </a:endParaRPr>
          </a:p>
        </p:txBody>
      </p:sp>
      <p:sp>
        <p:nvSpPr>
          <p:cNvPr id="18"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grpSp>
        <p:nvGrpSpPr>
          <p:cNvPr id="19" name="Group 59"/>
          <p:cNvGrpSpPr/>
          <p:nvPr/>
        </p:nvGrpSpPr>
        <p:grpSpPr>
          <a:xfrm>
            <a:off x="11765406" y="460635"/>
            <a:ext cx="1971355" cy="1971357"/>
            <a:chOff x="16181142" y="6822489"/>
            <a:chExt cx="2958032" cy="2958034"/>
          </a:xfrm>
        </p:grpSpPr>
        <p:grpSp>
          <p:nvGrpSpPr>
            <p:cNvPr id="20" name="Group 60"/>
            <p:cNvGrpSpPr/>
            <p:nvPr/>
          </p:nvGrpSpPr>
          <p:grpSpPr>
            <a:xfrm rot="16200000">
              <a:off x="16181141" y="6822490"/>
              <a:ext cx="2958034" cy="2958032"/>
              <a:chOff x="9125339" y="5838052"/>
              <a:chExt cx="3323477" cy="3323477"/>
            </a:xfrm>
          </p:grpSpPr>
          <p:sp>
            <p:nvSpPr>
              <p:cNvPr id="22" name="Träne 75"/>
              <p:cNvSpPr/>
              <p:nvPr/>
            </p:nvSpPr>
            <p:spPr bwMode="gray">
              <a:xfrm rot="5400000" flipH="1">
                <a:off x="9125339" y="5838052"/>
                <a:ext cx="3323477" cy="3323477"/>
              </a:xfrm>
              <a:prstGeom prst="teardrop">
                <a:avLst/>
              </a:prstGeom>
              <a:solidFill>
                <a:srgbClr val="E8C6F0"/>
              </a:solidFill>
              <a:ln w="12700">
                <a:solidFill>
                  <a:schemeClr val="accent1"/>
                </a:solidFill>
                <a:round/>
                <a:headEnd/>
                <a:tailEnd/>
              </a:ln>
              <a:effectLst/>
            </p:spPr>
            <p:txBody>
              <a:bodyPr lIns="0" tIns="0" rIns="0" bIns="0" rtlCol="0" anchor="ctr"/>
              <a:lstStyle/>
              <a:p>
                <a:pPr algn="ctr">
                  <a:lnSpc>
                    <a:spcPct val="90000"/>
                  </a:lnSpc>
                  <a:spcBef>
                    <a:spcPts val="666"/>
                  </a:spcBef>
                </a:pPr>
                <a:endParaRPr lang="es-AR" sz="1500" dirty="0">
                  <a:solidFill>
                    <a:srgbClr val="702082"/>
                  </a:solidFill>
                  <a:cs typeface="Arial" panose="020B0604020202020204" pitchFamily="34" charset="0"/>
                </a:endParaRPr>
              </a:p>
            </p:txBody>
          </p:sp>
          <p:cxnSp>
            <p:nvCxnSpPr>
              <p:cNvPr id="23" name="Straight Connector 63"/>
              <p:cNvCxnSpPr/>
              <p:nvPr/>
            </p:nvCxnSpPr>
            <p:spPr>
              <a:xfrm>
                <a:off x="9259564" y="7611834"/>
                <a:ext cx="3000915" cy="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21" name="Rectangle 61"/>
            <p:cNvSpPr>
              <a:spLocks noChangeAspect="1"/>
            </p:cNvSpPr>
            <p:nvPr/>
          </p:nvSpPr>
          <p:spPr>
            <a:xfrm>
              <a:off x="16507841" y="7505005"/>
              <a:ext cx="2226994" cy="1793788"/>
            </a:xfrm>
            <a:prstGeom prst="rect">
              <a:avLst/>
            </a:prstGeom>
          </p:spPr>
          <p:txBody>
            <a:bodyPr wrap="square">
              <a:spAutoFit/>
            </a:bodyPr>
            <a:lstStyle/>
            <a:p>
              <a:pPr algn="ctr" fontAlgn="base">
                <a:lnSpc>
                  <a:spcPct val="90000"/>
                </a:lnSpc>
                <a:spcBef>
                  <a:spcPct val="0"/>
                </a:spcBef>
                <a:spcAft>
                  <a:spcPct val="0"/>
                </a:spcAft>
              </a:pPr>
              <a:r>
                <a:rPr lang="es-AR" sz="2600" dirty="0">
                  <a:solidFill>
                    <a:srgbClr val="702082"/>
                  </a:solidFill>
                  <a:cs typeface="Arial" panose="020B0604020202020204" pitchFamily="34" charset="0"/>
                </a:rPr>
                <a:t>Inflación </a:t>
              </a:r>
              <a:r>
                <a:rPr lang="es-AR" sz="1800" dirty="0">
                  <a:solidFill>
                    <a:srgbClr val="702082"/>
                  </a:solidFill>
                  <a:cs typeface="Arial" panose="020B0604020202020204" pitchFamily="34" charset="0"/>
                </a:rPr>
                <a:t>INDEC</a:t>
              </a:r>
            </a:p>
            <a:p>
              <a:pPr algn="ctr" fontAlgn="base">
                <a:lnSpc>
                  <a:spcPct val="90000"/>
                </a:lnSpc>
                <a:spcBef>
                  <a:spcPct val="0"/>
                </a:spcBef>
                <a:spcAft>
                  <a:spcPct val="0"/>
                </a:spcAft>
              </a:pPr>
              <a:r>
                <a:rPr lang="es-AR" sz="3500" b="1" dirty="0">
                  <a:solidFill>
                    <a:srgbClr val="702082"/>
                  </a:solidFill>
                  <a:cs typeface="Arial" panose="020B0604020202020204" pitchFamily="34" charset="0"/>
                </a:rPr>
                <a:t>42% </a:t>
              </a:r>
            </a:p>
          </p:txBody>
        </p:sp>
      </p:grpSp>
    </p:spTree>
    <p:extLst>
      <p:ext uri="{BB962C8B-B14F-4D97-AF65-F5344CB8AC3E}">
        <p14:creationId xmlns:p14="http://schemas.microsoft.com/office/powerpoint/2010/main" val="2193722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300" fill="hold"/>
                                        <p:tgtEl>
                                          <p:spTgt spid="19"/>
                                        </p:tgtEl>
                                        <p:attrNameLst>
                                          <p:attrName>ppt_x</p:attrName>
                                        </p:attrNameLst>
                                      </p:cBhvr>
                                      <p:tavLst>
                                        <p:tav tm="0">
                                          <p:val>
                                            <p:strVal val="1+#ppt_w/2"/>
                                          </p:val>
                                        </p:tav>
                                        <p:tav tm="100000">
                                          <p:val>
                                            <p:strVal val="#ppt_x"/>
                                          </p:val>
                                        </p:tav>
                                      </p:tavLst>
                                    </p:anim>
                                    <p:anim calcmode="lin" valueType="num">
                                      <p:cBhvr additive="base">
                                        <p:cTn id="8" dur="3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encabezad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082713" cy="20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Box 1"/>
          <p:cNvSpPr txBox="1">
            <a:spLocks noChangeArrowheads="1"/>
          </p:cNvSpPr>
          <p:nvPr/>
        </p:nvSpPr>
        <p:spPr bwMode="auto">
          <a:xfrm>
            <a:off x="687831" y="3973642"/>
            <a:ext cx="12707056" cy="1851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21407" tIns="63134" rIns="121407" bIns="63134">
            <a:spAutoFit/>
          </a:bodyPr>
          <a:lstStyle>
            <a:lvl1pPr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ＭＳ Ｐゴシック" charset="0"/>
                <a:cs typeface="Arial" charset="0"/>
              </a:defRPr>
            </a:lvl1pPr>
            <a:lvl2pPr marL="742950" indent="-28575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2pPr>
            <a:lvl3pPr marL="11430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3pPr>
            <a:lvl4pPr marL="16002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4pPr>
            <a:lvl5pPr marL="20574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5pPr>
            <a:lvl6pPr marL="25146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6pPr>
            <a:lvl7pPr marL="29718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7pPr>
            <a:lvl8pPr marL="34290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8pPr>
            <a:lvl9pPr marL="38862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9pPr>
          </a:lstStyle>
          <a:p>
            <a:pPr algn="ctr" fontAlgn="base">
              <a:spcBef>
                <a:spcPct val="0"/>
              </a:spcBef>
              <a:spcAft>
                <a:spcPct val="0"/>
              </a:spcAft>
            </a:pPr>
            <a:r>
              <a:rPr lang="es-AR" sz="4300" b="1" u="none" baseline="0">
                <a:solidFill>
                  <a:srgbClr val="333333"/>
                </a:solidFill>
                <a:latin typeface="Calibri" charset="0"/>
                <a:ea typeface="Microsoft YaHei" charset="0"/>
                <a:cs typeface="Microsoft YaHei" charset="0"/>
              </a:rPr>
              <a:t>Dinámica sindical en la negociación colectiva salarial </a:t>
            </a:r>
          </a:p>
          <a:p>
            <a:pPr algn="ctr" fontAlgn="base">
              <a:spcBef>
                <a:spcPct val="0"/>
              </a:spcBef>
              <a:spcAft>
                <a:spcPct val="0"/>
              </a:spcAft>
            </a:pPr>
            <a:endParaRPr lang="es-AR" sz="3000" b="1" u="none" baseline="0">
              <a:solidFill>
                <a:srgbClr val="333333"/>
              </a:solidFill>
              <a:latin typeface="Calibri" charset="0"/>
              <a:ea typeface="Microsoft YaHei" charset="0"/>
              <a:cs typeface="Microsoft YaHei" charset="0"/>
            </a:endParaRPr>
          </a:p>
          <a:p>
            <a:pPr algn="ctr" fontAlgn="base">
              <a:spcBef>
                <a:spcPct val="0"/>
              </a:spcBef>
              <a:spcAft>
                <a:spcPct val="0"/>
              </a:spcAft>
            </a:pPr>
            <a:r>
              <a:rPr lang="es-AR" sz="3500" b="1" u="none" baseline="0">
                <a:solidFill>
                  <a:srgbClr val="333333"/>
                </a:solidFill>
                <a:latin typeface="Calibri" charset="0"/>
                <a:ea typeface="Microsoft YaHei" charset="0"/>
                <a:cs typeface="Microsoft YaHei" charset="0"/>
              </a:rPr>
              <a:t>Estado actual y perspectivas para el corto plazo</a:t>
            </a:r>
            <a:endParaRPr lang="es-AR" sz="3500" b="1" u="none" baseline="0">
              <a:solidFill>
                <a:srgbClr val="B84A29"/>
              </a:solidFill>
              <a:latin typeface="Calibri" charset="0"/>
              <a:ea typeface="Microsoft YaHei" charset="0"/>
              <a:cs typeface="Microsoft YaHei" charset="0"/>
            </a:endParaRPr>
          </a:p>
        </p:txBody>
      </p:sp>
      <p:sp>
        <p:nvSpPr>
          <p:cNvPr id="2052" name="Text Box 1"/>
          <p:cNvSpPr txBox="1">
            <a:spLocks noChangeArrowheads="1"/>
          </p:cNvSpPr>
          <p:nvPr/>
        </p:nvSpPr>
        <p:spPr bwMode="auto">
          <a:xfrm>
            <a:off x="878081" y="8701212"/>
            <a:ext cx="12707056" cy="1164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21407" tIns="63134" rIns="121407" bIns="63134">
            <a:spAutoFit/>
          </a:bodyPr>
          <a:lstStyle>
            <a:lvl1pPr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ＭＳ Ｐゴシック" charset="0"/>
                <a:cs typeface="Arial" charset="0"/>
              </a:defRPr>
            </a:lvl1pPr>
            <a:lvl2pPr marL="742950" indent="-28575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2pPr>
            <a:lvl3pPr marL="11430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3pPr>
            <a:lvl4pPr marL="16002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4pPr>
            <a:lvl5pPr marL="20574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5pPr>
            <a:lvl6pPr marL="25146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6pPr>
            <a:lvl7pPr marL="29718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7pPr>
            <a:lvl8pPr marL="34290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8pPr>
            <a:lvl9pPr marL="38862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9pPr>
          </a:lstStyle>
          <a:p>
            <a:pPr algn="r" fontAlgn="base">
              <a:spcBef>
                <a:spcPct val="0"/>
              </a:spcBef>
              <a:spcAft>
                <a:spcPct val="0"/>
              </a:spcAft>
            </a:pPr>
            <a:r>
              <a:rPr lang="es-AR" sz="2200" u="none" baseline="0">
                <a:solidFill>
                  <a:srgbClr val="333333"/>
                </a:solidFill>
                <a:latin typeface="Calibri" charset="0"/>
                <a:ea typeface="Microsoft YaHei" charset="0"/>
                <a:cs typeface="Microsoft YaHei" charset="0"/>
              </a:rPr>
              <a:t>Luis Campos</a:t>
            </a:r>
          </a:p>
          <a:p>
            <a:pPr algn="r" fontAlgn="base">
              <a:spcBef>
                <a:spcPct val="0"/>
              </a:spcBef>
              <a:spcAft>
                <a:spcPct val="0"/>
              </a:spcAft>
            </a:pPr>
            <a:r>
              <a:rPr lang="es-AR" sz="2200" u="none" baseline="0">
                <a:solidFill>
                  <a:srgbClr val="333333"/>
                </a:solidFill>
                <a:latin typeface="Calibri" charset="0"/>
                <a:ea typeface="Microsoft YaHei" charset="0"/>
                <a:cs typeface="Microsoft YaHei" charset="0"/>
              </a:rPr>
              <a:t>Observatorio del Derecho Social</a:t>
            </a:r>
          </a:p>
          <a:p>
            <a:pPr algn="r" fontAlgn="base">
              <a:spcBef>
                <a:spcPct val="0"/>
              </a:spcBef>
              <a:spcAft>
                <a:spcPct val="0"/>
              </a:spcAft>
            </a:pPr>
            <a:r>
              <a:rPr lang="es-AR" sz="2200" u="none" baseline="0">
                <a:solidFill>
                  <a:srgbClr val="333333"/>
                </a:solidFill>
                <a:latin typeface="Calibri" charset="0"/>
                <a:ea typeface="Microsoft YaHei" charset="0"/>
                <a:cs typeface="Microsoft YaHei" charset="0"/>
              </a:rPr>
              <a:t>Central de Trabajadores de la Argentina (CTA Autónoma)</a:t>
            </a:r>
          </a:p>
        </p:txBody>
      </p:sp>
    </p:spTree>
    <p:extLst>
      <p:ext uri="{BB962C8B-B14F-4D97-AF65-F5344CB8AC3E}">
        <p14:creationId xmlns:p14="http://schemas.microsoft.com/office/powerpoint/2010/main" val="292924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a:xfrm>
            <a:off x="281383" y="3210098"/>
            <a:ext cx="13485392" cy="5171902"/>
          </a:xfrm>
          <a:prstGeom prst="rect">
            <a:avLst/>
          </a:prstGeom>
          <a:solidFill>
            <a:srgbClr val="EEECE1"/>
          </a:solidFill>
          <a:ln w="25400" cap="flat" cmpd="sng" algn="ctr">
            <a:noFill/>
            <a:prstDash val="solid"/>
          </a:ln>
          <a:effectLst/>
        </p:spPr>
        <p:txBody>
          <a:bodyPr lIns="91363" tIns="45681" rIns="91363" bIns="45681" rtlCol="0" anchor="ctr"/>
          <a:lstStyle/>
          <a:p>
            <a:pPr algn="ctr" defTabSz="608841">
              <a:defRPr/>
            </a:pPr>
            <a:endParaRPr lang="en-US" sz="1200" kern="0">
              <a:solidFill>
                <a:prstClr val="white"/>
              </a:solidFill>
              <a:latin typeface="Arial"/>
            </a:endParaRPr>
          </a:p>
        </p:txBody>
      </p:sp>
      <p:sp>
        <p:nvSpPr>
          <p:cNvPr id="7" name="Rectángulo 7"/>
          <p:cNvSpPr/>
          <p:nvPr/>
        </p:nvSpPr>
        <p:spPr>
          <a:xfrm>
            <a:off x="473932" y="822971"/>
            <a:ext cx="10857530" cy="91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AR" sz="2600" b="1" dirty="0">
                <a:solidFill>
                  <a:srgbClr val="702082"/>
                </a:solidFill>
                <a:latin typeface="Arial" panose="020B0604020202020204" pitchFamily="34" charset="0"/>
                <a:cs typeface="Arial" panose="020B0604020202020204" pitchFamily="34" charset="0"/>
              </a:rPr>
              <a:t>Incrementos salariales 2018 - Empresas de capitales argentinos vs. multinacionales</a:t>
            </a:r>
          </a:p>
        </p:txBody>
      </p:sp>
      <p:grpSp>
        <p:nvGrpSpPr>
          <p:cNvPr id="4" name="Group 3"/>
          <p:cNvGrpSpPr/>
          <p:nvPr/>
        </p:nvGrpSpPr>
        <p:grpSpPr>
          <a:xfrm>
            <a:off x="505127" y="3567406"/>
            <a:ext cx="13022391" cy="4448847"/>
            <a:chOff x="757943" y="2709810"/>
            <a:chExt cx="19540194" cy="6164096"/>
          </a:xfrm>
        </p:grpSpPr>
        <p:grpSp>
          <p:nvGrpSpPr>
            <p:cNvPr id="2" name="Group 1"/>
            <p:cNvGrpSpPr/>
            <p:nvPr/>
          </p:nvGrpSpPr>
          <p:grpSpPr>
            <a:xfrm>
              <a:off x="2342223" y="2709810"/>
              <a:ext cx="16893010" cy="6164096"/>
              <a:chOff x="2342223" y="2709810"/>
              <a:chExt cx="16893010" cy="6164096"/>
            </a:xfrm>
          </p:grpSpPr>
          <p:cxnSp>
            <p:nvCxnSpPr>
              <p:cNvPr id="20" name="Gerade Verbindung 9"/>
              <p:cNvCxnSpPr/>
              <p:nvPr/>
            </p:nvCxnSpPr>
            <p:spPr>
              <a:xfrm>
                <a:off x="10522155" y="3005906"/>
                <a:ext cx="5744" cy="586800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3373343" y="2709810"/>
                <a:ext cx="4653906" cy="597015"/>
              </a:xfrm>
              <a:prstGeom prst="rect">
                <a:avLst/>
              </a:prstGeom>
              <a:noFill/>
            </p:spPr>
            <p:txBody>
              <a:bodyPr wrap="none" rtlCol="0">
                <a:spAutoFit/>
              </a:bodyPr>
              <a:lstStyle/>
              <a:p>
                <a:r>
                  <a:rPr lang="es-AR" sz="2200" b="1" dirty="0">
                    <a:solidFill>
                      <a:prstClr val="black"/>
                    </a:solidFill>
                    <a:latin typeface="Arial" panose="020B0604020202020204" pitchFamily="34" charset="0"/>
                    <a:cs typeface="Arial" panose="020B0604020202020204" pitchFamily="34" charset="0"/>
                  </a:rPr>
                  <a:t>Empresas Nacionales</a:t>
                </a:r>
                <a:endParaRPr lang="en-US" sz="2200" b="1" dirty="0">
                  <a:solidFill>
                    <a:prstClr val="black"/>
                  </a:solidFill>
                  <a:latin typeface="Arial" panose="020B0604020202020204" pitchFamily="34" charset="0"/>
                  <a:cs typeface="Arial" panose="020B0604020202020204" pitchFamily="34" charset="0"/>
                </a:endParaRPr>
              </a:p>
            </p:txBody>
          </p:sp>
          <p:sp>
            <p:nvSpPr>
              <p:cNvPr id="22" name="TextBox 1"/>
              <p:cNvSpPr txBox="1"/>
              <p:nvPr/>
            </p:nvSpPr>
            <p:spPr>
              <a:xfrm>
                <a:off x="13039573" y="2709810"/>
                <a:ext cx="5594217" cy="597015"/>
              </a:xfrm>
              <a:prstGeom prst="rect">
                <a:avLst/>
              </a:prstGeom>
              <a:noFill/>
            </p:spPr>
            <p:txBody>
              <a:bodyPr wrap="none" rtlCol="0">
                <a:spAutoFit/>
              </a:bodyPr>
              <a:lstStyle/>
              <a:p>
                <a:r>
                  <a:rPr lang="es-AR" sz="2200" b="1" dirty="0">
                    <a:solidFill>
                      <a:prstClr val="black"/>
                    </a:solidFill>
                    <a:latin typeface="Arial" panose="020B0604020202020204" pitchFamily="34" charset="0"/>
                    <a:cs typeface="Arial" panose="020B0604020202020204" pitchFamily="34" charset="0"/>
                  </a:rPr>
                  <a:t>Empresas Multinacionales</a:t>
                </a:r>
                <a:endParaRPr lang="en-US" sz="2200" b="1" dirty="0">
                  <a:solidFill>
                    <a:prstClr val="black"/>
                  </a:solidFill>
                  <a:latin typeface="Arial" panose="020B0604020202020204" pitchFamily="34" charset="0"/>
                  <a:cs typeface="Arial" panose="020B0604020202020204" pitchFamily="34" charset="0"/>
                </a:endParaRPr>
              </a:p>
            </p:txBody>
          </p:sp>
          <p:sp>
            <p:nvSpPr>
              <p:cNvPr id="23" name="Rechteck 28"/>
              <p:cNvSpPr/>
              <p:nvPr/>
            </p:nvSpPr>
            <p:spPr>
              <a:xfrm>
                <a:off x="2342223" y="5263946"/>
                <a:ext cx="2773855" cy="40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92" tIns="23992" rIns="23992" bIns="47984" rtlCol="0" anchor="t" anchorCtr="0"/>
              <a:lstStyle/>
              <a:p>
                <a:pPr algn="ctr">
                  <a:spcAft>
                    <a:spcPts val="400"/>
                  </a:spcAft>
                </a:pPr>
                <a:r>
                  <a:rPr lang="en-US" sz="2200" b="1" dirty="0">
                    <a:solidFill>
                      <a:prstClr val="black">
                        <a:lumMod val="75000"/>
                        <a:lumOff val="25000"/>
                      </a:prstClr>
                    </a:solidFill>
                    <a:latin typeface="Arial" panose="020B0604020202020204" pitchFamily="34" charset="0"/>
                    <a:cs typeface="Arial" panose="020B0604020202020204" pitchFamily="34" charset="0"/>
                  </a:rPr>
                  <a:t>25 Percentil</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28" name="Rechteck 21"/>
              <p:cNvSpPr/>
              <p:nvPr/>
            </p:nvSpPr>
            <p:spPr>
              <a:xfrm>
                <a:off x="2489735" y="3791568"/>
                <a:ext cx="2583523" cy="1699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spc="-200" dirty="0">
                    <a:solidFill>
                      <a:srgbClr val="00A0D2"/>
                    </a:solidFill>
                    <a:latin typeface="Arial" panose="020B0604020202020204" pitchFamily="34" charset="0"/>
                  </a:rPr>
                  <a:t>26</a:t>
                </a:r>
                <a:r>
                  <a:rPr lang="en-US" sz="4900" spc="-200" dirty="0">
                    <a:solidFill>
                      <a:srgbClr val="00A0D2"/>
                    </a:solidFill>
                    <a:latin typeface="Arial" panose="020B0604020202020204" pitchFamily="34" charset="0"/>
                  </a:rPr>
                  <a:t>,8</a:t>
                </a:r>
                <a:r>
                  <a:rPr lang="en-US" sz="3200" spc="-200" dirty="0">
                    <a:solidFill>
                      <a:srgbClr val="00A0D2"/>
                    </a:solidFill>
                    <a:latin typeface="Arial" panose="020B0604020202020204" pitchFamily="34" charset="0"/>
                  </a:rPr>
                  <a:t>%</a:t>
                </a:r>
                <a:endParaRPr lang="en-US" sz="4900" spc="-200" dirty="0">
                  <a:solidFill>
                    <a:srgbClr val="00A0D2"/>
                  </a:solidFill>
                  <a:latin typeface="Arial" panose="020B0604020202020204" pitchFamily="34" charset="0"/>
                </a:endParaRPr>
              </a:p>
            </p:txBody>
          </p:sp>
          <p:sp>
            <p:nvSpPr>
              <p:cNvPr id="29" name="Rechteck 28"/>
              <p:cNvSpPr/>
              <p:nvPr/>
            </p:nvSpPr>
            <p:spPr>
              <a:xfrm>
                <a:off x="5367935" y="5263946"/>
                <a:ext cx="2773855" cy="40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92" tIns="23992" rIns="23992" bIns="47984" rtlCol="0" anchor="t" anchorCtr="0"/>
              <a:lstStyle/>
              <a:p>
                <a:pPr algn="ctr">
                  <a:spcAft>
                    <a:spcPts val="400"/>
                  </a:spcAft>
                </a:pPr>
                <a:r>
                  <a:rPr lang="es-AR" sz="2200" b="1" dirty="0">
                    <a:solidFill>
                      <a:prstClr val="black">
                        <a:lumMod val="75000"/>
                        <a:lumOff val="25000"/>
                      </a:prstClr>
                    </a:solidFill>
                    <a:latin typeface="Arial" panose="020B0604020202020204" pitchFamily="34" charset="0"/>
                    <a:cs typeface="Arial" panose="020B0604020202020204" pitchFamily="34" charset="0"/>
                  </a:rPr>
                  <a:t>50 Percentil</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30" name="Rechteck 21"/>
              <p:cNvSpPr/>
              <p:nvPr/>
            </p:nvSpPr>
            <p:spPr>
              <a:xfrm>
                <a:off x="5515447" y="3791568"/>
                <a:ext cx="2583523" cy="1699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b="1" spc="-200" dirty="0">
                    <a:solidFill>
                      <a:srgbClr val="7030A0"/>
                    </a:solidFill>
                    <a:latin typeface="Arial" panose="020B0604020202020204" pitchFamily="34" charset="0"/>
                  </a:rPr>
                  <a:t>31</a:t>
                </a:r>
                <a:r>
                  <a:rPr lang="en-US" sz="4900" b="1" spc="-200" dirty="0">
                    <a:solidFill>
                      <a:srgbClr val="7030A0"/>
                    </a:solidFill>
                    <a:latin typeface="Arial" panose="020B0604020202020204" pitchFamily="34" charset="0"/>
                  </a:rPr>
                  <a:t>,</a:t>
                </a:r>
                <a:r>
                  <a:rPr lang="en-US" sz="5400" b="1" spc="-200" dirty="0">
                    <a:solidFill>
                      <a:srgbClr val="7030A0"/>
                    </a:solidFill>
                    <a:latin typeface="Arial" panose="020B0604020202020204" pitchFamily="34" charset="0"/>
                  </a:rPr>
                  <a:t>9</a:t>
                </a:r>
                <a:r>
                  <a:rPr lang="en-US" sz="3200" spc="-200" dirty="0">
                    <a:solidFill>
                      <a:srgbClr val="7030A0"/>
                    </a:solidFill>
                    <a:latin typeface="Arial" panose="020B0604020202020204" pitchFamily="34" charset="0"/>
                  </a:rPr>
                  <a:t>%</a:t>
                </a:r>
                <a:endParaRPr lang="en-US" sz="4900" spc="-200" dirty="0">
                  <a:solidFill>
                    <a:srgbClr val="7030A0"/>
                  </a:solidFill>
                  <a:latin typeface="Arial" panose="020B0604020202020204" pitchFamily="34" charset="0"/>
                </a:endParaRPr>
              </a:p>
            </p:txBody>
          </p:sp>
          <p:sp>
            <p:nvSpPr>
              <p:cNvPr id="31" name="Rechteck 28"/>
              <p:cNvSpPr/>
              <p:nvPr/>
            </p:nvSpPr>
            <p:spPr>
              <a:xfrm>
                <a:off x="2342223" y="7401908"/>
                <a:ext cx="2773855" cy="40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92" tIns="23992" rIns="23992" bIns="47984" rtlCol="0" anchor="t" anchorCtr="0"/>
              <a:lstStyle/>
              <a:p>
                <a:pPr algn="ctr">
                  <a:spcAft>
                    <a:spcPts val="400"/>
                  </a:spcAft>
                </a:pPr>
                <a:r>
                  <a:rPr lang="en-US" sz="2200" b="1" dirty="0" err="1">
                    <a:solidFill>
                      <a:prstClr val="black">
                        <a:lumMod val="75000"/>
                        <a:lumOff val="25000"/>
                      </a:prstClr>
                    </a:solidFill>
                    <a:latin typeface="Arial" panose="020B0604020202020204" pitchFamily="34" charset="0"/>
                    <a:cs typeface="Arial" panose="020B0604020202020204" pitchFamily="34" charset="0"/>
                  </a:rPr>
                  <a:t>Promedio</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32" name="Rechteck 21"/>
              <p:cNvSpPr/>
              <p:nvPr/>
            </p:nvSpPr>
            <p:spPr>
              <a:xfrm>
                <a:off x="2489735" y="5929530"/>
                <a:ext cx="2583523" cy="1699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spc="-200" dirty="0">
                    <a:solidFill>
                      <a:srgbClr val="00C387"/>
                    </a:solidFill>
                    <a:latin typeface="Arial" panose="020B0604020202020204" pitchFamily="34" charset="0"/>
                  </a:rPr>
                  <a:t>31,</a:t>
                </a:r>
                <a:r>
                  <a:rPr lang="en-US" sz="4900" spc="-200" dirty="0">
                    <a:solidFill>
                      <a:srgbClr val="00C387"/>
                    </a:solidFill>
                    <a:latin typeface="Arial" panose="020B0604020202020204" pitchFamily="34" charset="0"/>
                  </a:rPr>
                  <a:t>5</a:t>
                </a:r>
                <a:r>
                  <a:rPr lang="en-US" sz="3200" spc="-200" dirty="0">
                    <a:solidFill>
                      <a:srgbClr val="00C387"/>
                    </a:solidFill>
                    <a:latin typeface="Arial" panose="020B0604020202020204" pitchFamily="34" charset="0"/>
                  </a:rPr>
                  <a:t>%</a:t>
                </a:r>
                <a:endParaRPr lang="en-US" sz="4900" spc="-200" dirty="0">
                  <a:solidFill>
                    <a:srgbClr val="00C387"/>
                  </a:solidFill>
                  <a:latin typeface="Arial" panose="020B0604020202020204" pitchFamily="34" charset="0"/>
                </a:endParaRPr>
              </a:p>
            </p:txBody>
          </p:sp>
          <p:sp>
            <p:nvSpPr>
              <p:cNvPr id="33" name="Rechteck 28"/>
              <p:cNvSpPr/>
              <p:nvPr/>
            </p:nvSpPr>
            <p:spPr>
              <a:xfrm>
                <a:off x="5367935" y="7401908"/>
                <a:ext cx="2773855" cy="40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92" tIns="23992" rIns="23992" bIns="47984" rtlCol="0" anchor="t" anchorCtr="0"/>
              <a:lstStyle/>
              <a:p>
                <a:pPr algn="ctr">
                  <a:spcAft>
                    <a:spcPts val="400"/>
                  </a:spcAft>
                </a:pPr>
                <a:r>
                  <a:rPr lang="es-AR" sz="2200" b="1" dirty="0">
                    <a:solidFill>
                      <a:prstClr val="black">
                        <a:lumMod val="75000"/>
                        <a:lumOff val="25000"/>
                      </a:prstClr>
                    </a:solidFill>
                    <a:latin typeface="Arial" panose="020B0604020202020204" pitchFamily="34" charset="0"/>
                    <a:cs typeface="Arial" panose="020B0604020202020204" pitchFamily="34" charset="0"/>
                  </a:rPr>
                  <a:t>75 Percentil</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34" name="Rechteck 21"/>
              <p:cNvSpPr/>
              <p:nvPr/>
            </p:nvSpPr>
            <p:spPr>
              <a:xfrm>
                <a:off x="5515447" y="5929530"/>
                <a:ext cx="2583523" cy="1699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spc="-200" dirty="0">
                    <a:solidFill>
                      <a:srgbClr val="C110A0"/>
                    </a:solidFill>
                    <a:latin typeface="Arial" panose="020B0604020202020204" pitchFamily="34" charset="0"/>
                  </a:rPr>
                  <a:t>35</a:t>
                </a:r>
                <a:r>
                  <a:rPr lang="en-US" sz="4900" spc="-200" dirty="0">
                    <a:solidFill>
                      <a:srgbClr val="C110A0"/>
                    </a:solidFill>
                    <a:latin typeface="Arial" panose="020B0604020202020204" pitchFamily="34" charset="0"/>
                  </a:rPr>
                  <a:t>,</a:t>
                </a:r>
                <a:r>
                  <a:rPr lang="en-US" sz="5400" spc="-200" dirty="0">
                    <a:solidFill>
                      <a:srgbClr val="C110A0"/>
                    </a:solidFill>
                    <a:latin typeface="Arial" panose="020B0604020202020204" pitchFamily="34" charset="0"/>
                  </a:rPr>
                  <a:t>0</a:t>
                </a:r>
                <a:r>
                  <a:rPr lang="en-US" sz="3200" spc="-200" dirty="0">
                    <a:solidFill>
                      <a:srgbClr val="C110A0"/>
                    </a:solidFill>
                    <a:latin typeface="Arial" panose="020B0604020202020204" pitchFamily="34" charset="0"/>
                  </a:rPr>
                  <a:t>%</a:t>
                </a:r>
                <a:endParaRPr lang="en-US" sz="4900" spc="-200" dirty="0">
                  <a:solidFill>
                    <a:srgbClr val="C110A0"/>
                  </a:solidFill>
                  <a:latin typeface="Arial" panose="020B0604020202020204" pitchFamily="34" charset="0"/>
                </a:endParaRPr>
              </a:p>
            </p:txBody>
          </p:sp>
          <p:sp>
            <p:nvSpPr>
              <p:cNvPr id="35" name="Rechteck 28"/>
              <p:cNvSpPr/>
              <p:nvPr/>
            </p:nvSpPr>
            <p:spPr>
              <a:xfrm>
                <a:off x="13435666" y="5263946"/>
                <a:ext cx="2773855" cy="40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92" tIns="23992" rIns="23992" bIns="47984" rtlCol="0" anchor="t" anchorCtr="0"/>
              <a:lstStyle/>
              <a:p>
                <a:pPr algn="ctr">
                  <a:spcAft>
                    <a:spcPts val="400"/>
                  </a:spcAft>
                </a:pPr>
                <a:r>
                  <a:rPr lang="en-US" sz="2200" b="1" dirty="0">
                    <a:solidFill>
                      <a:prstClr val="black">
                        <a:lumMod val="75000"/>
                        <a:lumOff val="25000"/>
                      </a:prstClr>
                    </a:solidFill>
                    <a:latin typeface="Arial" panose="020B0604020202020204" pitchFamily="34" charset="0"/>
                    <a:cs typeface="Arial" panose="020B0604020202020204" pitchFamily="34" charset="0"/>
                  </a:rPr>
                  <a:t>25 Percentil</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36" name="Rechteck 21"/>
              <p:cNvSpPr/>
              <p:nvPr/>
            </p:nvSpPr>
            <p:spPr>
              <a:xfrm>
                <a:off x="13583178" y="3791568"/>
                <a:ext cx="2583523" cy="1699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spc="-200" dirty="0">
                    <a:solidFill>
                      <a:srgbClr val="00A0D2"/>
                    </a:solidFill>
                    <a:latin typeface="Arial" panose="020B0604020202020204" pitchFamily="34" charset="0"/>
                  </a:rPr>
                  <a:t>25</a:t>
                </a:r>
                <a:r>
                  <a:rPr lang="en-US" sz="4900" spc="-200" dirty="0">
                    <a:solidFill>
                      <a:srgbClr val="00A0D2"/>
                    </a:solidFill>
                    <a:latin typeface="Arial" panose="020B0604020202020204" pitchFamily="34" charset="0"/>
                  </a:rPr>
                  <a:t>,</a:t>
                </a:r>
                <a:r>
                  <a:rPr lang="en-US" sz="5400" spc="-200" dirty="0">
                    <a:solidFill>
                      <a:srgbClr val="00A0D2"/>
                    </a:solidFill>
                    <a:latin typeface="Arial" panose="020B0604020202020204" pitchFamily="34" charset="0"/>
                  </a:rPr>
                  <a:t>0</a:t>
                </a:r>
                <a:r>
                  <a:rPr lang="en-US" sz="3200" spc="-200" dirty="0">
                    <a:solidFill>
                      <a:srgbClr val="00A0D2"/>
                    </a:solidFill>
                    <a:latin typeface="Arial" panose="020B0604020202020204" pitchFamily="34" charset="0"/>
                  </a:rPr>
                  <a:t>%</a:t>
                </a:r>
                <a:endParaRPr lang="en-US" sz="4900" spc="-200" dirty="0">
                  <a:solidFill>
                    <a:srgbClr val="00A0D2"/>
                  </a:solidFill>
                  <a:latin typeface="Arial" panose="020B0604020202020204" pitchFamily="34" charset="0"/>
                </a:endParaRPr>
              </a:p>
            </p:txBody>
          </p:sp>
          <p:sp>
            <p:nvSpPr>
              <p:cNvPr id="37" name="Rechteck 28"/>
              <p:cNvSpPr/>
              <p:nvPr/>
            </p:nvSpPr>
            <p:spPr>
              <a:xfrm>
                <a:off x="16461378" y="5263946"/>
                <a:ext cx="2773855" cy="40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92" tIns="23992" rIns="23992" bIns="47984" rtlCol="0" anchor="t" anchorCtr="0"/>
              <a:lstStyle/>
              <a:p>
                <a:pPr algn="ctr">
                  <a:spcAft>
                    <a:spcPts val="400"/>
                  </a:spcAft>
                </a:pPr>
                <a:r>
                  <a:rPr lang="es-AR" sz="2200" b="1" dirty="0">
                    <a:solidFill>
                      <a:prstClr val="black">
                        <a:lumMod val="75000"/>
                        <a:lumOff val="25000"/>
                      </a:prstClr>
                    </a:solidFill>
                    <a:latin typeface="Arial" panose="020B0604020202020204" pitchFamily="34" charset="0"/>
                    <a:cs typeface="Arial" panose="020B0604020202020204" pitchFamily="34" charset="0"/>
                  </a:rPr>
                  <a:t>50 Percentil</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38" name="Rechteck 21"/>
              <p:cNvSpPr/>
              <p:nvPr/>
            </p:nvSpPr>
            <p:spPr>
              <a:xfrm>
                <a:off x="16608890" y="3791568"/>
                <a:ext cx="2583523" cy="1699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b="1" spc="-200" dirty="0">
                    <a:solidFill>
                      <a:srgbClr val="7030A0"/>
                    </a:solidFill>
                    <a:latin typeface="Arial" panose="020B0604020202020204" pitchFamily="34" charset="0"/>
                  </a:rPr>
                  <a:t>30</a:t>
                </a:r>
                <a:r>
                  <a:rPr lang="en-US" sz="4900" b="1" spc="-200" dirty="0">
                    <a:solidFill>
                      <a:srgbClr val="7030A0"/>
                    </a:solidFill>
                    <a:latin typeface="Arial" panose="020B0604020202020204" pitchFamily="34" charset="0"/>
                  </a:rPr>
                  <a:t>,</a:t>
                </a:r>
                <a:r>
                  <a:rPr lang="en-US" sz="5400" b="1" spc="-200" dirty="0">
                    <a:solidFill>
                      <a:srgbClr val="7030A0"/>
                    </a:solidFill>
                    <a:latin typeface="Arial" panose="020B0604020202020204" pitchFamily="34" charset="0"/>
                  </a:rPr>
                  <a:t>0</a:t>
                </a:r>
                <a:r>
                  <a:rPr lang="en-US" sz="3200" spc="-200" dirty="0">
                    <a:solidFill>
                      <a:srgbClr val="7030A0"/>
                    </a:solidFill>
                    <a:latin typeface="Arial" panose="020B0604020202020204" pitchFamily="34" charset="0"/>
                  </a:rPr>
                  <a:t>%</a:t>
                </a:r>
                <a:endParaRPr lang="en-US" sz="4900" spc="-200" dirty="0">
                  <a:solidFill>
                    <a:srgbClr val="7030A0"/>
                  </a:solidFill>
                  <a:latin typeface="Arial" panose="020B0604020202020204" pitchFamily="34" charset="0"/>
                </a:endParaRPr>
              </a:p>
            </p:txBody>
          </p:sp>
          <p:sp>
            <p:nvSpPr>
              <p:cNvPr id="39" name="Rechteck 28"/>
              <p:cNvSpPr/>
              <p:nvPr/>
            </p:nvSpPr>
            <p:spPr>
              <a:xfrm>
                <a:off x="13435666" y="7401908"/>
                <a:ext cx="2773855" cy="40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92" tIns="23992" rIns="23992" bIns="47984" rtlCol="0" anchor="t" anchorCtr="0"/>
              <a:lstStyle/>
              <a:p>
                <a:pPr algn="ctr">
                  <a:spcAft>
                    <a:spcPts val="400"/>
                  </a:spcAft>
                </a:pPr>
                <a:r>
                  <a:rPr lang="en-US" sz="2200" b="1" dirty="0" err="1">
                    <a:solidFill>
                      <a:prstClr val="black">
                        <a:lumMod val="75000"/>
                        <a:lumOff val="25000"/>
                      </a:prstClr>
                    </a:solidFill>
                    <a:latin typeface="Arial" panose="020B0604020202020204" pitchFamily="34" charset="0"/>
                    <a:cs typeface="Arial" panose="020B0604020202020204" pitchFamily="34" charset="0"/>
                  </a:rPr>
                  <a:t>Promedio</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40" name="Rechteck 21"/>
              <p:cNvSpPr/>
              <p:nvPr/>
            </p:nvSpPr>
            <p:spPr>
              <a:xfrm>
                <a:off x="13583178" y="5929530"/>
                <a:ext cx="2583523" cy="1699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spc="-200" dirty="0">
                    <a:solidFill>
                      <a:srgbClr val="00C387"/>
                    </a:solidFill>
                    <a:latin typeface="Arial" panose="020B0604020202020204" pitchFamily="34" charset="0"/>
                  </a:rPr>
                  <a:t>30</a:t>
                </a:r>
                <a:r>
                  <a:rPr lang="en-US" sz="4900" spc="-200" dirty="0">
                    <a:solidFill>
                      <a:srgbClr val="00C387"/>
                    </a:solidFill>
                    <a:latin typeface="Arial" panose="020B0604020202020204" pitchFamily="34" charset="0"/>
                  </a:rPr>
                  <a:t>,</a:t>
                </a:r>
                <a:r>
                  <a:rPr lang="en-US" sz="5400" spc="-200" dirty="0">
                    <a:solidFill>
                      <a:srgbClr val="00C387"/>
                    </a:solidFill>
                    <a:latin typeface="Arial" panose="020B0604020202020204" pitchFamily="34" charset="0"/>
                  </a:rPr>
                  <a:t>5</a:t>
                </a:r>
                <a:r>
                  <a:rPr lang="en-US" sz="3200" spc="-200" dirty="0">
                    <a:solidFill>
                      <a:srgbClr val="00C387"/>
                    </a:solidFill>
                    <a:latin typeface="Arial" panose="020B0604020202020204" pitchFamily="34" charset="0"/>
                  </a:rPr>
                  <a:t>%</a:t>
                </a:r>
                <a:endParaRPr lang="en-US" sz="4900" spc="-200" dirty="0">
                  <a:solidFill>
                    <a:srgbClr val="00C387"/>
                  </a:solidFill>
                  <a:latin typeface="Arial" panose="020B0604020202020204" pitchFamily="34" charset="0"/>
                </a:endParaRPr>
              </a:p>
            </p:txBody>
          </p:sp>
          <p:sp>
            <p:nvSpPr>
              <p:cNvPr id="41" name="Rechteck 28"/>
              <p:cNvSpPr/>
              <p:nvPr/>
            </p:nvSpPr>
            <p:spPr>
              <a:xfrm>
                <a:off x="16461378" y="7401908"/>
                <a:ext cx="2773855" cy="40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3992" tIns="23992" rIns="23992" bIns="47984" rtlCol="0" anchor="t" anchorCtr="0"/>
              <a:lstStyle/>
              <a:p>
                <a:pPr algn="ctr">
                  <a:spcAft>
                    <a:spcPts val="400"/>
                  </a:spcAft>
                </a:pPr>
                <a:r>
                  <a:rPr lang="es-AR" sz="2200" b="1" dirty="0">
                    <a:solidFill>
                      <a:prstClr val="black">
                        <a:lumMod val="75000"/>
                        <a:lumOff val="25000"/>
                      </a:prstClr>
                    </a:solidFill>
                    <a:latin typeface="Arial" panose="020B0604020202020204" pitchFamily="34" charset="0"/>
                    <a:cs typeface="Arial" panose="020B0604020202020204" pitchFamily="34" charset="0"/>
                  </a:rPr>
                  <a:t>75 Percentil</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42" name="Rechteck 21"/>
              <p:cNvSpPr/>
              <p:nvPr/>
            </p:nvSpPr>
            <p:spPr>
              <a:xfrm>
                <a:off x="16608890" y="5929530"/>
                <a:ext cx="2583523" cy="1699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533"/>
                  </a:spcAft>
                </a:pPr>
                <a:r>
                  <a:rPr lang="en-US" sz="5900" spc="-200" dirty="0">
                    <a:solidFill>
                      <a:srgbClr val="C110A0"/>
                    </a:solidFill>
                    <a:latin typeface="Arial" panose="020B0604020202020204" pitchFamily="34" charset="0"/>
                  </a:rPr>
                  <a:t>35</a:t>
                </a:r>
                <a:r>
                  <a:rPr lang="en-US" sz="4900" spc="-200" dirty="0">
                    <a:solidFill>
                      <a:srgbClr val="C110A0"/>
                    </a:solidFill>
                    <a:latin typeface="Arial" panose="020B0604020202020204" pitchFamily="34" charset="0"/>
                  </a:rPr>
                  <a:t>,</a:t>
                </a:r>
                <a:r>
                  <a:rPr lang="en-US" sz="5400" spc="-200" dirty="0">
                    <a:solidFill>
                      <a:srgbClr val="C110A0"/>
                    </a:solidFill>
                    <a:latin typeface="Arial" panose="020B0604020202020204" pitchFamily="34" charset="0"/>
                  </a:rPr>
                  <a:t>0</a:t>
                </a:r>
                <a:r>
                  <a:rPr lang="en-US" sz="3200" spc="-200" dirty="0">
                    <a:solidFill>
                      <a:srgbClr val="C110A0"/>
                    </a:solidFill>
                    <a:latin typeface="Arial" panose="020B0604020202020204" pitchFamily="34" charset="0"/>
                  </a:rPr>
                  <a:t>%</a:t>
                </a:r>
                <a:endParaRPr lang="en-US" sz="4900" spc="-200" dirty="0">
                  <a:solidFill>
                    <a:srgbClr val="C110A0"/>
                  </a:solidFill>
                  <a:latin typeface="Arial" panose="020B0604020202020204" pitchFamily="34" charset="0"/>
                </a:endParaRPr>
              </a:p>
            </p:txBody>
          </p:sp>
        </p:grpSp>
        <p:cxnSp>
          <p:nvCxnSpPr>
            <p:cNvPr id="44" name="Straight Connector 43"/>
            <p:cNvCxnSpPr/>
            <p:nvPr/>
          </p:nvCxnSpPr>
          <p:spPr>
            <a:xfrm>
              <a:off x="757943" y="3456510"/>
              <a:ext cx="9256914"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041223" y="3456510"/>
              <a:ext cx="9256914"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p:txBody>
          <a:bodyPr/>
          <a:lstStyle/>
          <a:p>
            <a:fld id="{2B4AACC7-7583-42F0-8E5A-2B3CB5EB09F3}" type="slidenum">
              <a:rPr lang="en-US" smtClean="0">
                <a:solidFill>
                  <a:prstClr val="black"/>
                </a:solidFill>
              </a:rPr>
              <a:pPr/>
              <a:t>20</a:t>
            </a:fld>
            <a:endParaRPr lang="en-US" dirty="0">
              <a:solidFill>
                <a:prstClr val="black"/>
              </a:solidFill>
            </a:endParaRPr>
          </a:p>
        </p:txBody>
      </p:sp>
      <p:sp>
        <p:nvSpPr>
          <p:cNvPr id="49"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1728145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2" name="Rectangle 111"/>
          <p:cNvSpPr/>
          <p:nvPr/>
        </p:nvSpPr>
        <p:spPr>
          <a:xfrm>
            <a:off x="220103" y="3155952"/>
            <a:ext cx="13535974" cy="5385263"/>
          </a:xfrm>
          <a:prstGeom prst="rect">
            <a:avLst/>
          </a:prstGeom>
          <a:solidFill>
            <a:srgbClr val="EEECE1"/>
          </a:solidFill>
          <a:ln w="25400" cap="flat" cmpd="sng" algn="ctr">
            <a:noFill/>
            <a:prstDash val="solid"/>
          </a:ln>
          <a:effectLst/>
        </p:spPr>
        <p:txBody>
          <a:bodyPr lIns="91363" tIns="45681" rIns="91363" bIns="45681" rtlCol="0" anchor="ctr"/>
          <a:lstStyle/>
          <a:p>
            <a:pPr algn="ctr" defTabSz="608841">
              <a:defRPr/>
            </a:pPr>
            <a:endParaRPr lang="en-US" sz="1200" kern="0">
              <a:solidFill>
                <a:prstClr val="white"/>
              </a:solidFill>
              <a:latin typeface="Arial"/>
            </a:endParaRPr>
          </a:p>
        </p:txBody>
      </p:sp>
      <p:sp>
        <p:nvSpPr>
          <p:cNvPr id="7" name="Rectángulo 7"/>
          <p:cNvSpPr/>
          <p:nvPr/>
        </p:nvSpPr>
        <p:spPr>
          <a:xfrm>
            <a:off x="519668" y="777252"/>
            <a:ext cx="7996789" cy="521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AR" sz="2600" b="1" dirty="0">
                <a:solidFill>
                  <a:srgbClr val="702082"/>
                </a:solidFill>
                <a:latin typeface="Arial" panose="020B0604020202020204" pitchFamily="34" charset="0"/>
                <a:cs typeface="Arial" panose="020B0604020202020204" pitchFamily="34" charset="0"/>
              </a:rPr>
              <a:t>Incrementos mínimos y máximos por Sector</a:t>
            </a:r>
          </a:p>
        </p:txBody>
      </p:sp>
      <p:grpSp>
        <p:nvGrpSpPr>
          <p:cNvPr id="2" name="Group 1"/>
          <p:cNvGrpSpPr/>
          <p:nvPr/>
        </p:nvGrpSpPr>
        <p:grpSpPr>
          <a:xfrm>
            <a:off x="317713" y="3508683"/>
            <a:ext cx="13371243" cy="4485832"/>
            <a:chOff x="565684" y="2434419"/>
            <a:chExt cx="20063646" cy="6731023"/>
          </a:xfrm>
        </p:grpSpPr>
        <p:grpSp>
          <p:nvGrpSpPr>
            <p:cNvPr id="12" name="Group 11"/>
            <p:cNvGrpSpPr/>
            <p:nvPr/>
          </p:nvGrpSpPr>
          <p:grpSpPr>
            <a:xfrm>
              <a:off x="565684" y="2488038"/>
              <a:ext cx="3588392" cy="3531164"/>
              <a:chOff x="618114" y="2832871"/>
              <a:chExt cx="3588392" cy="3531164"/>
            </a:xfrm>
          </p:grpSpPr>
          <p:sp>
            <p:nvSpPr>
              <p:cNvPr id="43" name="Rechteck 212"/>
              <p:cNvSpPr/>
              <p:nvPr/>
            </p:nvSpPr>
            <p:spPr>
              <a:xfrm>
                <a:off x="1623904" y="5191097"/>
                <a:ext cx="1497525" cy="829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47984" rtlCol="0" anchor="ctr" anchorCtr="0"/>
              <a:lstStyle/>
              <a:p>
                <a:pPr algn="ctr">
                  <a:spcAft>
                    <a:spcPts val="533"/>
                  </a:spcAft>
                </a:pPr>
                <a:r>
                  <a:rPr lang="en-US" sz="1800" dirty="0">
                    <a:solidFill>
                      <a:prstClr val="white"/>
                    </a:solidFill>
                    <a:latin typeface="Arial" panose="020B0604020202020204" pitchFamily="34" charset="0"/>
                  </a:rPr>
                  <a:t>37%</a:t>
                </a:r>
              </a:p>
            </p:txBody>
          </p:sp>
          <p:grpSp>
            <p:nvGrpSpPr>
              <p:cNvPr id="5" name="Group 4"/>
              <p:cNvGrpSpPr/>
              <p:nvPr/>
            </p:nvGrpSpPr>
            <p:grpSpPr>
              <a:xfrm>
                <a:off x="618114" y="3540264"/>
                <a:ext cx="3456229" cy="2823771"/>
                <a:chOff x="1989602" y="4157250"/>
                <a:chExt cx="3676906" cy="3307613"/>
              </a:xfrm>
            </p:grpSpPr>
            <p:sp>
              <p:nvSpPr>
                <p:cNvPr id="46" name="Abgerundetes Rechteck 133"/>
                <p:cNvSpPr/>
                <p:nvPr/>
              </p:nvSpPr>
              <p:spPr>
                <a:xfrm>
                  <a:off x="2652950" y="6256642"/>
                  <a:ext cx="2075214" cy="1208221"/>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prstClr val="white"/>
                    </a:solidFill>
                  </a:endParaRPr>
                </a:p>
              </p:txBody>
            </p:sp>
            <p:grpSp>
              <p:nvGrpSpPr>
                <p:cNvPr id="4" name="Group 3"/>
                <p:cNvGrpSpPr/>
                <p:nvPr/>
              </p:nvGrpSpPr>
              <p:grpSpPr>
                <a:xfrm>
                  <a:off x="1989602" y="4157250"/>
                  <a:ext cx="3676906" cy="1980313"/>
                  <a:chOff x="1760500" y="4157251"/>
                  <a:chExt cx="1926052" cy="752808"/>
                </a:xfrm>
              </p:grpSpPr>
              <p:sp>
                <p:nvSpPr>
                  <p:cNvPr id="49" name="Freeform 6"/>
                  <p:cNvSpPr>
                    <a:spLocks/>
                  </p:cNvSpPr>
                  <p:nvPr/>
                </p:nvSpPr>
                <p:spPr bwMode="auto">
                  <a:xfrm>
                    <a:off x="1760500" y="4157251"/>
                    <a:ext cx="931742" cy="752808"/>
                  </a:xfrm>
                  <a:custGeom>
                    <a:avLst/>
                    <a:gdLst>
                      <a:gd name="T0" fmla="*/ 1712 w 1712"/>
                      <a:gd name="T1" fmla="*/ 841 h 1082"/>
                      <a:gd name="T2" fmla="*/ 1712 w 1712"/>
                      <a:gd name="T3" fmla="*/ 551 h 1082"/>
                      <a:gd name="T4" fmla="*/ 1712 w 1712"/>
                      <a:gd name="T5" fmla="*/ 180 h 1082"/>
                      <a:gd name="T6" fmla="*/ 1712 w 1712"/>
                      <a:gd name="T7" fmla="*/ 0 h 1082"/>
                      <a:gd name="T8" fmla="*/ 0 w 1712"/>
                      <a:gd name="T9" fmla="*/ 0 h 1082"/>
                      <a:gd name="T10" fmla="*/ 0 w 1712"/>
                      <a:gd name="T11" fmla="*/ 841 h 1082"/>
                      <a:gd name="T12" fmla="*/ 1436 w 1712"/>
                      <a:gd name="T13" fmla="*/ 841 h 1082"/>
                      <a:gd name="T14" fmla="*/ 1658 w 1712"/>
                      <a:gd name="T15" fmla="*/ 1082 h 1082"/>
                      <a:gd name="T16" fmla="*/ 1712 w 1712"/>
                      <a:gd name="T17" fmla="*/ 1082 h 1082"/>
                      <a:gd name="T18" fmla="*/ 1712 w 1712"/>
                      <a:gd name="T19" fmla="*/ 84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2" h="1082">
                        <a:moveTo>
                          <a:pt x="1712" y="841"/>
                        </a:moveTo>
                        <a:lnTo>
                          <a:pt x="1712" y="551"/>
                        </a:lnTo>
                        <a:lnTo>
                          <a:pt x="1712" y="180"/>
                        </a:lnTo>
                        <a:lnTo>
                          <a:pt x="1712" y="0"/>
                        </a:lnTo>
                        <a:lnTo>
                          <a:pt x="0" y="0"/>
                        </a:lnTo>
                        <a:lnTo>
                          <a:pt x="0" y="841"/>
                        </a:lnTo>
                        <a:lnTo>
                          <a:pt x="1436" y="841"/>
                        </a:lnTo>
                        <a:lnTo>
                          <a:pt x="1658" y="1082"/>
                        </a:lnTo>
                        <a:lnTo>
                          <a:pt x="1712" y="1082"/>
                        </a:lnTo>
                        <a:lnTo>
                          <a:pt x="1712" y="841"/>
                        </a:lnTo>
                        <a:close/>
                      </a:path>
                    </a:pathLst>
                  </a:custGeom>
                  <a:solidFill>
                    <a:schemeClr val="accent1"/>
                  </a:solidFill>
                  <a:ln>
                    <a:noFill/>
                  </a:ln>
                </p:spPr>
                <p:txBody>
                  <a:bodyPr vert="horz" wrap="square" lIns="60939" tIns="30470" rIns="60939" bIns="30470" numCol="1" anchor="t" anchorCtr="0" compatLnSpc="1">
                    <a:prstTxWarp prst="textNoShape">
                      <a:avLst/>
                    </a:prstTxWarp>
                  </a:bodyPr>
                  <a:lstStyle/>
                  <a:p>
                    <a:endParaRPr lang="en-US" sz="3200" dirty="0">
                      <a:solidFill>
                        <a:prstClr val="black"/>
                      </a:solidFill>
                      <a:latin typeface="Arial" panose="020B0604020202020204" pitchFamily="34" charset="0"/>
                      <a:cs typeface="Arial" panose="020B0604020202020204" pitchFamily="34" charset="0"/>
                    </a:endParaRPr>
                  </a:p>
                </p:txBody>
              </p:sp>
              <p:sp>
                <p:nvSpPr>
                  <p:cNvPr id="50" name="Freeform 7"/>
                  <p:cNvSpPr>
                    <a:spLocks/>
                  </p:cNvSpPr>
                  <p:nvPr/>
                </p:nvSpPr>
                <p:spPr bwMode="auto">
                  <a:xfrm>
                    <a:off x="2692242" y="4282487"/>
                    <a:ext cx="994310" cy="627572"/>
                  </a:xfrm>
                  <a:custGeom>
                    <a:avLst/>
                    <a:gdLst>
                      <a:gd name="T0" fmla="*/ 1438 w 1438"/>
                      <a:gd name="T1" fmla="*/ 661 h 902"/>
                      <a:gd name="T2" fmla="*/ 1438 w 1438"/>
                      <a:gd name="T3" fmla="*/ 0 h 902"/>
                      <a:gd name="T4" fmla="*/ 0 w 1438"/>
                      <a:gd name="T5" fmla="*/ 0 h 902"/>
                      <a:gd name="T6" fmla="*/ 0 w 1438"/>
                      <a:gd name="T7" fmla="*/ 371 h 902"/>
                      <a:gd name="T8" fmla="*/ 0 w 1438"/>
                      <a:gd name="T9" fmla="*/ 661 h 902"/>
                      <a:gd name="T10" fmla="*/ 0 w 1438"/>
                      <a:gd name="T11" fmla="*/ 902 h 902"/>
                      <a:gd name="T12" fmla="*/ 54 w 1438"/>
                      <a:gd name="T13" fmla="*/ 902 h 902"/>
                      <a:gd name="T14" fmla="*/ 276 w 1438"/>
                      <a:gd name="T15" fmla="*/ 661 h 902"/>
                      <a:gd name="T16" fmla="*/ 1438 w 1438"/>
                      <a:gd name="T17" fmla="*/ 661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8" h="902">
                        <a:moveTo>
                          <a:pt x="1438" y="661"/>
                        </a:moveTo>
                        <a:lnTo>
                          <a:pt x="1438" y="0"/>
                        </a:lnTo>
                        <a:lnTo>
                          <a:pt x="0" y="0"/>
                        </a:lnTo>
                        <a:lnTo>
                          <a:pt x="0" y="371"/>
                        </a:lnTo>
                        <a:lnTo>
                          <a:pt x="0" y="661"/>
                        </a:lnTo>
                        <a:lnTo>
                          <a:pt x="0" y="902"/>
                        </a:lnTo>
                        <a:lnTo>
                          <a:pt x="54" y="902"/>
                        </a:lnTo>
                        <a:lnTo>
                          <a:pt x="276" y="661"/>
                        </a:lnTo>
                        <a:lnTo>
                          <a:pt x="1438" y="661"/>
                        </a:lnTo>
                        <a:close/>
                      </a:path>
                    </a:pathLst>
                  </a:custGeom>
                  <a:solidFill>
                    <a:srgbClr val="C110A0"/>
                  </a:solidFill>
                  <a:ln>
                    <a:noFill/>
                  </a:ln>
                </p:spPr>
                <p:txBody>
                  <a:bodyPr vert="horz" wrap="square" lIns="60939" tIns="30470" rIns="60939" bIns="30470" numCol="1" anchor="t" anchorCtr="0" compatLnSpc="1">
                    <a:prstTxWarp prst="textNoShape">
                      <a:avLst/>
                    </a:prstTxWarp>
                  </a:bodyPr>
                  <a:lstStyle/>
                  <a:p>
                    <a:endParaRPr lang="en-US" sz="3200" dirty="0">
                      <a:solidFill>
                        <a:prstClr val="black"/>
                      </a:solidFill>
                      <a:latin typeface="Arial" panose="020B0604020202020204" pitchFamily="34" charset="0"/>
                      <a:cs typeface="Arial" panose="020B0604020202020204" pitchFamily="34" charset="0"/>
                    </a:endParaRPr>
                  </a:p>
                </p:txBody>
              </p:sp>
              <p:sp>
                <p:nvSpPr>
                  <p:cNvPr id="51" name="Rechteck 97"/>
                  <p:cNvSpPr/>
                  <p:nvPr/>
                </p:nvSpPr>
                <p:spPr>
                  <a:xfrm>
                    <a:off x="2684622" y="4299995"/>
                    <a:ext cx="994310" cy="40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3992" tIns="0" rIns="71976" bIns="47984" rtlCol="0" anchor="t" anchorCtr="0">
                    <a:noAutofit/>
                  </a:bodyPr>
                  <a:lstStyle/>
                  <a:p>
                    <a:pPr algn="r"/>
                    <a:r>
                      <a:rPr lang="en-US" sz="1400" b="1" dirty="0" err="1">
                        <a:solidFill>
                          <a:prstClr val="white"/>
                        </a:solidFill>
                        <a:latin typeface="Arial" panose="020B0604020202020204" pitchFamily="34" charset="0"/>
                        <a:cs typeface="Arial" panose="020B0604020202020204" pitchFamily="34" charset="0"/>
                      </a:rPr>
                      <a:t>Máximo</a:t>
                    </a:r>
                    <a:r>
                      <a:rPr lang="en-US" sz="1400" dirty="0">
                        <a:solidFill>
                          <a:prstClr val="white"/>
                        </a:solidFill>
                        <a:latin typeface="Arial" panose="020B0604020202020204" pitchFamily="34" charset="0"/>
                        <a:cs typeface="Arial" panose="020B0604020202020204" pitchFamily="34" charset="0"/>
                      </a:rPr>
                      <a:t/>
                    </a:r>
                    <a:br>
                      <a:rPr lang="en-US" sz="1400" dirty="0">
                        <a:solidFill>
                          <a:prstClr val="white"/>
                        </a:solidFill>
                        <a:latin typeface="Arial" panose="020B0604020202020204" pitchFamily="34" charset="0"/>
                        <a:cs typeface="Arial" panose="020B0604020202020204" pitchFamily="34" charset="0"/>
                      </a:rPr>
                    </a:br>
                    <a:r>
                      <a:rPr lang="en-US" sz="3200" spc="200" dirty="0">
                        <a:solidFill>
                          <a:prstClr val="white"/>
                        </a:solidFill>
                        <a:latin typeface="Arial" panose="020B0604020202020204" pitchFamily="34" charset="0"/>
                        <a:cs typeface="Arial" panose="020B0604020202020204" pitchFamily="34" charset="0"/>
                      </a:rPr>
                      <a:t>40%</a:t>
                    </a:r>
                  </a:p>
                </p:txBody>
              </p:sp>
              <p:sp>
                <p:nvSpPr>
                  <p:cNvPr id="52" name="Rechteck 98"/>
                  <p:cNvSpPr/>
                  <p:nvPr/>
                </p:nvSpPr>
                <p:spPr>
                  <a:xfrm>
                    <a:off x="1826741" y="4242673"/>
                    <a:ext cx="1183769" cy="50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1976" tIns="0" rIns="23992" bIns="71976" rtlCol="0" anchor="t" anchorCtr="0">
                    <a:noAutofit/>
                  </a:bodyPr>
                  <a:lstStyle/>
                  <a:p>
                    <a:r>
                      <a:rPr lang="en-US" sz="1400" b="1" dirty="0" err="1">
                        <a:solidFill>
                          <a:prstClr val="white"/>
                        </a:solidFill>
                        <a:latin typeface="Arial" panose="020B0604020202020204" pitchFamily="34" charset="0"/>
                        <a:cs typeface="Arial" panose="020B0604020202020204" pitchFamily="34" charset="0"/>
                      </a:rPr>
                      <a:t>Mínimo</a:t>
                    </a:r>
                    <a:endParaRPr lang="en-US" sz="1400" b="1" dirty="0">
                      <a:solidFill>
                        <a:prstClr val="white"/>
                      </a:solidFill>
                      <a:latin typeface="Arial" panose="020B0604020202020204" pitchFamily="34" charset="0"/>
                      <a:cs typeface="Arial" panose="020B0604020202020204" pitchFamily="34" charset="0"/>
                    </a:endParaRPr>
                  </a:p>
                  <a:p>
                    <a:r>
                      <a:rPr lang="en-US" sz="3200" spc="200" dirty="0">
                        <a:solidFill>
                          <a:prstClr val="white"/>
                        </a:solidFill>
                        <a:latin typeface="Arial" panose="020B0604020202020204" pitchFamily="34" charset="0"/>
                        <a:cs typeface="Arial" panose="020B0604020202020204" pitchFamily="34" charset="0"/>
                      </a:rPr>
                      <a:t>23%</a:t>
                    </a:r>
                  </a:p>
                </p:txBody>
              </p:sp>
            </p:grpSp>
            <p:sp>
              <p:nvSpPr>
                <p:cNvPr id="53" name="Rechteck 97"/>
                <p:cNvSpPr/>
                <p:nvPr/>
              </p:nvSpPr>
              <p:spPr>
                <a:xfrm>
                  <a:off x="2625237" y="6320459"/>
                  <a:ext cx="2199070" cy="1057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3992" tIns="0" rIns="71976" bIns="47984" rtlCol="0" anchor="t" anchorCtr="0">
                  <a:noAutofit/>
                </a:bodyPr>
                <a:lstStyle/>
                <a:p>
                  <a:pPr algn="ctr"/>
                  <a:r>
                    <a:rPr lang="en-US" sz="1100" b="1" dirty="0" err="1">
                      <a:solidFill>
                        <a:prstClr val="white"/>
                      </a:solidFill>
                      <a:latin typeface="Arial" panose="020B0604020202020204" pitchFamily="34" charset="0"/>
                      <a:cs typeface="Arial" panose="020B0604020202020204" pitchFamily="34" charset="0"/>
                    </a:rPr>
                    <a:t>Mediana</a:t>
                  </a:r>
                  <a:r>
                    <a:rPr lang="en-US" sz="1100" dirty="0">
                      <a:solidFill>
                        <a:prstClr val="white"/>
                      </a:solidFill>
                      <a:latin typeface="Arial" panose="020B0604020202020204" pitchFamily="34" charset="0"/>
                      <a:cs typeface="Arial" panose="020B0604020202020204" pitchFamily="34" charset="0"/>
                    </a:rPr>
                    <a:t/>
                  </a:r>
                  <a:br>
                    <a:rPr lang="en-US" sz="1100" dirty="0">
                      <a:solidFill>
                        <a:prstClr val="white"/>
                      </a:solidFill>
                      <a:latin typeface="Arial" panose="020B0604020202020204" pitchFamily="34" charset="0"/>
                      <a:cs typeface="Arial" panose="020B0604020202020204" pitchFamily="34" charset="0"/>
                    </a:rPr>
                  </a:br>
                  <a:r>
                    <a:rPr lang="en-US" sz="2600" spc="200" dirty="0">
                      <a:solidFill>
                        <a:prstClr val="white"/>
                      </a:solidFill>
                      <a:latin typeface="Arial" panose="020B0604020202020204" pitchFamily="34" charset="0"/>
                      <a:cs typeface="Arial" panose="020B0604020202020204" pitchFamily="34" charset="0"/>
                    </a:rPr>
                    <a:t>29.0%</a:t>
                  </a:r>
                </a:p>
              </p:txBody>
            </p:sp>
          </p:grpSp>
          <p:sp>
            <p:nvSpPr>
              <p:cNvPr id="88" name="TextBox 87"/>
              <p:cNvSpPr txBox="1"/>
              <p:nvPr/>
            </p:nvSpPr>
            <p:spPr>
              <a:xfrm>
                <a:off x="618114" y="2850676"/>
                <a:ext cx="3029189" cy="646549"/>
              </a:xfrm>
              <a:prstGeom prst="rect">
                <a:avLst/>
              </a:prstGeom>
              <a:noFill/>
            </p:spPr>
            <p:txBody>
              <a:bodyPr wrap="none" rtlCol="0">
                <a:spAutoFit/>
              </a:bodyPr>
              <a:lstStyle/>
              <a:p>
                <a:r>
                  <a:rPr lang="es-AR" sz="2200" b="1" dirty="0">
                    <a:solidFill>
                      <a:prstClr val="black"/>
                    </a:solidFill>
                    <a:latin typeface="Arial" panose="020B0604020202020204" pitchFamily="34" charset="0"/>
                    <a:cs typeface="Arial" panose="020B0604020202020204" pitchFamily="34" charset="0"/>
                  </a:rPr>
                  <a:t>Agropecuario</a:t>
                </a:r>
                <a:endParaRPr lang="en-US" sz="2200" b="1" dirty="0">
                  <a:solidFill>
                    <a:prstClr val="black"/>
                  </a:solidFill>
                  <a:latin typeface="Arial" panose="020B0604020202020204" pitchFamily="34" charset="0"/>
                  <a:cs typeface="Arial" panose="020B0604020202020204" pitchFamily="34" charset="0"/>
                </a:endParaRPr>
              </a:p>
            </p:txBody>
          </p:sp>
          <p:grpSp>
            <p:nvGrpSpPr>
              <p:cNvPr id="97" name="Group 96"/>
              <p:cNvGrpSpPr/>
              <p:nvPr/>
            </p:nvGrpSpPr>
            <p:grpSpPr>
              <a:xfrm>
                <a:off x="3446089" y="2832871"/>
                <a:ext cx="760417" cy="745617"/>
                <a:chOff x="16141235" y="4555303"/>
                <a:chExt cx="874394" cy="851625"/>
              </a:xfrm>
            </p:grpSpPr>
            <p:sp>
              <p:nvSpPr>
                <p:cNvPr id="98" name="Oval 97"/>
                <p:cNvSpPr/>
                <p:nvPr/>
              </p:nvSpPr>
              <p:spPr>
                <a:xfrm>
                  <a:off x="16141235" y="4555303"/>
                  <a:ext cx="874394" cy="851625"/>
                </a:xfrm>
                <a:prstGeom prst="ellipse">
                  <a:avLst/>
                </a:prstGeom>
                <a:solidFill>
                  <a:schemeClr val="accent5"/>
                </a:solidFill>
                <a:ln w="44450">
                  <a:solidFill>
                    <a:srgbClr val="D9E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99" name="AutoShape 19"/>
                <p:cNvSpPr>
                  <a:spLocks noChangeAspect="1" noChangeArrowheads="1" noTextEdit="1"/>
                </p:cNvSpPr>
                <p:nvPr/>
              </p:nvSpPr>
              <p:spPr bwMode="auto">
                <a:xfrm>
                  <a:off x="16203613" y="4662488"/>
                  <a:ext cx="79375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00" name="Freeform 21"/>
                <p:cNvSpPr>
                  <a:spLocks/>
                </p:cNvSpPr>
                <p:nvPr/>
              </p:nvSpPr>
              <p:spPr bwMode="auto">
                <a:xfrm>
                  <a:off x="16536988" y="5245100"/>
                  <a:ext cx="136525" cy="1587"/>
                </a:xfrm>
                <a:custGeom>
                  <a:avLst/>
                  <a:gdLst>
                    <a:gd name="T0" fmla="*/ 86 w 86"/>
                    <a:gd name="T1" fmla="*/ 1 h 1"/>
                    <a:gd name="T2" fmla="*/ 85 w 86"/>
                    <a:gd name="T3" fmla="*/ 0 h 1"/>
                    <a:gd name="T4" fmla="*/ 1 w 86"/>
                    <a:gd name="T5" fmla="*/ 0 h 1"/>
                    <a:gd name="T6" fmla="*/ 0 w 86"/>
                    <a:gd name="T7" fmla="*/ 1 h 1"/>
                    <a:gd name="T8" fmla="*/ 86 w 86"/>
                    <a:gd name="T9" fmla="*/ 1 h 1"/>
                  </a:gdLst>
                  <a:ahLst/>
                  <a:cxnLst>
                    <a:cxn ang="0">
                      <a:pos x="T0" y="T1"/>
                    </a:cxn>
                    <a:cxn ang="0">
                      <a:pos x="T2" y="T3"/>
                    </a:cxn>
                    <a:cxn ang="0">
                      <a:pos x="T4" y="T5"/>
                    </a:cxn>
                    <a:cxn ang="0">
                      <a:pos x="T6" y="T7"/>
                    </a:cxn>
                    <a:cxn ang="0">
                      <a:pos x="T8" y="T9"/>
                    </a:cxn>
                  </a:cxnLst>
                  <a:rect l="0" t="0" r="r" b="b"/>
                  <a:pathLst>
                    <a:path w="86" h="1">
                      <a:moveTo>
                        <a:pt x="86" y="1"/>
                      </a:moveTo>
                      <a:lnTo>
                        <a:pt x="85" y="0"/>
                      </a:lnTo>
                      <a:lnTo>
                        <a:pt x="1" y="0"/>
                      </a:lnTo>
                      <a:lnTo>
                        <a:pt x="0" y="1"/>
                      </a:lnTo>
                      <a:lnTo>
                        <a:pt x="86"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01" name="Freeform 22"/>
                <p:cNvSpPr>
                  <a:spLocks/>
                </p:cNvSpPr>
                <p:nvPr/>
              </p:nvSpPr>
              <p:spPr bwMode="auto">
                <a:xfrm>
                  <a:off x="16538576" y="5187950"/>
                  <a:ext cx="133350" cy="57150"/>
                </a:xfrm>
                <a:custGeom>
                  <a:avLst/>
                  <a:gdLst>
                    <a:gd name="T0" fmla="*/ 41 w 84"/>
                    <a:gd name="T1" fmla="*/ 0 h 36"/>
                    <a:gd name="T2" fmla="*/ 0 w 84"/>
                    <a:gd name="T3" fmla="*/ 36 h 36"/>
                    <a:gd name="T4" fmla="*/ 84 w 84"/>
                    <a:gd name="T5" fmla="*/ 36 h 36"/>
                    <a:gd name="T6" fmla="*/ 41 w 84"/>
                    <a:gd name="T7" fmla="*/ 0 h 36"/>
                  </a:gdLst>
                  <a:ahLst/>
                  <a:cxnLst>
                    <a:cxn ang="0">
                      <a:pos x="T0" y="T1"/>
                    </a:cxn>
                    <a:cxn ang="0">
                      <a:pos x="T2" y="T3"/>
                    </a:cxn>
                    <a:cxn ang="0">
                      <a:pos x="T4" y="T5"/>
                    </a:cxn>
                    <a:cxn ang="0">
                      <a:pos x="T6" y="T7"/>
                    </a:cxn>
                  </a:cxnLst>
                  <a:rect l="0" t="0" r="r" b="b"/>
                  <a:pathLst>
                    <a:path w="84" h="36">
                      <a:moveTo>
                        <a:pt x="41" y="0"/>
                      </a:moveTo>
                      <a:lnTo>
                        <a:pt x="0" y="36"/>
                      </a:lnTo>
                      <a:lnTo>
                        <a:pt x="84" y="36"/>
                      </a:lnTo>
                      <a:lnTo>
                        <a:pt x="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02" name="Freeform 23"/>
                <p:cNvSpPr>
                  <a:spLocks/>
                </p:cNvSpPr>
                <p:nvPr/>
              </p:nvSpPr>
              <p:spPr bwMode="auto">
                <a:xfrm>
                  <a:off x="16508413" y="5108575"/>
                  <a:ext cx="73025" cy="128587"/>
                </a:xfrm>
                <a:custGeom>
                  <a:avLst/>
                  <a:gdLst>
                    <a:gd name="T0" fmla="*/ 0 w 46"/>
                    <a:gd name="T1" fmla="*/ 81 h 81"/>
                    <a:gd name="T2" fmla="*/ 46 w 46"/>
                    <a:gd name="T3" fmla="*/ 39 h 81"/>
                    <a:gd name="T4" fmla="*/ 0 w 46"/>
                    <a:gd name="T5" fmla="*/ 0 h 81"/>
                    <a:gd name="T6" fmla="*/ 0 w 46"/>
                    <a:gd name="T7" fmla="*/ 81 h 81"/>
                  </a:gdLst>
                  <a:ahLst/>
                  <a:cxnLst>
                    <a:cxn ang="0">
                      <a:pos x="T0" y="T1"/>
                    </a:cxn>
                    <a:cxn ang="0">
                      <a:pos x="T2" y="T3"/>
                    </a:cxn>
                    <a:cxn ang="0">
                      <a:pos x="T4" y="T5"/>
                    </a:cxn>
                    <a:cxn ang="0">
                      <a:pos x="T6" y="T7"/>
                    </a:cxn>
                  </a:cxnLst>
                  <a:rect l="0" t="0" r="r" b="b"/>
                  <a:pathLst>
                    <a:path w="46" h="81">
                      <a:moveTo>
                        <a:pt x="0" y="81"/>
                      </a:moveTo>
                      <a:lnTo>
                        <a:pt x="46" y="39"/>
                      </a:lnTo>
                      <a:lnTo>
                        <a:pt x="0" y="0"/>
                      </a:lnTo>
                      <a:lnTo>
                        <a:pt x="0" y="8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03" name="Freeform 24"/>
                <p:cNvSpPr>
                  <a:spLocks/>
                </p:cNvSpPr>
                <p:nvPr/>
              </p:nvSpPr>
              <p:spPr bwMode="auto">
                <a:xfrm>
                  <a:off x="16525876" y="5087938"/>
                  <a:ext cx="149225" cy="63500"/>
                </a:xfrm>
                <a:custGeom>
                  <a:avLst/>
                  <a:gdLst>
                    <a:gd name="T0" fmla="*/ 0 w 94"/>
                    <a:gd name="T1" fmla="*/ 0 h 40"/>
                    <a:gd name="T2" fmla="*/ 49 w 94"/>
                    <a:gd name="T3" fmla="*/ 40 h 40"/>
                    <a:gd name="T4" fmla="*/ 94 w 94"/>
                    <a:gd name="T5" fmla="*/ 0 h 40"/>
                    <a:gd name="T6" fmla="*/ 0 w 94"/>
                    <a:gd name="T7" fmla="*/ 0 h 40"/>
                  </a:gdLst>
                  <a:ahLst/>
                  <a:cxnLst>
                    <a:cxn ang="0">
                      <a:pos x="T0" y="T1"/>
                    </a:cxn>
                    <a:cxn ang="0">
                      <a:pos x="T2" y="T3"/>
                    </a:cxn>
                    <a:cxn ang="0">
                      <a:pos x="T4" y="T5"/>
                    </a:cxn>
                    <a:cxn ang="0">
                      <a:pos x="T6" y="T7"/>
                    </a:cxn>
                  </a:cxnLst>
                  <a:rect l="0" t="0" r="r" b="b"/>
                  <a:pathLst>
                    <a:path w="94" h="40">
                      <a:moveTo>
                        <a:pt x="0" y="0"/>
                      </a:moveTo>
                      <a:lnTo>
                        <a:pt x="49" y="40"/>
                      </a:lnTo>
                      <a:lnTo>
                        <a:pt x="94" y="0"/>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04" name="Freeform 25"/>
                <p:cNvSpPr>
                  <a:spLocks/>
                </p:cNvSpPr>
                <p:nvPr/>
              </p:nvSpPr>
              <p:spPr bwMode="auto">
                <a:xfrm>
                  <a:off x="16622713" y="5106988"/>
                  <a:ext cx="73025" cy="123825"/>
                </a:xfrm>
                <a:custGeom>
                  <a:avLst/>
                  <a:gdLst>
                    <a:gd name="T0" fmla="*/ 0 w 46"/>
                    <a:gd name="T1" fmla="*/ 40 h 78"/>
                    <a:gd name="T2" fmla="*/ 46 w 46"/>
                    <a:gd name="T3" fmla="*/ 78 h 78"/>
                    <a:gd name="T4" fmla="*/ 46 w 46"/>
                    <a:gd name="T5" fmla="*/ 0 h 78"/>
                    <a:gd name="T6" fmla="*/ 0 w 46"/>
                    <a:gd name="T7" fmla="*/ 40 h 78"/>
                  </a:gdLst>
                  <a:ahLst/>
                  <a:cxnLst>
                    <a:cxn ang="0">
                      <a:pos x="T0" y="T1"/>
                    </a:cxn>
                    <a:cxn ang="0">
                      <a:pos x="T2" y="T3"/>
                    </a:cxn>
                    <a:cxn ang="0">
                      <a:pos x="T4" y="T5"/>
                    </a:cxn>
                    <a:cxn ang="0">
                      <a:pos x="T6" y="T7"/>
                    </a:cxn>
                  </a:cxnLst>
                  <a:rect l="0" t="0" r="r" b="b"/>
                  <a:pathLst>
                    <a:path w="46" h="78">
                      <a:moveTo>
                        <a:pt x="0" y="40"/>
                      </a:moveTo>
                      <a:lnTo>
                        <a:pt x="46" y="78"/>
                      </a:lnTo>
                      <a:lnTo>
                        <a:pt x="46" y="0"/>
                      </a:lnTo>
                      <a:lnTo>
                        <a:pt x="0" y="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05" name="Freeform 26"/>
                <p:cNvSpPr>
                  <a:spLocks/>
                </p:cNvSpPr>
                <p:nvPr/>
              </p:nvSpPr>
              <p:spPr bwMode="auto">
                <a:xfrm>
                  <a:off x="16205201" y="4662488"/>
                  <a:ext cx="793750" cy="401637"/>
                </a:xfrm>
                <a:custGeom>
                  <a:avLst/>
                  <a:gdLst>
                    <a:gd name="T0" fmla="*/ 607 w 624"/>
                    <a:gd name="T1" fmla="*/ 295 h 315"/>
                    <a:gd name="T2" fmla="*/ 582 w 624"/>
                    <a:gd name="T3" fmla="*/ 258 h 315"/>
                    <a:gd name="T4" fmla="*/ 490 w 624"/>
                    <a:gd name="T5" fmla="*/ 93 h 315"/>
                    <a:gd name="T6" fmla="*/ 454 w 624"/>
                    <a:gd name="T7" fmla="*/ 62 h 315"/>
                    <a:gd name="T8" fmla="*/ 345 w 624"/>
                    <a:gd name="T9" fmla="*/ 13 h 315"/>
                    <a:gd name="T10" fmla="*/ 312 w 624"/>
                    <a:gd name="T11" fmla="*/ 0 h 315"/>
                    <a:gd name="T12" fmla="*/ 279 w 624"/>
                    <a:gd name="T13" fmla="*/ 13 h 315"/>
                    <a:gd name="T14" fmla="*/ 170 w 624"/>
                    <a:gd name="T15" fmla="*/ 62 h 315"/>
                    <a:gd name="T16" fmla="*/ 135 w 624"/>
                    <a:gd name="T17" fmla="*/ 93 h 315"/>
                    <a:gd name="T18" fmla="*/ 49 w 624"/>
                    <a:gd name="T19" fmla="*/ 246 h 315"/>
                    <a:gd name="T20" fmla="*/ 16 w 624"/>
                    <a:gd name="T21" fmla="*/ 295 h 315"/>
                    <a:gd name="T22" fmla="*/ 0 w 624"/>
                    <a:gd name="T23" fmla="*/ 315 h 315"/>
                    <a:gd name="T24" fmla="*/ 48 w 624"/>
                    <a:gd name="T25" fmla="*/ 315 h 315"/>
                    <a:gd name="T26" fmla="*/ 78 w 624"/>
                    <a:gd name="T27" fmla="*/ 270 h 315"/>
                    <a:gd name="T28" fmla="*/ 80 w 624"/>
                    <a:gd name="T29" fmla="*/ 268 h 315"/>
                    <a:gd name="T30" fmla="*/ 168 w 624"/>
                    <a:gd name="T31" fmla="*/ 110 h 315"/>
                    <a:gd name="T32" fmla="*/ 183 w 624"/>
                    <a:gd name="T33" fmla="*/ 98 h 315"/>
                    <a:gd name="T34" fmla="*/ 303 w 624"/>
                    <a:gd name="T35" fmla="*/ 49 h 315"/>
                    <a:gd name="T36" fmla="*/ 311 w 624"/>
                    <a:gd name="T37" fmla="*/ 48 h 315"/>
                    <a:gd name="T38" fmla="*/ 312 w 624"/>
                    <a:gd name="T39" fmla="*/ 48 h 315"/>
                    <a:gd name="T40" fmla="*/ 314 w 624"/>
                    <a:gd name="T41" fmla="*/ 48 h 315"/>
                    <a:gd name="T42" fmla="*/ 321 w 624"/>
                    <a:gd name="T43" fmla="*/ 49 h 315"/>
                    <a:gd name="T44" fmla="*/ 442 w 624"/>
                    <a:gd name="T45" fmla="*/ 98 h 315"/>
                    <a:gd name="T46" fmla="*/ 456 w 624"/>
                    <a:gd name="T47" fmla="*/ 110 h 315"/>
                    <a:gd name="T48" fmla="*/ 534 w 624"/>
                    <a:gd name="T49" fmla="*/ 249 h 315"/>
                    <a:gd name="T50" fmla="*/ 551 w 624"/>
                    <a:gd name="T51" fmla="*/ 279 h 315"/>
                    <a:gd name="T52" fmla="*/ 559 w 624"/>
                    <a:gd name="T53" fmla="*/ 291 h 315"/>
                    <a:gd name="T54" fmla="*/ 576 w 624"/>
                    <a:gd name="T55" fmla="*/ 315 h 315"/>
                    <a:gd name="T56" fmla="*/ 624 w 624"/>
                    <a:gd name="T57" fmla="*/ 315 h 315"/>
                    <a:gd name="T58" fmla="*/ 607 w 624"/>
                    <a:gd name="T59" fmla="*/ 29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4" h="315">
                      <a:moveTo>
                        <a:pt x="607" y="295"/>
                      </a:moveTo>
                      <a:cubicBezTo>
                        <a:pt x="600" y="285"/>
                        <a:pt x="590" y="271"/>
                        <a:pt x="582" y="258"/>
                      </a:cubicBezTo>
                      <a:cubicBezTo>
                        <a:pt x="490" y="93"/>
                        <a:pt x="490" y="93"/>
                        <a:pt x="490" y="93"/>
                      </a:cubicBezTo>
                      <a:cubicBezTo>
                        <a:pt x="482" y="79"/>
                        <a:pt x="469" y="68"/>
                        <a:pt x="454" y="62"/>
                      </a:cubicBezTo>
                      <a:cubicBezTo>
                        <a:pt x="345" y="13"/>
                        <a:pt x="345" y="13"/>
                        <a:pt x="345" y="13"/>
                      </a:cubicBezTo>
                      <a:cubicBezTo>
                        <a:pt x="312" y="0"/>
                        <a:pt x="312" y="0"/>
                        <a:pt x="312" y="0"/>
                      </a:cubicBezTo>
                      <a:cubicBezTo>
                        <a:pt x="279" y="13"/>
                        <a:pt x="279" y="13"/>
                        <a:pt x="279" y="13"/>
                      </a:cubicBezTo>
                      <a:cubicBezTo>
                        <a:pt x="170" y="62"/>
                        <a:pt x="170" y="62"/>
                        <a:pt x="170" y="62"/>
                      </a:cubicBezTo>
                      <a:cubicBezTo>
                        <a:pt x="155" y="68"/>
                        <a:pt x="142" y="79"/>
                        <a:pt x="135" y="93"/>
                      </a:cubicBezTo>
                      <a:cubicBezTo>
                        <a:pt x="49" y="246"/>
                        <a:pt x="49" y="246"/>
                        <a:pt x="49" y="246"/>
                      </a:cubicBezTo>
                      <a:cubicBezTo>
                        <a:pt x="40" y="261"/>
                        <a:pt x="27" y="281"/>
                        <a:pt x="16" y="295"/>
                      </a:cubicBezTo>
                      <a:cubicBezTo>
                        <a:pt x="13" y="300"/>
                        <a:pt x="6" y="308"/>
                        <a:pt x="0" y="315"/>
                      </a:cubicBezTo>
                      <a:cubicBezTo>
                        <a:pt x="48" y="315"/>
                        <a:pt x="48" y="315"/>
                        <a:pt x="48" y="315"/>
                      </a:cubicBezTo>
                      <a:cubicBezTo>
                        <a:pt x="60" y="300"/>
                        <a:pt x="71" y="283"/>
                        <a:pt x="78" y="270"/>
                      </a:cubicBezTo>
                      <a:cubicBezTo>
                        <a:pt x="80" y="268"/>
                        <a:pt x="80" y="268"/>
                        <a:pt x="80" y="268"/>
                      </a:cubicBezTo>
                      <a:cubicBezTo>
                        <a:pt x="168" y="110"/>
                        <a:pt x="168" y="110"/>
                        <a:pt x="168" y="110"/>
                      </a:cubicBezTo>
                      <a:cubicBezTo>
                        <a:pt x="171" y="105"/>
                        <a:pt x="176" y="100"/>
                        <a:pt x="183" y="98"/>
                      </a:cubicBezTo>
                      <a:cubicBezTo>
                        <a:pt x="303" y="49"/>
                        <a:pt x="303" y="49"/>
                        <a:pt x="303" y="49"/>
                      </a:cubicBezTo>
                      <a:cubicBezTo>
                        <a:pt x="305" y="49"/>
                        <a:pt x="308" y="48"/>
                        <a:pt x="311" y="48"/>
                      </a:cubicBezTo>
                      <a:cubicBezTo>
                        <a:pt x="312" y="48"/>
                        <a:pt x="312" y="48"/>
                        <a:pt x="312" y="48"/>
                      </a:cubicBezTo>
                      <a:cubicBezTo>
                        <a:pt x="314" y="48"/>
                        <a:pt x="314" y="48"/>
                        <a:pt x="314" y="48"/>
                      </a:cubicBezTo>
                      <a:cubicBezTo>
                        <a:pt x="316" y="48"/>
                        <a:pt x="319" y="49"/>
                        <a:pt x="321" y="49"/>
                      </a:cubicBezTo>
                      <a:cubicBezTo>
                        <a:pt x="442" y="98"/>
                        <a:pt x="442" y="98"/>
                        <a:pt x="442" y="98"/>
                      </a:cubicBezTo>
                      <a:cubicBezTo>
                        <a:pt x="448" y="100"/>
                        <a:pt x="453" y="105"/>
                        <a:pt x="456" y="110"/>
                      </a:cubicBezTo>
                      <a:cubicBezTo>
                        <a:pt x="534" y="249"/>
                        <a:pt x="534" y="249"/>
                        <a:pt x="534" y="249"/>
                      </a:cubicBezTo>
                      <a:cubicBezTo>
                        <a:pt x="551" y="279"/>
                        <a:pt x="551" y="279"/>
                        <a:pt x="551" y="279"/>
                      </a:cubicBezTo>
                      <a:cubicBezTo>
                        <a:pt x="559" y="291"/>
                        <a:pt x="559" y="291"/>
                        <a:pt x="559" y="291"/>
                      </a:cubicBezTo>
                      <a:cubicBezTo>
                        <a:pt x="566" y="302"/>
                        <a:pt x="567" y="304"/>
                        <a:pt x="576" y="315"/>
                      </a:cubicBezTo>
                      <a:cubicBezTo>
                        <a:pt x="624" y="315"/>
                        <a:pt x="624" y="315"/>
                        <a:pt x="624" y="315"/>
                      </a:cubicBezTo>
                      <a:cubicBezTo>
                        <a:pt x="617" y="308"/>
                        <a:pt x="611" y="300"/>
                        <a:pt x="607" y="29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06" name="Freeform 27"/>
                <p:cNvSpPr>
                  <a:spLocks noEditPoints="1"/>
                </p:cNvSpPr>
                <p:nvPr/>
              </p:nvSpPr>
              <p:spPr bwMode="auto">
                <a:xfrm>
                  <a:off x="16309976" y="4757738"/>
                  <a:ext cx="582613" cy="487362"/>
                </a:xfrm>
                <a:custGeom>
                  <a:avLst/>
                  <a:gdLst>
                    <a:gd name="T0" fmla="*/ 350 w 458"/>
                    <a:gd name="T1" fmla="*/ 48 h 383"/>
                    <a:gd name="T2" fmla="*/ 230 w 458"/>
                    <a:gd name="T3" fmla="*/ 0 h 383"/>
                    <a:gd name="T4" fmla="*/ 230 w 458"/>
                    <a:gd name="T5" fmla="*/ 0 h 383"/>
                    <a:gd name="T6" fmla="*/ 228 w 458"/>
                    <a:gd name="T7" fmla="*/ 0 h 383"/>
                    <a:gd name="T8" fmla="*/ 108 w 458"/>
                    <a:gd name="T9" fmla="*/ 48 h 383"/>
                    <a:gd name="T10" fmla="*/ 0 w 458"/>
                    <a:gd name="T11" fmla="*/ 240 h 383"/>
                    <a:gd name="T12" fmla="*/ 29 w 458"/>
                    <a:gd name="T13" fmla="*/ 241 h 383"/>
                    <a:gd name="T14" fmla="*/ 38 w 458"/>
                    <a:gd name="T15" fmla="*/ 250 h 383"/>
                    <a:gd name="T16" fmla="*/ 38 w 458"/>
                    <a:gd name="T17" fmla="*/ 383 h 383"/>
                    <a:gd name="T18" fmla="*/ 133 w 458"/>
                    <a:gd name="T19" fmla="*/ 383 h 383"/>
                    <a:gd name="T20" fmla="*/ 133 w 458"/>
                    <a:gd name="T21" fmla="*/ 237 h 383"/>
                    <a:gd name="T22" fmla="*/ 324 w 458"/>
                    <a:gd name="T23" fmla="*/ 237 h 383"/>
                    <a:gd name="T24" fmla="*/ 324 w 458"/>
                    <a:gd name="T25" fmla="*/ 383 h 383"/>
                    <a:gd name="T26" fmla="*/ 420 w 458"/>
                    <a:gd name="T27" fmla="*/ 383 h 383"/>
                    <a:gd name="T28" fmla="*/ 420 w 458"/>
                    <a:gd name="T29" fmla="*/ 250 h 383"/>
                    <a:gd name="T30" fmla="*/ 429 w 458"/>
                    <a:gd name="T31" fmla="*/ 241 h 383"/>
                    <a:gd name="T32" fmla="*/ 458 w 458"/>
                    <a:gd name="T33" fmla="*/ 240 h 383"/>
                    <a:gd name="T34" fmla="*/ 350 w 458"/>
                    <a:gd name="T35" fmla="*/ 48 h 383"/>
                    <a:gd name="T36" fmla="*/ 263 w 458"/>
                    <a:gd name="T37" fmla="*/ 157 h 383"/>
                    <a:gd name="T38" fmla="*/ 195 w 458"/>
                    <a:gd name="T39" fmla="*/ 157 h 383"/>
                    <a:gd name="T40" fmla="*/ 195 w 458"/>
                    <a:gd name="T41" fmla="*/ 86 h 383"/>
                    <a:gd name="T42" fmla="*/ 263 w 458"/>
                    <a:gd name="T43" fmla="*/ 86 h 383"/>
                    <a:gd name="T44" fmla="*/ 263 w 458"/>
                    <a:gd name="T45" fmla="*/ 15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8" h="383">
                      <a:moveTo>
                        <a:pt x="350" y="48"/>
                      </a:moveTo>
                      <a:cubicBezTo>
                        <a:pt x="230" y="0"/>
                        <a:pt x="230" y="0"/>
                        <a:pt x="230" y="0"/>
                      </a:cubicBezTo>
                      <a:cubicBezTo>
                        <a:pt x="230" y="0"/>
                        <a:pt x="230" y="0"/>
                        <a:pt x="230" y="0"/>
                      </a:cubicBezTo>
                      <a:cubicBezTo>
                        <a:pt x="229" y="0"/>
                        <a:pt x="229" y="0"/>
                        <a:pt x="228" y="0"/>
                      </a:cubicBezTo>
                      <a:cubicBezTo>
                        <a:pt x="108" y="48"/>
                        <a:pt x="108" y="48"/>
                        <a:pt x="108" y="48"/>
                      </a:cubicBezTo>
                      <a:cubicBezTo>
                        <a:pt x="0" y="240"/>
                        <a:pt x="0" y="240"/>
                        <a:pt x="0" y="240"/>
                      </a:cubicBezTo>
                      <a:cubicBezTo>
                        <a:pt x="29" y="241"/>
                        <a:pt x="29" y="241"/>
                        <a:pt x="29" y="241"/>
                      </a:cubicBezTo>
                      <a:cubicBezTo>
                        <a:pt x="34" y="241"/>
                        <a:pt x="38" y="245"/>
                        <a:pt x="38" y="250"/>
                      </a:cubicBezTo>
                      <a:cubicBezTo>
                        <a:pt x="38" y="383"/>
                        <a:pt x="38" y="383"/>
                        <a:pt x="38" y="383"/>
                      </a:cubicBezTo>
                      <a:cubicBezTo>
                        <a:pt x="133" y="383"/>
                        <a:pt x="133" y="383"/>
                        <a:pt x="133" y="383"/>
                      </a:cubicBezTo>
                      <a:cubicBezTo>
                        <a:pt x="133" y="237"/>
                        <a:pt x="133" y="237"/>
                        <a:pt x="133" y="237"/>
                      </a:cubicBezTo>
                      <a:cubicBezTo>
                        <a:pt x="324" y="237"/>
                        <a:pt x="324" y="237"/>
                        <a:pt x="324" y="237"/>
                      </a:cubicBezTo>
                      <a:cubicBezTo>
                        <a:pt x="324" y="383"/>
                        <a:pt x="324" y="383"/>
                        <a:pt x="324" y="383"/>
                      </a:cubicBezTo>
                      <a:cubicBezTo>
                        <a:pt x="420" y="383"/>
                        <a:pt x="420" y="383"/>
                        <a:pt x="420" y="383"/>
                      </a:cubicBezTo>
                      <a:cubicBezTo>
                        <a:pt x="420" y="250"/>
                        <a:pt x="420" y="250"/>
                        <a:pt x="420" y="250"/>
                      </a:cubicBezTo>
                      <a:cubicBezTo>
                        <a:pt x="420" y="245"/>
                        <a:pt x="424" y="241"/>
                        <a:pt x="429" y="241"/>
                      </a:cubicBezTo>
                      <a:cubicBezTo>
                        <a:pt x="458" y="240"/>
                        <a:pt x="458" y="240"/>
                        <a:pt x="458" y="240"/>
                      </a:cubicBezTo>
                      <a:lnTo>
                        <a:pt x="350" y="48"/>
                      </a:lnTo>
                      <a:close/>
                      <a:moveTo>
                        <a:pt x="263" y="157"/>
                      </a:moveTo>
                      <a:cubicBezTo>
                        <a:pt x="195" y="157"/>
                        <a:pt x="195" y="157"/>
                        <a:pt x="195" y="157"/>
                      </a:cubicBezTo>
                      <a:cubicBezTo>
                        <a:pt x="195" y="86"/>
                        <a:pt x="195" y="86"/>
                        <a:pt x="195" y="86"/>
                      </a:cubicBezTo>
                      <a:cubicBezTo>
                        <a:pt x="263" y="86"/>
                        <a:pt x="263" y="86"/>
                        <a:pt x="263" y="86"/>
                      </a:cubicBezTo>
                      <a:lnTo>
                        <a:pt x="263" y="15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grpSp>
        <p:sp>
          <p:nvSpPr>
            <p:cNvPr id="175" name="Rechteck 212"/>
            <p:cNvSpPr/>
            <p:nvPr/>
          </p:nvSpPr>
          <p:spPr>
            <a:xfrm>
              <a:off x="15287369" y="4792717"/>
              <a:ext cx="1497525" cy="829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47984" rtlCol="0" anchor="ctr" anchorCtr="0"/>
            <a:lstStyle/>
            <a:p>
              <a:pPr algn="ctr">
                <a:spcAft>
                  <a:spcPts val="533"/>
                </a:spcAft>
              </a:pPr>
              <a:r>
                <a:rPr lang="en-US" sz="1800" dirty="0">
                  <a:solidFill>
                    <a:prstClr val="white"/>
                  </a:solidFill>
                  <a:latin typeface="Arial" panose="020B0604020202020204" pitchFamily="34" charset="0"/>
                </a:rPr>
                <a:t>37%</a:t>
              </a:r>
            </a:p>
          </p:txBody>
        </p:sp>
        <p:grpSp>
          <p:nvGrpSpPr>
            <p:cNvPr id="189" name="Group 188"/>
            <p:cNvGrpSpPr/>
            <p:nvPr/>
          </p:nvGrpSpPr>
          <p:grpSpPr>
            <a:xfrm>
              <a:off x="13829324" y="3141883"/>
              <a:ext cx="3908484" cy="1690630"/>
              <a:chOff x="1508472" y="4157251"/>
              <a:chExt cx="2178080" cy="752808"/>
            </a:xfrm>
          </p:grpSpPr>
          <p:sp>
            <p:nvSpPr>
              <p:cNvPr id="191" name="Freeform 6"/>
              <p:cNvSpPr>
                <a:spLocks/>
              </p:cNvSpPr>
              <p:nvPr/>
            </p:nvSpPr>
            <p:spPr bwMode="auto">
              <a:xfrm>
                <a:off x="1508472" y="4157251"/>
                <a:ext cx="1183770" cy="752808"/>
              </a:xfrm>
              <a:custGeom>
                <a:avLst/>
                <a:gdLst>
                  <a:gd name="T0" fmla="*/ 1712 w 1712"/>
                  <a:gd name="T1" fmla="*/ 841 h 1082"/>
                  <a:gd name="T2" fmla="*/ 1712 w 1712"/>
                  <a:gd name="T3" fmla="*/ 551 h 1082"/>
                  <a:gd name="T4" fmla="*/ 1712 w 1712"/>
                  <a:gd name="T5" fmla="*/ 180 h 1082"/>
                  <a:gd name="T6" fmla="*/ 1712 w 1712"/>
                  <a:gd name="T7" fmla="*/ 0 h 1082"/>
                  <a:gd name="T8" fmla="*/ 0 w 1712"/>
                  <a:gd name="T9" fmla="*/ 0 h 1082"/>
                  <a:gd name="T10" fmla="*/ 0 w 1712"/>
                  <a:gd name="T11" fmla="*/ 841 h 1082"/>
                  <a:gd name="T12" fmla="*/ 1436 w 1712"/>
                  <a:gd name="T13" fmla="*/ 841 h 1082"/>
                  <a:gd name="T14" fmla="*/ 1658 w 1712"/>
                  <a:gd name="T15" fmla="*/ 1082 h 1082"/>
                  <a:gd name="T16" fmla="*/ 1712 w 1712"/>
                  <a:gd name="T17" fmla="*/ 1082 h 1082"/>
                  <a:gd name="T18" fmla="*/ 1712 w 1712"/>
                  <a:gd name="T19" fmla="*/ 84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2" h="1082">
                    <a:moveTo>
                      <a:pt x="1712" y="841"/>
                    </a:moveTo>
                    <a:lnTo>
                      <a:pt x="1712" y="551"/>
                    </a:lnTo>
                    <a:lnTo>
                      <a:pt x="1712" y="180"/>
                    </a:lnTo>
                    <a:lnTo>
                      <a:pt x="1712" y="0"/>
                    </a:lnTo>
                    <a:lnTo>
                      <a:pt x="0" y="0"/>
                    </a:lnTo>
                    <a:lnTo>
                      <a:pt x="0" y="841"/>
                    </a:lnTo>
                    <a:lnTo>
                      <a:pt x="1436" y="841"/>
                    </a:lnTo>
                    <a:lnTo>
                      <a:pt x="1658" y="1082"/>
                    </a:lnTo>
                    <a:lnTo>
                      <a:pt x="1712" y="1082"/>
                    </a:lnTo>
                    <a:lnTo>
                      <a:pt x="1712" y="841"/>
                    </a:lnTo>
                    <a:close/>
                  </a:path>
                </a:pathLst>
              </a:custGeom>
              <a:solidFill>
                <a:schemeClr val="accent1"/>
              </a:solidFill>
              <a:ln>
                <a:noFill/>
              </a:ln>
            </p:spPr>
            <p:txBody>
              <a:bodyPr vert="horz" wrap="square" lIns="60939" tIns="30470" rIns="60939" bIns="30470" numCol="1" anchor="t" anchorCtr="0" compatLnSpc="1">
                <a:prstTxWarp prst="textNoShape">
                  <a:avLst/>
                </a:prstTxWarp>
              </a:bodyPr>
              <a:lstStyle/>
              <a:p>
                <a:endParaRPr lang="en-US" sz="3200" dirty="0">
                  <a:solidFill>
                    <a:prstClr val="black"/>
                  </a:solidFill>
                  <a:latin typeface="Arial" panose="020B0604020202020204" pitchFamily="34" charset="0"/>
                  <a:cs typeface="Arial" panose="020B0604020202020204" pitchFamily="34" charset="0"/>
                </a:endParaRPr>
              </a:p>
            </p:txBody>
          </p:sp>
          <p:sp>
            <p:nvSpPr>
              <p:cNvPr id="192" name="Freeform 7"/>
              <p:cNvSpPr>
                <a:spLocks/>
              </p:cNvSpPr>
              <p:nvPr/>
            </p:nvSpPr>
            <p:spPr bwMode="auto">
              <a:xfrm>
                <a:off x="2692242" y="4282487"/>
                <a:ext cx="994310" cy="627572"/>
              </a:xfrm>
              <a:custGeom>
                <a:avLst/>
                <a:gdLst>
                  <a:gd name="T0" fmla="*/ 1438 w 1438"/>
                  <a:gd name="T1" fmla="*/ 661 h 902"/>
                  <a:gd name="T2" fmla="*/ 1438 w 1438"/>
                  <a:gd name="T3" fmla="*/ 0 h 902"/>
                  <a:gd name="T4" fmla="*/ 0 w 1438"/>
                  <a:gd name="T5" fmla="*/ 0 h 902"/>
                  <a:gd name="T6" fmla="*/ 0 w 1438"/>
                  <a:gd name="T7" fmla="*/ 371 h 902"/>
                  <a:gd name="T8" fmla="*/ 0 w 1438"/>
                  <a:gd name="T9" fmla="*/ 661 h 902"/>
                  <a:gd name="T10" fmla="*/ 0 w 1438"/>
                  <a:gd name="T11" fmla="*/ 902 h 902"/>
                  <a:gd name="T12" fmla="*/ 54 w 1438"/>
                  <a:gd name="T13" fmla="*/ 902 h 902"/>
                  <a:gd name="T14" fmla="*/ 276 w 1438"/>
                  <a:gd name="T15" fmla="*/ 661 h 902"/>
                  <a:gd name="T16" fmla="*/ 1438 w 1438"/>
                  <a:gd name="T17" fmla="*/ 661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8" h="902">
                    <a:moveTo>
                      <a:pt x="1438" y="661"/>
                    </a:moveTo>
                    <a:lnTo>
                      <a:pt x="1438" y="0"/>
                    </a:lnTo>
                    <a:lnTo>
                      <a:pt x="0" y="0"/>
                    </a:lnTo>
                    <a:lnTo>
                      <a:pt x="0" y="371"/>
                    </a:lnTo>
                    <a:lnTo>
                      <a:pt x="0" y="661"/>
                    </a:lnTo>
                    <a:lnTo>
                      <a:pt x="0" y="902"/>
                    </a:lnTo>
                    <a:lnTo>
                      <a:pt x="54" y="902"/>
                    </a:lnTo>
                    <a:lnTo>
                      <a:pt x="276" y="661"/>
                    </a:lnTo>
                    <a:lnTo>
                      <a:pt x="1438" y="661"/>
                    </a:lnTo>
                    <a:close/>
                  </a:path>
                </a:pathLst>
              </a:custGeom>
              <a:solidFill>
                <a:srgbClr val="C110A0"/>
              </a:solidFill>
              <a:ln>
                <a:noFill/>
              </a:ln>
            </p:spPr>
            <p:txBody>
              <a:bodyPr vert="horz" wrap="square" lIns="60939" tIns="30470" rIns="60939" bIns="30470" numCol="1" anchor="t" anchorCtr="0" compatLnSpc="1">
                <a:prstTxWarp prst="textNoShape">
                  <a:avLst/>
                </a:prstTxWarp>
              </a:bodyPr>
              <a:lstStyle/>
              <a:p>
                <a:endParaRPr lang="en-US" sz="3200" dirty="0">
                  <a:solidFill>
                    <a:prstClr val="black"/>
                  </a:solidFill>
                  <a:latin typeface="Arial" panose="020B0604020202020204" pitchFamily="34" charset="0"/>
                  <a:cs typeface="Arial" panose="020B0604020202020204" pitchFamily="34" charset="0"/>
                </a:endParaRPr>
              </a:p>
            </p:txBody>
          </p:sp>
          <p:sp>
            <p:nvSpPr>
              <p:cNvPr id="193" name="Rechteck 97"/>
              <p:cNvSpPr/>
              <p:nvPr/>
            </p:nvSpPr>
            <p:spPr>
              <a:xfrm>
                <a:off x="2684622" y="4299995"/>
                <a:ext cx="994310" cy="40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3992" tIns="0" rIns="71976" bIns="47984" rtlCol="0" anchor="t" anchorCtr="0">
                <a:noAutofit/>
              </a:bodyPr>
              <a:lstStyle/>
              <a:p>
                <a:pPr algn="r"/>
                <a:r>
                  <a:rPr lang="en-US" sz="1400" b="1" dirty="0" err="1">
                    <a:solidFill>
                      <a:prstClr val="white"/>
                    </a:solidFill>
                    <a:latin typeface="Arial" panose="020B0604020202020204" pitchFamily="34" charset="0"/>
                    <a:cs typeface="Arial" panose="020B0604020202020204" pitchFamily="34" charset="0"/>
                  </a:rPr>
                  <a:t>Máximo</a:t>
                </a:r>
                <a:r>
                  <a:rPr lang="en-US" sz="1400" dirty="0">
                    <a:solidFill>
                      <a:prstClr val="white"/>
                    </a:solidFill>
                    <a:latin typeface="Arial" panose="020B0604020202020204" pitchFamily="34" charset="0"/>
                    <a:cs typeface="Arial" panose="020B0604020202020204" pitchFamily="34" charset="0"/>
                  </a:rPr>
                  <a:t/>
                </a:r>
                <a:br>
                  <a:rPr lang="en-US" sz="1400" dirty="0">
                    <a:solidFill>
                      <a:prstClr val="white"/>
                    </a:solidFill>
                    <a:latin typeface="Arial" panose="020B0604020202020204" pitchFamily="34" charset="0"/>
                    <a:cs typeface="Arial" panose="020B0604020202020204" pitchFamily="34" charset="0"/>
                  </a:rPr>
                </a:br>
                <a:r>
                  <a:rPr lang="en-US" sz="3200" spc="200" dirty="0">
                    <a:solidFill>
                      <a:prstClr val="white"/>
                    </a:solidFill>
                    <a:latin typeface="Arial" panose="020B0604020202020204" pitchFamily="34" charset="0"/>
                    <a:cs typeface="Arial" panose="020B0604020202020204" pitchFamily="34" charset="0"/>
                  </a:rPr>
                  <a:t>40%</a:t>
                </a:r>
              </a:p>
            </p:txBody>
          </p:sp>
          <p:sp>
            <p:nvSpPr>
              <p:cNvPr id="194" name="Rechteck 98"/>
              <p:cNvSpPr/>
              <p:nvPr/>
            </p:nvSpPr>
            <p:spPr>
              <a:xfrm>
                <a:off x="1516093" y="4169459"/>
                <a:ext cx="1183769" cy="50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1976" tIns="0" rIns="23992" bIns="71976" rtlCol="0" anchor="t" anchorCtr="0">
                <a:noAutofit/>
              </a:bodyPr>
              <a:lstStyle/>
              <a:p>
                <a:r>
                  <a:rPr lang="en-US" sz="1400" b="1" dirty="0" err="1">
                    <a:solidFill>
                      <a:prstClr val="white"/>
                    </a:solidFill>
                    <a:latin typeface="Arial" panose="020B0604020202020204" pitchFamily="34" charset="0"/>
                    <a:cs typeface="Arial" panose="020B0604020202020204" pitchFamily="34" charset="0"/>
                  </a:rPr>
                  <a:t>Mínimo</a:t>
                </a:r>
                <a:endParaRPr lang="en-US" sz="1400" b="1" dirty="0">
                  <a:solidFill>
                    <a:prstClr val="white"/>
                  </a:solidFill>
                  <a:latin typeface="Arial" panose="020B0604020202020204" pitchFamily="34" charset="0"/>
                  <a:cs typeface="Arial" panose="020B0604020202020204" pitchFamily="34" charset="0"/>
                </a:endParaRPr>
              </a:p>
              <a:p>
                <a:r>
                  <a:rPr lang="en-US" sz="3200" spc="200" dirty="0">
                    <a:solidFill>
                      <a:prstClr val="white"/>
                    </a:solidFill>
                    <a:latin typeface="Arial" panose="020B0604020202020204" pitchFamily="34" charset="0"/>
                    <a:cs typeface="Arial" panose="020B0604020202020204" pitchFamily="34" charset="0"/>
                  </a:rPr>
                  <a:t>20%</a:t>
                </a:r>
              </a:p>
            </p:txBody>
          </p:sp>
        </p:grpSp>
        <p:sp>
          <p:nvSpPr>
            <p:cNvPr id="177" name="TextBox 176"/>
            <p:cNvSpPr txBox="1"/>
            <p:nvPr/>
          </p:nvSpPr>
          <p:spPr>
            <a:xfrm>
              <a:off x="14281578" y="2452295"/>
              <a:ext cx="2229026" cy="646549"/>
            </a:xfrm>
            <a:prstGeom prst="rect">
              <a:avLst/>
            </a:prstGeom>
            <a:noFill/>
          </p:spPr>
          <p:txBody>
            <a:bodyPr wrap="none" rtlCol="0">
              <a:spAutoFit/>
            </a:bodyPr>
            <a:lstStyle/>
            <a:p>
              <a:r>
                <a:rPr lang="es-AR" sz="2200" b="1" dirty="0">
                  <a:solidFill>
                    <a:prstClr val="black"/>
                  </a:solidFill>
                  <a:latin typeface="Arial" panose="020B0604020202020204" pitchFamily="34" charset="0"/>
                  <a:cs typeface="Arial" panose="020B0604020202020204" pitchFamily="34" charset="0"/>
                </a:rPr>
                <a:t>Consumo</a:t>
              </a:r>
              <a:endParaRPr lang="en-US" sz="2200" b="1" dirty="0">
                <a:solidFill>
                  <a:prstClr val="black"/>
                </a:solidFill>
                <a:latin typeface="Arial" panose="020B0604020202020204" pitchFamily="34" charset="0"/>
                <a:cs typeface="Arial" panose="020B0604020202020204" pitchFamily="34" charset="0"/>
              </a:endParaRPr>
            </a:p>
          </p:txBody>
        </p:sp>
        <p:sp>
          <p:nvSpPr>
            <p:cNvPr id="197" name="Rechteck 212"/>
            <p:cNvSpPr/>
            <p:nvPr/>
          </p:nvSpPr>
          <p:spPr>
            <a:xfrm>
              <a:off x="18322217" y="7957646"/>
              <a:ext cx="1497525" cy="829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47984" rtlCol="0" anchor="ctr" anchorCtr="0"/>
            <a:lstStyle/>
            <a:p>
              <a:pPr algn="ctr">
                <a:spcAft>
                  <a:spcPts val="533"/>
                </a:spcAft>
              </a:pPr>
              <a:r>
                <a:rPr lang="en-US" sz="1800" dirty="0">
                  <a:solidFill>
                    <a:prstClr val="white"/>
                  </a:solidFill>
                  <a:latin typeface="Arial" panose="020B0604020202020204" pitchFamily="34" charset="0"/>
                </a:rPr>
                <a:t>37%</a:t>
              </a:r>
            </a:p>
          </p:txBody>
        </p:sp>
        <p:grpSp>
          <p:nvGrpSpPr>
            <p:cNvPr id="211" name="Group 210"/>
            <p:cNvGrpSpPr/>
            <p:nvPr/>
          </p:nvGrpSpPr>
          <p:grpSpPr>
            <a:xfrm>
              <a:off x="16864172" y="6306812"/>
              <a:ext cx="3765158" cy="1690630"/>
              <a:chOff x="1508472" y="4157251"/>
              <a:chExt cx="2098208" cy="752808"/>
            </a:xfrm>
          </p:grpSpPr>
          <p:sp>
            <p:nvSpPr>
              <p:cNvPr id="213" name="Freeform 6"/>
              <p:cNvSpPr>
                <a:spLocks/>
              </p:cNvSpPr>
              <p:nvPr/>
            </p:nvSpPr>
            <p:spPr bwMode="auto">
              <a:xfrm>
                <a:off x="1508472" y="4157251"/>
                <a:ext cx="1183770" cy="752808"/>
              </a:xfrm>
              <a:custGeom>
                <a:avLst/>
                <a:gdLst>
                  <a:gd name="T0" fmla="*/ 1712 w 1712"/>
                  <a:gd name="T1" fmla="*/ 841 h 1082"/>
                  <a:gd name="T2" fmla="*/ 1712 w 1712"/>
                  <a:gd name="T3" fmla="*/ 551 h 1082"/>
                  <a:gd name="T4" fmla="*/ 1712 w 1712"/>
                  <a:gd name="T5" fmla="*/ 180 h 1082"/>
                  <a:gd name="T6" fmla="*/ 1712 w 1712"/>
                  <a:gd name="T7" fmla="*/ 0 h 1082"/>
                  <a:gd name="T8" fmla="*/ 0 w 1712"/>
                  <a:gd name="T9" fmla="*/ 0 h 1082"/>
                  <a:gd name="T10" fmla="*/ 0 w 1712"/>
                  <a:gd name="T11" fmla="*/ 841 h 1082"/>
                  <a:gd name="T12" fmla="*/ 1436 w 1712"/>
                  <a:gd name="T13" fmla="*/ 841 h 1082"/>
                  <a:gd name="T14" fmla="*/ 1658 w 1712"/>
                  <a:gd name="T15" fmla="*/ 1082 h 1082"/>
                  <a:gd name="T16" fmla="*/ 1712 w 1712"/>
                  <a:gd name="T17" fmla="*/ 1082 h 1082"/>
                  <a:gd name="T18" fmla="*/ 1712 w 1712"/>
                  <a:gd name="T19" fmla="*/ 84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2" h="1082">
                    <a:moveTo>
                      <a:pt x="1712" y="841"/>
                    </a:moveTo>
                    <a:lnTo>
                      <a:pt x="1712" y="551"/>
                    </a:lnTo>
                    <a:lnTo>
                      <a:pt x="1712" y="180"/>
                    </a:lnTo>
                    <a:lnTo>
                      <a:pt x="1712" y="0"/>
                    </a:lnTo>
                    <a:lnTo>
                      <a:pt x="0" y="0"/>
                    </a:lnTo>
                    <a:lnTo>
                      <a:pt x="0" y="841"/>
                    </a:lnTo>
                    <a:lnTo>
                      <a:pt x="1436" y="841"/>
                    </a:lnTo>
                    <a:lnTo>
                      <a:pt x="1658" y="1082"/>
                    </a:lnTo>
                    <a:lnTo>
                      <a:pt x="1712" y="1082"/>
                    </a:lnTo>
                    <a:lnTo>
                      <a:pt x="1712" y="841"/>
                    </a:lnTo>
                    <a:close/>
                  </a:path>
                </a:pathLst>
              </a:custGeom>
              <a:solidFill>
                <a:schemeClr val="accent1"/>
              </a:solidFill>
              <a:ln>
                <a:noFill/>
              </a:ln>
            </p:spPr>
            <p:txBody>
              <a:bodyPr vert="horz" wrap="square" lIns="60939" tIns="30470" rIns="60939" bIns="30470" numCol="1" anchor="t" anchorCtr="0" compatLnSpc="1">
                <a:prstTxWarp prst="textNoShape">
                  <a:avLst/>
                </a:prstTxWarp>
              </a:bodyPr>
              <a:lstStyle/>
              <a:p>
                <a:endParaRPr lang="en-US" sz="3200" dirty="0">
                  <a:solidFill>
                    <a:prstClr val="black"/>
                  </a:solidFill>
                  <a:latin typeface="Arial" panose="020B0604020202020204" pitchFamily="34" charset="0"/>
                  <a:cs typeface="Arial" panose="020B0604020202020204" pitchFamily="34" charset="0"/>
                </a:endParaRPr>
              </a:p>
            </p:txBody>
          </p:sp>
          <p:sp>
            <p:nvSpPr>
              <p:cNvPr id="214" name="Freeform 7"/>
              <p:cNvSpPr>
                <a:spLocks/>
              </p:cNvSpPr>
              <p:nvPr/>
            </p:nvSpPr>
            <p:spPr bwMode="auto">
              <a:xfrm>
                <a:off x="2692242" y="4282487"/>
                <a:ext cx="883605" cy="627572"/>
              </a:xfrm>
              <a:custGeom>
                <a:avLst/>
                <a:gdLst>
                  <a:gd name="T0" fmla="*/ 1438 w 1438"/>
                  <a:gd name="T1" fmla="*/ 661 h 902"/>
                  <a:gd name="T2" fmla="*/ 1438 w 1438"/>
                  <a:gd name="T3" fmla="*/ 0 h 902"/>
                  <a:gd name="T4" fmla="*/ 0 w 1438"/>
                  <a:gd name="T5" fmla="*/ 0 h 902"/>
                  <a:gd name="T6" fmla="*/ 0 w 1438"/>
                  <a:gd name="T7" fmla="*/ 371 h 902"/>
                  <a:gd name="T8" fmla="*/ 0 w 1438"/>
                  <a:gd name="T9" fmla="*/ 661 h 902"/>
                  <a:gd name="T10" fmla="*/ 0 w 1438"/>
                  <a:gd name="T11" fmla="*/ 902 h 902"/>
                  <a:gd name="T12" fmla="*/ 54 w 1438"/>
                  <a:gd name="T13" fmla="*/ 902 h 902"/>
                  <a:gd name="T14" fmla="*/ 276 w 1438"/>
                  <a:gd name="T15" fmla="*/ 661 h 902"/>
                  <a:gd name="T16" fmla="*/ 1438 w 1438"/>
                  <a:gd name="T17" fmla="*/ 661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8" h="902">
                    <a:moveTo>
                      <a:pt x="1438" y="661"/>
                    </a:moveTo>
                    <a:lnTo>
                      <a:pt x="1438" y="0"/>
                    </a:lnTo>
                    <a:lnTo>
                      <a:pt x="0" y="0"/>
                    </a:lnTo>
                    <a:lnTo>
                      <a:pt x="0" y="371"/>
                    </a:lnTo>
                    <a:lnTo>
                      <a:pt x="0" y="661"/>
                    </a:lnTo>
                    <a:lnTo>
                      <a:pt x="0" y="902"/>
                    </a:lnTo>
                    <a:lnTo>
                      <a:pt x="54" y="902"/>
                    </a:lnTo>
                    <a:lnTo>
                      <a:pt x="276" y="661"/>
                    </a:lnTo>
                    <a:lnTo>
                      <a:pt x="1438" y="661"/>
                    </a:lnTo>
                    <a:close/>
                  </a:path>
                </a:pathLst>
              </a:custGeom>
              <a:solidFill>
                <a:srgbClr val="C110A0"/>
              </a:solidFill>
              <a:ln>
                <a:noFill/>
              </a:ln>
            </p:spPr>
            <p:txBody>
              <a:bodyPr vert="horz" wrap="square" lIns="60939" tIns="30470" rIns="60939" bIns="30470" numCol="1" anchor="t" anchorCtr="0" compatLnSpc="1">
                <a:prstTxWarp prst="textNoShape">
                  <a:avLst/>
                </a:prstTxWarp>
              </a:bodyPr>
              <a:lstStyle/>
              <a:p>
                <a:endParaRPr lang="en-US" sz="3200" dirty="0">
                  <a:solidFill>
                    <a:prstClr val="black"/>
                  </a:solidFill>
                  <a:latin typeface="Arial" panose="020B0604020202020204" pitchFamily="34" charset="0"/>
                  <a:cs typeface="Arial" panose="020B0604020202020204" pitchFamily="34" charset="0"/>
                </a:endParaRPr>
              </a:p>
            </p:txBody>
          </p:sp>
          <p:sp>
            <p:nvSpPr>
              <p:cNvPr id="215" name="Rechteck 97"/>
              <p:cNvSpPr/>
              <p:nvPr/>
            </p:nvSpPr>
            <p:spPr>
              <a:xfrm>
                <a:off x="2669131" y="4299995"/>
                <a:ext cx="937549" cy="401944"/>
              </a:xfrm>
              <a:prstGeom prst="rect">
                <a:avLst/>
              </a:prstGeom>
              <a:solidFill>
                <a:srgbClr val="C11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3992" tIns="0" rIns="71976" bIns="47984" rtlCol="0" anchor="t" anchorCtr="0">
                <a:noAutofit/>
              </a:bodyPr>
              <a:lstStyle/>
              <a:p>
                <a:pPr algn="r"/>
                <a:r>
                  <a:rPr lang="en-US" sz="1400" b="1" dirty="0" err="1">
                    <a:solidFill>
                      <a:prstClr val="white"/>
                    </a:solidFill>
                    <a:latin typeface="Arial" panose="020B0604020202020204" pitchFamily="34" charset="0"/>
                    <a:cs typeface="Arial" panose="020B0604020202020204" pitchFamily="34" charset="0"/>
                  </a:rPr>
                  <a:t>Máximo</a:t>
                </a:r>
                <a:r>
                  <a:rPr lang="en-US" sz="1400" dirty="0">
                    <a:solidFill>
                      <a:prstClr val="white"/>
                    </a:solidFill>
                    <a:latin typeface="Arial" panose="020B0604020202020204" pitchFamily="34" charset="0"/>
                    <a:cs typeface="Arial" panose="020B0604020202020204" pitchFamily="34" charset="0"/>
                  </a:rPr>
                  <a:t/>
                </a:r>
                <a:br>
                  <a:rPr lang="en-US" sz="1400" dirty="0">
                    <a:solidFill>
                      <a:prstClr val="white"/>
                    </a:solidFill>
                    <a:latin typeface="Arial" panose="020B0604020202020204" pitchFamily="34" charset="0"/>
                    <a:cs typeface="Arial" panose="020B0604020202020204" pitchFamily="34" charset="0"/>
                  </a:rPr>
                </a:br>
                <a:r>
                  <a:rPr lang="en-US" sz="3200" spc="200" dirty="0">
                    <a:solidFill>
                      <a:prstClr val="white"/>
                    </a:solidFill>
                    <a:latin typeface="Arial" panose="020B0604020202020204" pitchFamily="34" charset="0"/>
                    <a:cs typeface="Arial" panose="020B0604020202020204" pitchFamily="34" charset="0"/>
                  </a:rPr>
                  <a:t>42%</a:t>
                </a:r>
              </a:p>
            </p:txBody>
          </p:sp>
          <p:sp>
            <p:nvSpPr>
              <p:cNvPr id="216" name="Rechteck 98"/>
              <p:cNvSpPr/>
              <p:nvPr/>
            </p:nvSpPr>
            <p:spPr>
              <a:xfrm>
                <a:off x="1516093" y="4169459"/>
                <a:ext cx="1183769" cy="50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1976" tIns="0" rIns="23992" bIns="71976" rtlCol="0" anchor="t" anchorCtr="0">
                <a:noAutofit/>
              </a:bodyPr>
              <a:lstStyle/>
              <a:p>
                <a:r>
                  <a:rPr lang="en-US" sz="1400" b="1" dirty="0" err="1">
                    <a:solidFill>
                      <a:prstClr val="white"/>
                    </a:solidFill>
                    <a:latin typeface="Arial" panose="020B0604020202020204" pitchFamily="34" charset="0"/>
                    <a:cs typeface="Arial" panose="020B0604020202020204" pitchFamily="34" charset="0"/>
                  </a:rPr>
                  <a:t>Mínimo</a:t>
                </a:r>
                <a:endParaRPr lang="en-US" sz="1400" b="1" dirty="0">
                  <a:solidFill>
                    <a:prstClr val="white"/>
                  </a:solidFill>
                  <a:latin typeface="Arial" panose="020B0604020202020204" pitchFamily="34" charset="0"/>
                  <a:cs typeface="Arial" panose="020B0604020202020204" pitchFamily="34" charset="0"/>
                </a:endParaRPr>
              </a:p>
              <a:p>
                <a:r>
                  <a:rPr lang="en-US" sz="3200" spc="200" dirty="0">
                    <a:solidFill>
                      <a:prstClr val="white"/>
                    </a:solidFill>
                    <a:latin typeface="Arial" panose="020B0604020202020204" pitchFamily="34" charset="0"/>
                    <a:cs typeface="Arial" panose="020B0604020202020204" pitchFamily="34" charset="0"/>
                  </a:rPr>
                  <a:t>21%</a:t>
                </a:r>
              </a:p>
            </p:txBody>
          </p:sp>
        </p:grpSp>
        <p:sp>
          <p:nvSpPr>
            <p:cNvPr id="199" name="TextBox 198"/>
            <p:cNvSpPr txBox="1"/>
            <p:nvPr/>
          </p:nvSpPr>
          <p:spPr>
            <a:xfrm>
              <a:off x="16978354" y="5617223"/>
              <a:ext cx="3029809" cy="646549"/>
            </a:xfrm>
            <a:prstGeom prst="rect">
              <a:avLst/>
            </a:prstGeom>
            <a:noFill/>
          </p:spPr>
          <p:txBody>
            <a:bodyPr wrap="none" rtlCol="0">
              <a:spAutoFit/>
            </a:bodyPr>
            <a:lstStyle/>
            <a:p>
              <a:r>
                <a:rPr lang="es-AR" sz="2200" b="1" dirty="0">
                  <a:solidFill>
                    <a:prstClr val="black"/>
                  </a:solidFill>
                  <a:latin typeface="Arial" panose="020B0604020202020204" pitchFamily="34" charset="0"/>
                  <a:cs typeface="Arial" panose="020B0604020202020204" pitchFamily="34" charset="0"/>
                </a:rPr>
                <a:t>Farmacéutico</a:t>
              </a:r>
              <a:endParaRPr lang="en-US" sz="2200" b="1" dirty="0">
                <a:solidFill>
                  <a:prstClr val="black"/>
                </a:solidFill>
                <a:latin typeface="Arial" panose="020B0604020202020204" pitchFamily="34" charset="0"/>
                <a:cs typeface="Arial" panose="020B0604020202020204" pitchFamily="34" charset="0"/>
              </a:endParaRPr>
            </a:p>
          </p:txBody>
        </p:sp>
        <p:grpSp>
          <p:nvGrpSpPr>
            <p:cNvPr id="225" name="Group 224"/>
            <p:cNvGrpSpPr/>
            <p:nvPr/>
          </p:nvGrpSpPr>
          <p:grpSpPr>
            <a:xfrm>
              <a:off x="16356186" y="2434419"/>
              <a:ext cx="626413" cy="610105"/>
              <a:chOff x="15956558" y="4139580"/>
              <a:chExt cx="626413" cy="610105"/>
            </a:xfrm>
          </p:grpSpPr>
          <p:sp>
            <p:nvSpPr>
              <p:cNvPr id="226" name="Oval 225"/>
              <p:cNvSpPr/>
              <p:nvPr/>
            </p:nvSpPr>
            <p:spPr>
              <a:xfrm>
                <a:off x="15956558" y="4139580"/>
                <a:ext cx="626413" cy="610105"/>
              </a:xfrm>
              <a:prstGeom prst="ellipse">
                <a:avLst/>
              </a:prstGeom>
              <a:solidFill>
                <a:schemeClr val="accent4"/>
              </a:solidFill>
              <a:ln w="44450">
                <a:solidFill>
                  <a:srgbClr val="DDD0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grpSp>
            <p:nvGrpSpPr>
              <p:cNvPr id="227" name="Group 4"/>
              <p:cNvGrpSpPr>
                <a:grpSpLocks noChangeAspect="1"/>
              </p:cNvGrpSpPr>
              <p:nvPr/>
            </p:nvGrpSpPr>
            <p:grpSpPr bwMode="auto">
              <a:xfrm>
                <a:off x="16077506" y="4232412"/>
                <a:ext cx="427619" cy="406011"/>
                <a:chOff x="5523" y="3908"/>
                <a:chExt cx="376" cy="357"/>
              </a:xfrm>
            </p:grpSpPr>
            <p:sp>
              <p:nvSpPr>
                <p:cNvPr id="228" name="AutoShape 3"/>
                <p:cNvSpPr>
                  <a:spLocks noChangeAspect="1" noChangeArrowheads="1" noTextEdit="1"/>
                </p:cNvSpPr>
                <p:nvPr/>
              </p:nvSpPr>
              <p:spPr bwMode="auto">
                <a:xfrm>
                  <a:off x="5523" y="3910"/>
                  <a:ext cx="374" cy="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29" name="Freeform 5"/>
                <p:cNvSpPr>
                  <a:spLocks noEditPoints="1"/>
                </p:cNvSpPr>
                <p:nvPr/>
              </p:nvSpPr>
              <p:spPr bwMode="auto">
                <a:xfrm>
                  <a:off x="5525" y="3908"/>
                  <a:ext cx="374" cy="357"/>
                </a:xfrm>
                <a:custGeom>
                  <a:avLst/>
                  <a:gdLst>
                    <a:gd name="T0" fmla="*/ 217 w 231"/>
                    <a:gd name="T1" fmla="*/ 129 h 220"/>
                    <a:gd name="T2" fmla="*/ 216 w 231"/>
                    <a:gd name="T3" fmla="*/ 129 h 220"/>
                    <a:gd name="T4" fmla="*/ 216 w 231"/>
                    <a:gd name="T5" fmla="*/ 129 h 220"/>
                    <a:gd name="T6" fmla="*/ 171 w 231"/>
                    <a:gd name="T7" fmla="*/ 129 h 220"/>
                    <a:gd name="T8" fmla="*/ 155 w 231"/>
                    <a:gd name="T9" fmla="*/ 156 h 220"/>
                    <a:gd name="T10" fmla="*/ 195 w 231"/>
                    <a:gd name="T11" fmla="*/ 172 h 220"/>
                    <a:gd name="T12" fmla="*/ 216 w 231"/>
                    <a:gd name="T13" fmla="*/ 172 h 220"/>
                    <a:gd name="T14" fmla="*/ 217 w 231"/>
                    <a:gd name="T15" fmla="*/ 172 h 220"/>
                    <a:gd name="T16" fmla="*/ 221 w 231"/>
                    <a:gd name="T17" fmla="*/ 172 h 220"/>
                    <a:gd name="T18" fmla="*/ 231 w 231"/>
                    <a:gd name="T19" fmla="*/ 156 h 220"/>
                    <a:gd name="T20" fmla="*/ 231 w 231"/>
                    <a:gd name="T21" fmla="*/ 139 h 220"/>
                    <a:gd name="T22" fmla="*/ 176 w 231"/>
                    <a:gd name="T23" fmla="*/ 158 h 220"/>
                    <a:gd name="T24" fmla="*/ 176 w 231"/>
                    <a:gd name="T25" fmla="*/ 143 h 220"/>
                    <a:gd name="T26" fmla="*/ 176 w 231"/>
                    <a:gd name="T27" fmla="*/ 158 h 220"/>
                    <a:gd name="T28" fmla="*/ 86 w 231"/>
                    <a:gd name="T29" fmla="*/ 34 h 220"/>
                    <a:gd name="T30" fmla="*/ 119 w 231"/>
                    <a:gd name="T31" fmla="*/ 2 h 220"/>
                    <a:gd name="T32" fmla="*/ 193 w 231"/>
                    <a:gd name="T33" fmla="*/ 73 h 220"/>
                    <a:gd name="T34" fmla="*/ 45 w 231"/>
                    <a:gd name="T35" fmla="*/ 38 h 220"/>
                    <a:gd name="T36" fmla="*/ 193 w 231"/>
                    <a:gd name="T37" fmla="*/ 73 h 220"/>
                    <a:gd name="T38" fmla="*/ 194 w 231"/>
                    <a:gd name="T39" fmla="*/ 51 h 220"/>
                    <a:gd name="T40" fmla="*/ 216 w 231"/>
                    <a:gd name="T41" fmla="*/ 51 h 220"/>
                    <a:gd name="T42" fmla="*/ 221 w 231"/>
                    <a:gd name="T43" fmla="*/ 65 h 220"/>
                    <a:gd name="T44" fmla="*/ 217 w 231"/>
                    <a:gd name="T45" fmla="*/ 182 h 220"/>
                    <a:gd name="T46" fmla="*/ 221 w 231"/>
                    <a:gd name="T47" fmla="*/ 194 h 220"/>
                    <a:gd name="T48" fmla="*/ 221 w 231"/>
                    <a:gd name="T49" fmla="*/ 215 h 220"/>
                    <a:gd name="T50" fmla="*/ 195 w 231"/>
                    <a:gd name="T51" fmla="*/ 220 h 220"/>
                    <a:gd name="T52" fmla="*/ 25 w 231"/>
                    <a:gd name="T53" fmla="*/ 220 h 220"/>
                    <a:gd name="T54" fmla="*/ 0 w 231"/>
                    <a:gd name="T55" fmla="*/ 77 h 220"/>
                    <a:gd name="T56" fmla="*/ 30 w 231"/>
                    <a:gd name="T57" fmla="*/ 51 h 220"/>
                    <a:gd name="T58" fmla="*/ 20 w 231"/>
                    <a:gd name="T59" fmla="*/ 73 h 220"/>
                    <a:gd name="T60" fmla="*/ 20 w 231"/>
                    <a:gd name="T61" fmla="*/ 73 h 220"/>
                    <a:gd name="T62" fmla="*/ 23 w 231"/>
                    <a:gd name="T63" fmla="*/ 81 h 220"/>
                    <a:gd name="T64" fmla="*/ 30 w 231"/>
                    <a:gd name="T65" fmla="*/ 81 h 220"/>
                    <a:gd name="T66" fmla="*/ 221 w 231"/>
                    <a:gd name="T67" fmla="*/ 119 h 220"/>
                    <a:gd name="T68" fmla="*/ 216 w 231"/>
                    <a:gd name="T69" fmla="*/ 119 h 220"/>
                    <a:gd name="T70" fmla="*/ 171 w 231"/>
                    <a:gd name="T71" fmla="*/ 119 h 220"/>
                    <a:gd name="T72" fmla="*/ 145 w 231"/>
                    <a:gd name="T73" fmla="*/ 156 h 220"/>
                    <a:gd name="T74" fmla="*/ 216 w 231"/>
                    <a:gd name="T75" fmla="*/ 182 h 220"/>
                    <a:gd name="T76" fmla="*/ 217 w 231"/>
                    <a:gd name="T77" fmla="*/ 18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1" h="220">
                      <a:moveTo>
                        <a:pt x="221" y="129"/>
                      </a:moveTo>
                      <a:cubicBezTo>
                        <a:pt x="217" y="129"/>
                        <a:pt x="217" y="129"/>
                        <a:pt x="217" y="129"/>
                      </a:cubicBezTo>
                      <a:cubicBezTo>
                        <a:pt x="217" y="129"/>
                        <a:pt x="217" y="129"/>
                        <a:pt x="217" y="129"/>
                      </a:cubicBezTo>
                      <a:cubicBezTo>
                        <a:pt x="216" y="129"/>
                        <a:pt x="216" y="129"/>
                        <a:pt x="216" y="129"/>
                      </a:cubicBezTo>
                      <a:cubicBezTo>
                        <a:pt x="216" y="129"/>
                        <a:pt x="216" y="129"/>
                        <a:pt x="216" y="129"/>
                      </a:cubicBezTo>
                      <a:cubicBezTo>
                        <a:pt x="216" y="129"/>
                        <a:pt x="216" y="129"/>
                        <a:pt x="216" y="129"/>
                      </a:cubicBezTo>
                      <a:cubicBezTo>
                        <a:pt x="195" y="129"/>
                        <a:pt x="195" y="129"/>
                        <a:pt x="195" y="129"/>
                      </a:cubicBezTo>
                      <a:cubicBezTo>
                        <a:pt x="171" y="129"/>
                        <a:pt x="171" y="129"/>
                        <a:pt x="171" y="129"/>
                      </a:cubicBezTo>
                      <a:cubicBezTo>
                        <a:pt x="162" y="129"/>
                        <a:pt x="155" y="136"/>
                        <a:pt x="155" y="144"/>
                      </a:cubicBezTo>
                      <a:cubicBezTo>
                        <a:pt x="155" y="156"/>
                        <a:pt x="155" y="156"/>
                        <a:pt x="155" y="156"/>
                      </a:cubicBezTo>
                      <a:cubicBezTo>
                        <a:pt x="155" y="165"/>
                        <a:pt x="162" y="172"/>
                        <a:pt x="171" y="172"/>
                      </a:cubicBezTo>
                      <a:cubicBezTo>
                        <a:pt x="195" y="172"/>
                        <a:pt x="195" y="172"/>
                        <a:pt x="195" y="172"/>
                      </a:cubicBezTo>
                      <a:cubicBezTo>
                        <a:pt x="216" y="172"/>
                        <a:pt x="216" y="172"/>
                        <a:pt x="216" y="172"/>
                      </a:cubicBezTo>
                      <a:cubicBezTo>
                        <a:pt x="216" y="172"/>
                        <a:pt x="216" y="172"/>
                        <a:pt x="216" y="172"/>
                      </a:cubicBezTo>
                      <a:cubicBezTo>
                        <a:pt x="216" y="172"/>
                        <a:pt x="216" y="172"/>
                        <a:pt x="216" y="172"/>
                      </a:cubicBezTo>
                      <a:cubicBezTo>
                        <a:pt x="216" y="172"/>
                        <a:pt x="216" y="172"/>
                        <a:pt x="217" y="172"/>
                      </a:cubicBezTo>
                      <a:cubicBezTo>
                        <a:pt x="217" y="172"/>
                        <a:pt x="217" y="172"/>
                        <a:pt x="217" y="172"/>
                      </a:cubicBezTo>
                      <a:cubicBezTo>
                        <a:pt x="221" y="172"/>
                        <a:pt x="221" y="172"/>
                        <a:pt x="221" y="172"/>
                      </a:cubicBezTo>
                      <a:cubicBezTo>
                        <a:pt x="227" y="172"/>
                        <a:pt x="231" y="167"/>
                        <a:pt x="231" y="161"/>
                      </a:cubicBezTo>
                      <a:cubicBezTo>
                        <a:pt x="231" y="156"/>
                        <a:pt x="231" y="156"/>
                        <a:pt x="231" y="156"/>
                      </a:cubicBezTo>
                      <a:cubicBezTo>
                        <a:pt x="231" y="144"/>
                        <a:pt x="231" y="144"/>
                        <a:pt x="231" y="144"/>
                      </a:cubicBezTo>
                      <a:cubicBezTo>
                        <a:pt x="231" y="139"/>
                        <a:pt x="231" y="139"/>
                        <a:pt x="231" y="139"/>
                      </a:cubicBezTo>
                      <a:cubicBezTo>
                        <a:pt x="231" y="134"/>
                        <a:pt x="227" y="129"/>
                        <a:pt x="221" y="129"/>
                      </a:cubicBezTo>
                      <a:close/>
                      <a:moveTo>
                        <a:pt x="176" y="158"/>
                      </a:moveTo>
                      <a:cubicBezTo>
                        <a:pt x="172" y="158"/>
                        <a:pt x="168" y="155"/>
                        <a:pt x="168" y="150"/>
                      </a:cubicBezTo>
                      <a:cubicBezTo>
                        <a:pt x="168" y="146"/>
                        <a:pt x="172" y="143"/>
                        <a:pt x="176" y="143"/>
                      </a:cubicBezTo>
                      <a:cubicBezTo>
                        <a:pt x="181" y="143"/>
                        <a:pt x="184" y="146"/>
                        <a:pt x="184" y="150"/>
                      </a:cubicBezTo>
                      <a:cubicBezTo>
                        <a:pt x="184" y="155"/>
                        <a:pt x="181" y="158"/>
                        <a:pt x="176" y="158"/>
                      </a:cubicBezTo>
                      <a:close/>
                      <a:moveTo>
                        <a:pt x="190" y="61"/>
                      </a:moveTo>
                      <a:cubicBezTo>
                        <a:pt x="86" y="34"/>
                        <a:pt x="86" y="34"/>
                        <a:pt x="86" y="34"/>
                      </a:cubicBezTo>
                      <a:cubicBezTo>
                        <a:pt x="112" y="3"/>
                        <a:pt x="112" y="3"/>
                        <a:pt x="112" y="3"/>
                      </a:cubicBezTo>
                      <a:cubicBezTo>
                        <a:pt x="114" y="0"/>
                        <a:pt x="117" y="0"/>
                        <a:pt x="119" y="2"/>
                      </a:cubicBezTo>
                      <a:lnTo>
                        <a:pt x="190" y="61"/>
                      </a:lnTo>
                      <a:close/>
                      <a:moveTo>
                        <a:pt x="193" y="73"/>
                      </a:moveTo>
                      <a:cubicBezTo>
                        <a:pt x="35" y="73"/>
                        <a:pt x="35" y="73"/>
                        <a:pt x="35" y="73"/>
                      </a:cubicBezTo>
                      <a:cubicBezTo>
                        <a:pt x="45" y="38"/>
                        <a:pt x="45" y="38"/>
                        <a:pt x="45" y="38"/>
                      </a:cubicBezTo>
                      <a:cubicBezTo>
                        <a:pt x="45" y="35"/>
                        <a:pt x="48" y="34"/>
                        <a:pt x="51" y="35"/>
                      </a:cubicBezTo>
                      <a:lnTo>
                        <a:pt x="193" y="73"/>
                      </a:lnTo>
                      <a:close/>
                      <a:moveTo>
                        <a:pt x="210" y="65"/>
                      </a:moveTo>
                      <a:cubicBezTo>
                        <a:pt x="194" y="51"/>
                        <a:pt x="194" y="51"/>
                        <a:pt x="194" y="51"/>
                      </a:cubicBezTo>
                      <a:cubicBezTo>
                        <a:pt x="195" y="51"/>
                        <a:pt x="195" y="51"/>
                        <a:pt x="195" y="51"/>
                      </a:cubicBezTo>
                      <a:cubicBezTo>
                        <a:pt x="216" y="51"/>
                        <a:pt x="216" y="51"/>
                        <a:pt x="216" y="51"/>
                      </a:cubicBezTo>
                      <a:cubicBezTo>
                        <a:pt x="219" y="51"/>
                        <a:pt x="221" y="54"/>
                        <a:pt x="221" y="56"/>
                      </a:cubicBezTo>
                      <a:cubicBezTo>
                        <a:pt x="221" y="65"/>
                        <a:pt x="221" y="65"/>
                        <a:pt x="221" y="65"/>
                      </a:cubicBezTo>
                      <a:lnTo>
                        <a:pt x="210" y="65"/>
                      </a:lnTo>
                      <a:close/>
                      <a:moveTo>
                        <a:pt x="217" y="182"/>
                      </a:moveTo>
                      <a:cubicBezTo>
                        <a:pt x="221" y="182"/>
                        <a:pt x="221" y="182"/>
                        <a:pt x="221" y="182"/>
                      </a:cubicBezTo>
                      <a:cubicBezTo>
                        <a:pt x="221" y="194"/>
                        <a:pt x="221" y="194"/>
                        <a:pt x="221" y="194"/>
                      </a:cubicBezTo>
                      <a:cubicBezTo>
                        <a:pt x="221" y="201"/>
                        <a:pt x="221" y="201"/>
                        <a:pt x="221" y="201"/>
                      </a:cubicBezTo>
                      <a:cubicBezTo>
                        <a:pt x="221" y="215"/>
                        <a:pt x="221" y="215"/>
                        <a:pt x="221" y="215"/>
                      </a:cubicBezTo>
                      <a:cubicBezTo>
                        <a:pt x="221" y="218"/>
                        <a:pt x="219" y="220"/>
                        <a:pt x="216" y="220"/>
                      </a:cubicBezTo>
                      <a:cubicBezTo>
                        <a:pt x="195" y="220"/>
                        <a:pt x="195" y="220"/>
                        <a:pt x="195" y="220"/>
                      </a:cubicBezTo>
                      <a:cubicBezTo>
                        <a:pt x="42" y="220"/>
                        <a:pt x="42" y="220"/>
                        <a:pt x="42" y="220"/>
                      </a:cubicBezTo>
                      <a:cubicBezTo>
                        <a:pt x="25" y="220"/>
                        <a:pt x="25" y="220"/>
                        <a:pt x="25" y="220"/>
                      </a:cubicBezTo>
                      <a:cubicBezTo>
                        <a:pt x="11" y="220"/>
                        <a:pt x="0" y="208"/>
                        <a:pt x="0" y="194"/>
                      </a:cubicBezTo>
                      <a:cubicBezTo>
                        <a:pt x="0" y="77"/>
                        <a:pt x="0" y="77"/>
                        <a:pt x="0" y="77"/>
                      </a:cubicBezTo>
                      <a:cubicBezTo>
                        <a:pt x="0" y="63"/>
                        <a:pt x="11" y="51"/>
                        <a:pt x="25" y="51"/>
                      </a:cubicBezTo>
                      <a:cubicBezTo>
                        <a:pt x="30" y="51"/>
                        <a:pt x="30" y="51"/>
                        <a:pt x="30" y="51"/>
                      </a:cubicBezTo>
                      <a:cubicBezTo>
                        <a:pt x="27" y="66"/>
                        <a:pt x="27" y="66"/>
                        <a:pt x="27" y="66"/>
                      </a:cubicBezTo>
                      <a:cubicBezTo>
                        <a:pt x="23" y="67"/>
                        <a:pt x="20" y="69"/>
                        <a:pt x="20" y="73"/>
                      </a:cubicBezTo>
                      <a:cubicBezTo>
                        <a:pt x="20" y="73"/>
                        <a:pt x="20" y="73"/>
                        <a:pt x="20" y="73"/>
                      </a:cubicBezTo>
                      <a:cubicBezTo>
                        <a:pt x="20" y="73"/>
                        <a:pt x="20" y="73"/>
                        <a:pt x="20" y="73"/>
                      </a:cubicBezTo>
                      <a:cubicBezTo>
                        <a:pt x="20" y="78"/>
                        <a:pt x="20" y="78"/>
                        <a:pt x="20" y="78"/>
                      </a:cubicBezTo>
                      <a:cubicBezTo>
                        <a:pt x="20" y="79"/>
                        <a:pt x="21" y="81"/>
                        <a:pt x="23" y="81"/>
                      </a:cubicBezTo>
                      <a:cubicBezTo>
                        <a:pt x="30" y="81"/>
                        <a:pt x="30" y="81"/>
                        <a:pt x="30" y="81"/>
                      </a:cubicBezTo>
                      <a:cubicBezTo>
                        <a:pt x="30" y="81"/>
                        <a:pt x="30" y="81"/>
                        <a:pt x="30" y="81"/>
                      </a:cubicBezTo>
                      <a:cubicBezTo>
                        <a:pt x="221" y="81"/>
                        <a:pt x="221" y="81"/>
                        <a:pt x="221" y="81"/>
                      </a:cubicBezTo>
                      <a:cubicBezTo>
                        <a:pt x="221" y="119"/>
                        <a:pt x="221" y="119"/>
                        <a:pt x="221" y="119"/>
                      </a:cubicBezTo>
                      <a:cubicBezTo>
                        <a:pt x="217" y="119"/>
                        <a:pt x="217" y="119"/>
                        <a:pt x="217" y="119"/>
                      </a:cubicBezTo>
                      <a:cubicBezTo>
                        <a:pt x="217" y="119"/>
                        <a:pt x="217" y="119"/>
                        <a:pt x="216" y="119"/>
                      </a:cubicBezTo>
                      <a:cubicBezTo>
                        <a:pt x="216" y="119"/>
                        <a:pt x="216" y="119"/>
                        <a:pt x="216" y="119"/>
                      </a:cubicBezTo>
                      <a:cubicBezTo>
                        <a:pt x="171" y="119"/>
                        <a:pt x="171" y="119"/>
                        <a:pt x="171" y="119"/>
                      </a:cubicBezTo>
                      <a:cubicBezTo>
                        <a:pt x="156" y="119"/>
                        <a:pt x="145" y="130"/>
                        <a:pt x="145" y="144"/>
                      </a:cubicBezTo>
                      <a:cubicBezTo>
                        <a:pt x="145" y="156"/>
                        <a:pt x="145" y="156"/>
                        <a:pt x="145" y="156"/>
                      </a:cubicBezTo>
                      <a:cubicBezTo>
                        <a:pt x="145" y="170"/>
                        <a:pt x="156" y="182"/>
                        <a:pt x="171" y="182"/>
                      </a:cubicBezTo>
                      <a:cubicBezTo>
                        <a:pt x="216" y="182"/>
                        <a:pt x="216" y="182"/>
                        <a:pt x="216" y="182"/>
                      </a:cubicBezTo>
                      <a:cubicBezTo>
                        <a:pt x="216" y="182"/>
                        <a:pt x="216" y="182"/>
                        <a:pt x="216" y="182"/>
                      </a:cubicBezTo>
                      <a:cubicBezTo>
                        <a:pt x="217" y="182"/>
                        <a:pt x="217" y="182"/>
                        <a:pt x="217" y="18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grpSp>
        <p:grpSp>
          <p:nvGrpSpPr>
            <p:cNvPr id="230" name="Group 229"/>
            <p:cNvGrpSpPr/>
            <p:nvPr/>
          </p:nvGrpSpPr>
          <p:grpSpPr>
            <a:xfrm>
              <a:off x="19922720" y="5638668"/>
              <a:ext cx="626416" cy="610104"/>
              <a:chOff x="1927953" y="3717343"/>
              <a:chExt cx="654092" cy="654092"/>
            </a:xfrm>
          </p:grpSpPr>
          <p:sp>
            <p:nvSpPr>
              <p:cNvPr id="231" name="Oval 230"/>
              <p:cNvSpPr/>
              <p:nvPr/>
            </p:nvSpPr>
            <p:spPr>
              <a:xfrm>
                <a:off x="1927953" y="3717343"/>
                <a:ext cx="654092" cy="654092"/>
              </a:xfrm>
              <a:prstGeom prst="ellipse">
                <a:avLst/>
              </a:prstGeom>
              <a:solidFill>
                <a:schemeClr val="accent3"/>
              </a:solidFill>
              <a:ln w="44450">
                <a:solidFill>
                  <a:srgbClr val="C8D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232" name="Freeform 14"/>
              <p:cNvSpPr>
                <a:spLocks noEditPoints="1"/>
              </p:cNvSpPr>
              <p:nvPr/>
            </p:nvSpPr>
            <p:spPr bwMode="auto">
              <a:xfrm>
                <a:off x="2064382" y="3853773"/>
                <a:ext cx="381234" cy="381232"/>
              </a:xfrm>
              <a:custGeom>
                <a:avLst/>
                <a:gdLst>
                  <a:gd name="T0" fmla="*/ 323 w 806"/>
                  <a:gd name="T1" fmla="*/ 736 h 806"/>
                  <a:gd name="T2" fmla="*/ 530 w 806"/>
                  <a:gd name="T3" fmla="*/ 529 h 806"/>
                  <a:gd name="T4" fmla="*/ 531 w 806"/>
                  <a:gd name="T5" fmla="*/ 528 h 806"/>
                  <a:gd name="T6" fmla="*/ 736 w 806"/>
                  <a:gd name="T7" fmla="*/ 322 h 806"/>
                  <a:gd name="T8" fmla="*/ 736 w 806"/>
                  <a:gd name="T9" fmla="*/ 70 h 806"/>
                  <a:gd name="T10" fmla="*/ 483 w 806"/>
                  <a:gd name="T11" fmla="*/ 69 h 806"/>
                  <a:gd name="T12" fmla="*/ 278 w 806"/>
                  <a:gd name="T13" fmla="*/ 275 h 806"/>
                  <a:gd name="T14" fmla="*/ 277 w 806"/>
                  <a:gd name="T15" fmla="*/ 276 h 806"/>
                  <a:gd name="T16" fmla="*/ 70 w 806"/>
                  <a:gd name="T17" fmla="*/ 483 h 806"/>
                  <a:gd name="T18" fmla="*/ 70 w 806"/>
                  <a:gd name="T19" fmla="*/ 736 h 806"/>
                  <a:gd name="T20" fmla="*/ 323 w 806"/>
                  <a:gd name="T21" fmla="*/ 736 h 806"/>
                  <a:gd name="T22" fmla="*/ 491 w 806"/>
                  <a:gd name="T23" fmla="*/ 104 h 806"/>
                  <a:gd name="T24" fmla="*/ 701 w 806"/>
                  <a:gd name="T25" fmla="*/ 104 h 806"/>
                  <a:gd name="T26" fmla="*/ 701 w 806"/>
                  <a:gd name="T27" fmla="*/ 314 h 806"/>
                  <a:gd name="T28" fmla="*/ 509 w 806"/>
                  <a:gd name="T29" fmla="*/ 506 h 806"/>
                  <a:gd name="T30" fmla="*/ 299 w 806"/>
                  <a:gd name="T31" fmla="*/ 297 h 806"/>
                  <a:gd name="T32" fmla="*/ 491 w 806"/>
                  <a:gd name="T33" fmla="*/ 104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6" h="806">
                    <a:moveTo>
                      <a:pt x="323" y="736"/>
                    </a:moveTo>
                    <a:cubicBezTo>
                      <a:pt x="530" y="529"/>
                      <a:pt x="530" y="529"/>
                      <a:pt x="530" y="529"/>
                    </a:cubicBezTo>
                    <a:cubicBezTo>
                      <a:pt x="531" y="528"/>
                      <a:pt x="531" y="528"/>
                      <a:pt x="531" y="528"/>
                    </a:cubicBezTo>
                    <a:cubicBezTo>
                      <a:pt x="736" y="322"/>
                      <a:pt x="736" y="322"/>
                      <a:pt x="736" y="322"/>
                    </a:cubicBezTo>
                    <a:cubicBezTo>
                      <a:pt x="806" y="253"/>
                      <a:pt x="806" y="139"/>
                      <a:pt x="736" y="70"/>
                    </a:cubicBezTo>
                    <a:cubicBezTo>
                      <a:pt x="666" y="0"/>
                      <a:pt x="553" y="0"/>
                      <a:pt x="483" y="69"/>
                    </a:cubicBezTo>
                    <a:cubicBezTo>
                      <a:pt x="278" y="275"/>
                      <a:pt x="278" y="275"/>
                      <a:pt x="278" y="275"/>
                    </a:cubicBezTo>
                    <a:cubicBezTo>
                      <a:pt x="277" y="276"/>
                      <a:pt x="277" y="276"/>
                      <a:pt x="277" y="276"/>
                    </a:cubicBezTo>
                    <a:cubicBezTo>
                      <a:pt x="70" y="483"/>
                      <a:pt x="70" y="483"/>
                      <a:pt x="70" y="483"/>
                    </a:cubicBezTo>
                    <a:cubicBezTo>
                      <a:pt x="0" y="553"/>
                      <a:pt x="0" y="666"/>
                      <a:pt x="70" y="736"/>
                    </a:cubicBezTo>
                    <a:cubicBezTo>
                      <a:pt x="139" y="806"/>
                      <a:pt x="253" y="806"/>
                      <a:pt x="323" y="736"/>
                    </a:cubicBezTo>
                    <a:close/>
                    <a:moveTo>
                      <a:pt x="491" y="104"/>
                    </a:moveTo>
                    <a:cubicBezTo>
                      <a:pt x="549" y="46"/>
                      <a:pt x="643" y="46"/>
                      <a:pt x="701" y="104"/>
                    </a:cubicBezTo>
                    <a:cubicBezTo>
                      <a:pt x="759" y="162"/>
                      <a:pt x="759" y="256"/>
                      <a:pt x="701" y="314"/>
                    </a:cubicBezTo>
                    <a:cubicBezTo>
                      <a:pt x="509" y="506"/>
                      <a:pt x="509" y="506"/>
                      <a:pt x="509" y="506"/>
                    </a:cubicBezTo>
                    <a:cubicBezTo>
                      <a:pt x="299" y="297"/>
                      <a:pt x="299" y="297"/>
                      <a:pt x="299" y="297"/>
                    </a:cubicBezTo>
                    <a:lnTo>
                      <a:pt x="491" y="104"/>
                    </a:lnTo>
                    <a:close/>
                  </a:path>
                </a:pathLst>
              </a:custGeom>
              <a:solidFill>
                <a:schemeClr val="bg1"/>
              </a:solidFill>
              <a:ln>
                <a:noFill/>
              </a:ln>
            </p:spPr>
            <p:txBody>
              <a:bodyPr vert="horz" wrap="square" lIns="32743" tIns="16371" rIns="32743" bIns="16371" numCol="1" anchor="t" anchorCtr="0" compatLnSpc="1">
                <a:prstTxWarp prst="textNoShape">
                  <a:avLst/>
                </a:prstTxWarp>
              </a:bodyPr>
              <a:lstStyle/>
              <a:p>
                <a:endParaRPr lang="es-AR" sz="500" dirty="0">
                  <a:solidFill>
                    <a:prstClr val="black"/>
                  </a:solidFill>
                </a:endParaRPr>
              </a:p>
            </p:txBody>
          </p:sp>
        </p:grpSp>
        <p:grpSp>
          <p:nvGrpSpPr>
            <p:cNvPr id="13" name="Group 12"/>
            <p:cNvGrpSpPr/>
            <p:nvPr/>
          </p:nvGrpSpPr>
          <p:grpSpPr>
            <a:xfrm>
              <a:off x="7494187" y="2477953"/>
              <a:ext cx="3908484" cy="3521260"/>
              <a:chOff x="6018462" y="2494333"/>
              <a:chExt cx="3908484" cy="3521260"/>
            </a:xfrm>
          </p:grpSpPr>
          <p:sp>
            <p:nvSpPr>
              <p:cNvPr id="131" name="Rechteck 212"/>
              <p:cNvSpPr/>
              <p:nvPr/>
            </p:nvSpPr>
            <p:spPr>
              <a:xfrm>
                <a:off x="7476507" y="4846264"/>
                <a:ext cx="1497525" cy="829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47984" rtlCol="0" anchor="ctr" anchorCtr="0"/>
              <a:lstStyle/>
              <a:p>
                <a:pPr algn="ctr">
                  <a:spcAft>
                    <a:spcPts val="533"/>
                  </a:spcAft>
                </a:pPr>
                <a:r>
                  <a:rPr lang="en-US" sz="1800" dirty="0">
                    <a:solidFill>
                      <a:prstClr val="white"/>
                    </a:solidFill>
                    <a:latin typeface="Arial" panose="020B0604020202020204" pitchFamily="34" charset="0"/>
                  </a:rPr>
                  <a:t>37%</a:t>
                </a:r>
              </a:p>
            </p:txBody>
          </p:sp>
          <p:grpSp>
            <p:nvGrpSpPr>
              <p:cNvPr id="145" name="Group 144"/>
              <p:cNvGrpSpPr/>
              <p:nvPr/>
            </p:nvGrpSpPr>
            <p:grpSpPr>
              <a:xfrm>
                <a:off x="6018462" y="3195430"/>
                <a:ext cx="3908484" cy="1690630"/>
                <a:chOff x="1508472" y="4157251"/>
                <a:chExt cx="2178080" cy="752808"/>
              </a:xfrm>
            </p:grpSpPr>
            <p:sp>
              <p:nvSpPr>
                <p:cNvPr id="147" name="Freeform 6"/>
                <p:cNvSpPr>
                  <a:spLocks/>
                </p:cNvSpPr>
                <p:nvPr/>
              </p:nvSpPr>
              <p:spPr bwMode="auto">
                <a:xfrm>
                  <a:off x="1508472" y="4157251"/>
                  <a:ext cx="1183770" cy="752808"/>
                </a:xfrm>
                <a:custGeom>
                  <a:avLst/>
                  <a:gdLst>
                    <a:gd name="T0" fmla="*/ 1712 w 1712"/>
                    <a:gd name="T1" fmla="*/ 841 h 1082"/>
                    <a:gd name="T2" fmla="*/ 1712 w 1712"/>
                    <a:gd name="T3" fmla="*/ 551 h 1082"/>
                    <a:gd name="T4" fmla="*/ 1712 w 1712"/>
                    <a:gd name="T5" fmla="*/ 180 h 1082"/>
                    <a:gd name="T6" fmla="*/ 1712 w 1712"/>
                    <a:gd name="T7" fmla="*/ 0 h 1082"/>
                    <a:gd name="T8" fmla="*/ 0 w 1712"/>
                    <a:gd name="T9" fmla="*/ 0 h 1082"/>
                    <a:gd name="T10" fmla="*/ 0 w 1712"/>
                    <a:gd name="T11" fmla="*/ 841 h 1082"/>
                    <a:gd name="T12" fmla="*/ 1436 w 1712"/>
                    <a:gd name="T13" fmla="*/ 841 h 1082"/>
                    <a:gd name="T14" fmla="*/ 1658 w 1712"/>
                    <a:gd name="T15" fmla="*/ 1082 h 1082"/>
                    <a:gd name="T16" fmla="*/ 1712 w 1712"/>
                    <a:gd name="T17" fmla="*/ 1082 h 1082"/>
                    <a:gd name="T18" fmla="*/ 1712 w 1712"/>
                    <a:gd name="T19" fmla="*/ 84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2" h="1082">
                      <a:moveTo>
                        <a:pt x="1712" y="841"/>
                      </a:moveTo>
                      <a:lnTo>
                        <a:pt x="1712" y="551"/>
                      </a:lnTo>
                      <a:lnTo>
                        <a:pt x="1712" y="180"/>
                      </a:lnTo>
                      <a:lnTo>
                        <a:pt x="1712" y="0"/>
                      </a:lnTo>
                      <a:lnTo>
                        <a:pt x="0" y="0"/>
                      </a:lnTo>
                      <a:lnTo>
                        <a:pt x="0" y="841"/>
                      </a:lnTo>
                      <a:lnTo>
                        <a:pt x="1436" y="841"/>
                      </a:lnTo>
                      <a:lnTo>
                        <a:pt x="1658" y="1082"/>
                      </a:lnTo>
                      <a:lnTo>
                        <a:pt x="1712" y="1082"/>
                      </a:lnTo>
                      <a:lnTo>
                        <a:pt x="1712" y="841"/>
                      </a:lnTo>
                      <a:close/>
                    </a:path>
                  </a:pathLst>
                </a:custGeom>
                <a:solidFill>
                  <a:schemeClr val="accent1"/>
                </a:solidFill>
                <a:ln>
                  <a:noFill/>
                </a:ln>
              </p:spPr>
              <p:txBody>
                <a:bodyPr vert="horz" wrap="square" lIns="60939" tIns="30470" rIns="60939" bIns="30470" numCol="1" anchor="t" anchorCtr="0" compatLnSpc="1">
                  <a:prstTxWarp prst="textNoShape">
                    <a:avLst/>
                  </a:prstTxWarp>
                </a:bodyPr>
                <a:lstStyle/>
                <a:p>
                  <a:endParaRPr lang="en-US" sz="3200" dirty="0">
                    <a:solidFill>
                      <a:prstClr val="black"/>
                    </a:solidFill>
                    <a:latin typeface="Arial" panose="020B0604020202020204" pitchFamily="34" charset="0"/>
                    <a:cs typeface="Arial" panose="020B0604020202020204" pitchFamily="34" charset="0"/>
                  </a:endParaRPr>
                </a:p>
              </p:txBody>
            </p:sp>
            <p:sp>
              <p:nvSpPr>
                <p:cNvPr id="148" name="Freeform 7"/>
                <p:cNvSpPr>
                  <a:spLocks/>
                </p:cNvSpPr>
                <p:nvPr/>
              </p:nvSpPr>
              <p:spPr bwMode="auto">
                <a:xfrm>
                  <a:off x="2692242" y="4282487"/>
                  <a:ext cx="994310" cy="627572"/>
                </a:xfrm>
                <a:custGeom>
                  <a:avLst/>
                  <a:gdLst>
                    <a:gd name="T0" fmla="*/ 1438 w 1438"/>
                    <a:gd name="T1" fmla="*/ 661 h 902"/>
                    <a:gd name="T2" fmla="*/ 1438 w 1438"/>
                    <a:gd name="T3" fmla="*/ 0 h 902"/>
                    <a:gd name="T4" fmla="*/ 0 w 1438"/>
                    <a:gd name="T5" fmla="*/ 0 h 902"/>
                    <a:gd name="T6" fmla="*/ 0 w 1438"/>
                    <a:gd name="T7" fmla="*/ 371 h 902"/>
                    <a:gd name="T8" fmla="*/ 0 w 1438"/>
                    <a:gd name="T9" fmla="*/ 661 h 902"/>
                    <a:gd name="T10" fmla="*/ 0 w 1438"/>
                    <a:gd name="T11" fmla="*/ 902 h 902"/>
                    <a:gd name="T12" fmla="*/ 54 w 1438"/>
                    <a:gd name="T13" fmla="*/ 902 h 902"/>
                    <a:gd name="T14" fmla="*/ 276 w 1438"/>
                    <a:gd name="T15" fmla="*/ 661 h 902"/>
                    <a:gd name="T16" fmla="*/ 1438 w 1438"/>
                    <a:gd name="T17" fmla="*/ 661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8" h="902">
                      <a:moveTo>
                        <a:pt x="1438" y="661"/>
                      </a:moveTo>
                      <a:lnTo>
                        <a:pt x="1438" y="0"/>
                      </a:lnTo>
                      <a:lnTo>
                        <a:pt x="0" y="0"/>
                      </a:lnTo>
                      <a:lnTo>
                        <a:pt x="0" y="371"/>
                      </a:lnTo>
                      <a:lnTo>
                        <a:pt x="0" y="661"/>
                      </a:lnTo>
                      <a:lnTo>
                        <a:pt x="0" y="902"/>
                      </a:lnTo>
                      <a:lnTo>
                        <a:pt x="54" y="902"/>
                      </a:lnTo>
                      <a:lnTo>
                        <a:pt x="276" y="661"/>
                      </a:lnTo>
                      <a:lnTo>
                        <a:pt x="1438" y="661"/>
                      </a:lnTo>
                      <a:close/>
                    </a:path>
                  </a:pathLst>
                </a:custGeom>
                <a:solidFill>
                  <a:srgbClr val="C110A0"/>
                </a:solidFill>
                <a:ln>
                  <a:noFill/>
                </a:ln>
              </p:spPr>
              <p:txBody>
                <a:bodyPr vert="horz" wrap="square" lIns="60939" tIns="30470" rIns="60939" bIns="30470" numCol="1" anchor="t" anchorCtr="0" compatLnSpc="1">
                  <a:prstTxWarp prst="textNoShape">
                    <a:avLst/>
                  </a:prstTxWarp>
                </a:bodyPr>
                <a:lstStyle/>
                <a:p>
                  <a:endParaRPr lang="en-US" sz="3200" dirty="0">
                    <a:solidFill>
                      <a:prstClr val="black"/>
                    </a:solidFill>
                    <a:latin typeface="Arial" panose="020B0604020202020204" pitchFamily="34" charset="0"/>
                    <a:cs typeface="Arial" panose="020B0604020202020204" pitchFamily="34" charset="0"/>
                  </a:endParaRPr>
                </a:p>
              </p:txBody>
            </p:sp>
            <p:sp>
              <p:nvSpPr>
                <p:cNvPr id="149" name="Rechteck 97"/>
                <p:cNvSpPr/>
                <p:nvPr/>
              </p:nvSpPr>
              <p:spPr>
                <a:xfrm>
                  <a:off x="2684622" y="4299995"/>
                  <a:ext cx="994310" cy="40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3992" tIns="0" rIns="71976" bIns="47984" rtlCol="0" anchor="t" anchorCtr="0">
                  <a:noAutofit/>
                </a:bodyPr>
                <a:lstStyle/>
                <a:p>
                  <a:pPr algn="r"/>
                  <a:r>
                    <a:rPr lang="en-US" sz="1400" b="1" dirty="0" err="1">
                      <a:solidFill>
                        <a:prstClr val="white"/>
                      </a:solidFill>
                      <a:latin typeface="Arial" panose="020B0604020202020204" pitchFamily="34" charset="0"/>
                      <a:cs typeface="Arial" panose="020B0604020202020204" pitchFamily="34" charset="0"/>
                    </a:rPr>
                    <a:t>Máximo</a:t>
                  </a:r>
                  <a:r>
                    <a:rPr lang="en-US" sz="1400" dirty="0">
                      <a:solidFill>
                        <a:prstClr val="white"/>
                      </a:solidFill>
                      <a:latin typeface="Arial" panose="020B0604020202020204" pitchFamily="34" charset="0"/>
                      <a:cs typeface="Arial" panose="020B0604020202020204" pitchFamily="34" charset="0"/>
                    </a:rPr>
                    <a:t/>
                  </a:r>
                  <a:br>
                    <a:rPr lang="en-US" sz="1400" dirty="0">
                      <a:solidFill>
                        <a:prstClr val="white"/>
                      </a:solidFill>
                      <a:latin typeface="Arial" panose="020B0604020202020204" pitchFamily="34" charset="0"/>
                      <a:cs typeface="Arial" panose="020B0604020202020204" pitchFamily="34" charset="0"/>
                    </a:rPr>
                  </a:br>
                  <a:r>
                    <a:rPr lang="en-US" sz="3200" spc="200" dirty="0">
                      <a:solidFill>
                        <a:prstClr val="white"/>
                      </a:solidFill>
                      <a:latin typeface="Arial" panose="020B0604020202020204" pitchFamily="34" charset="0"/>
                      <a:cs typeface="Arial" panose="020B0604020202020204" pitchFamily="34" charset="0"/>
                    </a:rPr>
                    <a:t>39%</a:t>
                  </a:r>
                </a:p>
              </p:txBody>
            </p:sp>
            <p:sp>
              <p:nvSpPr>
                <p:cNvPr id="150" name="Rechteck 98"/>
                <p:cNvSpPr/>
                <p:nvPr/>
              </p:nvSpPr>
              <p:spPr>
                <a:xfrm>
                  <a:off x="1516093" y="4169459"/>
                  <a:ext cx="1183769" cy="50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1976" tIns="0" rIns="23992" bIns="71976" rtlCol="0" anchor="t" anchorCtr="0">
                  <a:noAutofit/>
                </a:bodyPr>
                <a:lstStyle/>
                <a:p>
                  <a:r>
                    <a:rPr lang="en-US" sz="1400" b="1" dirty="0" err="1">
                      <a:solidFill>
                        <a:prstClr val="white"/>
                      </a:solidFill>
                      <a:latin typeface="Arial" panose="020B0604020202020204" pitchFamily="34" charset="0"/>
                      <a:cs typeface="Arial" panose="020B0604020202020204" pitchFamily="34" charset="0"/>
                    </a:rPr>
                    <a:t>Mínimo</a:t>
                  </a:r>
                  <a:endParaRPr lang="en-US" sz="1400" b="1" dirty="0">
                    <a:solidFill>
                      <a:prstClr val="white"/>
                    </a:solidFill>
                    <a:latin typeface="Arial" panose="020B0604020202020204" pitchFamily="34" charset="0"/>
                    <a:cs typeface="Arial" panose="020B0604020202020204" pitchFamily="34" charset="0"/>
                  </a:endParaRPr>
                </a:p>
                <a:p>
                  <a:r>
                    <a:rPr lang="en-US" sz="3200" spc="200" dirty="0">
                      <a:solidFill>
                        <a:prstClr val="white"/>
                      </a:solidFill>
                      <a:latin typeface="Arial" panose="020B0604020202020204" pitchFamily="34" charset="0"/>
                      <a:cs typeface="Arial" panose="020B0604020202020204" pitchFamily="34" charset="0"/>
                    </a:rPr>
                    <a:t>25%</a:t>
                  </a:r>
                </a:p>
              </p:txBody>
            </p:sp>
          </p:grpSp>
          <p:sp>
            <p:nvSpPr>
              <p:cNvPr id="133" name="TextBox 132"/>
              <p:cNvSpPr txBox="1"/>
              <p:nvPr/>
            </p:nvSpPr>
            <p:spPr>
              <a:xfrm>
                <a:off x="6470716" y="2505840"/>
                <a:ext cx="2510974" cy="646549"/>
              </a:xfrm>
              <a:prstGeom prst="rect">
                <a:avLst/>
              </a:prstGeom>
              <a:noFill/>
            </p:spPr>
            <p:txBody>
              <a:bodyPr wrap="none" rtlCol="0">
                <a:spAutoFit/>
              </a:bodyPr>
              <a:lstStyle/>
              <a:p>
                <a:r>
                  <a:rPr lang="es-AR" sz="2200" b="1" dirty="0">
                    <a:solidFill>
                      <a:prstClr val="black"/>
                    </a:solidFill>
                    <a:latin typeface="Arial" panose="020B0604020202020204" pitchFamily="34" charset="0"/>
                    <a:cs typeface="Arial" panose="020B0604020202020204" pitchFamily="34" charset="0"/>
                  </a:rPr>
                  <a:t>Automotriz</a:t>
                </a:r>
                <a:endParaRPr lang="en-US" sz="2200" b="1" dirty="0">
                  <a:solidFill>
                    <a:prstClr val="black"/>
                  </a:solidFill>
                  <a:latin typeface="Arial" panose="020B0604020202020204" pitchFamily="34" charset="0"/>
                  <a:cs typeface="Arial" panose="020B0604020202020204" pitchFamily="34" charset="0"/>
                </a:endParaRPr>
              </a:p>
            </p:txBody>
          </p:sp>
          <p:grpSp>
            <p:nvGrpSpPr>
              <p:cNvPr id="220" name="Group 219"/>
              <p:cNvGrpSpPr/>
              <p:nvPr/>
            </p:nvGrpSpPr>
            <p:grpSpPr>
              <a:xfrm>
                <a:off x="8845669" y="2494333"/>
                <a:ext cx="626416" cy="610104"/>
                <a:chOff x="7862417" y="3717343"/>
                <a:chExt cx="654092" cy="654092"/>
              </a:xfrm>
            </p:grpSpPr>
            <p:sp>
              <p:nvSpPr>
                <p:cNvPr id="221" name="Oval 220"/>
                <p:cNvSpPr/>
                <p:nvPr/>
              </p:nvSpPr>
              <p:spPr>
                <a:xfrm>
                  <a:off x="7862417" y="3717343"/>
                  <a:ext cx="654092" cy="654092"/>
                </a:xfrm>
                <a:prstGeom prst="ellipse">
                  <a:avLst/>
                </a:prstGeom>
                <a:solidFill>
                  <a:schemeClr val="accent1"/>
                </a:solidFill>
                <a:ln w="44450">
                  <a:solidFill>
                    <a:srgbClr val="D8D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222" name="Freeform 166"/>
                <p:cNvSpPr>
                  <a:spLocks noChangeAspect="1" noEditPoints="1"/>
                </p:cNvSpPr>
                <p:nvPr/>
              </p:nvSpPr>
              <p:spPr bwMode="gray">
                <a:xfrm>
                  <a:off x="8046909" y="3908400"/>
                  <a:ext cx="285108" cy="271978"/>
                </a:xfrm>
                <a:custGeom>
                  <a:avLst/>
                  <a:gdLst>
                    <a:gd name="T0" fmla="*/ 178 w 193"/>
                    <a:gd name="T1" fmla="*/ 70 h 184"/>
                    <a:gd name="T2" fmla="*/ 178 w 193"/>
                    <a:gd name="T3" fmla="*/ 69 h 184"/>
                    <a:gd name="T4" fmla="*/ 193 w 193"/>
                    <a:gd name="T5" fmla="*/ 54 h 184"/>
                    <a:gd name="T6" fmla="*/ 178 w 193"/>
                    <a:gd name="T7" fmla="*/ 39 h 184"/>
                    <a:gd name="T8" fmla="*/ 131 w 193"/>
                    <a:gd name="T9" fmla="*/ 0 h 184"/>
                    <a:gd name="T10" fmla="*/ 63 w 193"/>
                    <a:gd name="T11" fmla="*/ 0 h 184"/>
                    <a:gd name="T12" fmla="*/ 15 w 193"/>
                    <a:gd name="T13" fmla="*/ 39 h 184"/>
                    <a:gd name="T14" fmla="*/ 0 w 193"/>
                    <a:gd name="T15" fmla="*/ 54 h 184"/>
                    <a:gd name="T16" fmla="*/ 15 w 193"/>
                    <a:gd name="T17" fmla="*/ 69 h 184"/>
                    <a:gd name="T18" fmla="*/ 15 w 193"/>
                    <a:gd name="T19" fmla="*/ 70 h 184"/>
                    <a:gd name="T20" fmla="*/ 0 w 193"/>
                    <a:gd name="T21" fmla="*/ 93 h 184"/>
                    <a:gd name="T22" fmla="*/ 0 w 193"/>
                    <a:gd name="T23" fmla="*/ 123 h 184"/>
                    <a:gd name="T24" fmla="*/ 16 w 193"/>
                    <a:gd name="T25" fmla="*/ 154 h 184"/>
                    <a:gd name="T26" fmla="*/ 15 w 193"/>
                    <a:gd name="T27" fmla="*/ 162 h 184"/>
                    <a:gd name="T28" fmla="*/ 37 w 193"/>
                    <a:gd name="T29" fmla="*/ 184 h 184"/>
                    <a:gd name="T30" fmla="*/ 45 w 193"/>
                    <a:gd name="T31" fmla="*/ 184 h 184"/>
                    <a:gd name="T32" fmla="*/ 67 w 193"/>
                    <a:gd name="T33" fmla="*/ 162 h 184"/>
                    <a:gd name="T34" fmla="*/ 67 w 193"/>
                    <a:gd name="T35" fmla="*/ 162 h 184"/>
                    <a:gd name="T36" fmla="*/ 126 w 193"/>
                    <a:gd name="T37" fmla="*/ 162 h 184"/>
                    <a:gd name="T38" fmla="*/ 126 w 193"/>
                    <a:gd name="T39" fmla="*/ 162 h 184"/>
                    <a:gd name="T40" fmla="*/ 149 w 193"/>
                    <a:gd name="T41" fmla="*/ 184 h 184"/>
                    <a:gd name="T42" fmla="*/ 156 w 193"/>
                    <a:gd name="T43" fmla="*/ 184 h 184"/>
                    <a:gd name="T44" fmla="*/ 178 w 193"/>
                    <a:gd name="T45" fmla="*/ 162 h 184"/>
                    <a:gd name="T46" fmla="*/ 178 w 193"/>
                    <a:gd name="T47" fmla="*/ 154 h 184"/>
                    <a:gd name="T48" fmla="*/ 193 w 193"/>
                    <a:gd name="T49" fmla="*/ 123 h 184"/>
                    <a:gd name="T50" fmla="*/ 193 w 193"/>
                    <a:gd name="T51" fmla="*/ 93 h 184"/>
                    <a:gd name="T52" fmla="*/ 178 w 193"/>
                    <a:gd name="T53" fmla="*/ 70 h 184"/>
                    <a:gd name="T54" fmla="*/ 43 w 193"/>
                    <a:gd name="T55" fmla="*/ 136 h 184"/>
                    <a:gd name="T56" fmla="*/ 24 w 193"/>
                    <a:gd name="T57" fmla="*/ 118 h 184"/>
                    <a:gd name="T58" fmla="*/ 43 w 193"/>
                    <a:gd name="T59" fmla="*/ 100 h 184"/>
                    <a:gd name="T60" fmla="*/ 61 w 193"/>
                    <a:gd name="T61" fmla="*/ 118 h 184"/>
                    <a:gd name="T62" fmla="*/ 43 w 193"/>
                    <a:gd name="T63" fmla="*/ 136 h 184"/>
                    <a:gd name="T64" fmla="*/ 55 w 193"/>
                    <a:gd name="T65" fmla="*/ 64 h 184"/>
                    <a:gd name="T66" fmla="*/ 42 w 193"/>
                    <a:gd name="T67" fmla="*/ 64 h 184"/>
                    <a:gd name="T68" fmla="*/ 30 w 193"/>
                    <a:gd name="T69" fmla="*/ 53 h 184"/>
                    <a:gd name="T70" fmla="*/ 30 w 193"/>
                    <a:gd name="T71" fmla="*/ 40 h 184"/>
                    <a:gd name="T72" fmla="*/ 55 w 193"/>
                    <a:gd name="T73" fmla="*/ 16 h 184"/>
                    <a:gd name="T74" fmla="*/ 139 w 193"/>
                    <a:gd name="T75" fmla="*/ 16 h 184"/>
                    <a:gd name="T76" fmla="*/ 163 w 193"/>
                    <a:gd name="T77" fmla="*/ 40 h 184"/>
                    <a:gd name="T78" fmla="*/ 163 w 193"/>
                    <a:gd name="T79" fmla="*/ 53 h 184"/>
                    <a:gd name="T80" fmla="*/ 151 w 193"/>
                    <a:gd name="T81" fmla="*/ 64 h 184"/>
                    <a:gd name="T82" fmla="*/ 139 w 193"/>
                    <a:gd name="T83" fmla="*/ 64 h 184"/>
                    <a:gd name="T84" fmla="*/ 55 w 193"/>
                    <a:gd name="T85" fmla="*/ 64 h 184"/>
                    <a:gd name="T86" fmla="*/ 151 w 193"/>
                    <a:gd name="T87" fmla="*/ 136 h 184"/>
                    <a:gd name="T88" fmla="*/ 133 w 193"/>
                    <a:gd name="T89" fmla="*/ 118 h 184"/>
                    <a:gd name="T90" fmla="*/ 151 w 193"/>
                    <a:gd name="T91" fmla="*/ 100 h 184"/>
                    <a:gd name="T92" fmla="*/ 169 w 193"/>
                    <a:gd name="T93" fmla="*/ 118 h 184"/>
                    <a:gd name="T94" fmla="*/ 151 w 193"/>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3" h="184">
                      <a:moveTo>
                        <a:pt x="178" y="70"/>
                      </a:moveTo>
                      <a:cubicBezTo>
                        <a:pt x="178" y="69"/>
                        <a:pt x="178" y="69"/>
                        <a:pt x="178" y="69"/>
                      </a:cubicBezTo>
                      <a:cubicBezTo>
                        <a:pt x="186" y="69"/>
                        <a:pt x="193" y="62"/>
                        <a:pt x="193" y="54"/>
                      </a:cubicBezTo>
                      <a:cubicBezTo>
                        <a:pt x="193" y="46"/>
                        <a:pt x="186" y="39"/>
                        <a:pt x="178" y="39"/>
                      </a:cubicBezTo>
                      <a:cubicBezTo>
                        <a:pt x="178" y="18"/>
                        <a:pt x="157" y="0"/>
                        <a:pt x="131" y="0"/>
                      </a:cubicBezTo>
                      <a:cubicBezTo>
                        <a:pt x="63" y="0"/>
                        <a:pt x="63" y="0"/>
                        <a:pt x="63" y="0"/>
                      </a:cubicBezTo>
                      <a:cubicBezTo>
                        <a:pt x="36" y="0"/>
                        <a:pt x="15" y="18"/>
                        <a:pt x="15" y="39"/>
                      </a:cubicBezTo>
                      <a:cubicBezTo>
                        <a:pt x="7" y="39"/>
                        <a:pt x="0" y="46"/>
                        <a:pt x="0" y="54"/>
                      </a:cubicBezTo>
                      <a:cubicBezTo>
                        <a:pt x="0" y="62"/>
                        <a:pt x="7" y="69"/>
                        <a:pt x="15" y="69"/>
                      </a:cubicBezTo>
                      <a:cubicBezTo>
                        <a:pt x="15" y="70"/>
                        <a:pt x="15" y="70"/>
                        <a:pt x="15" y="70"/>
                      </a:cubicBezTo>
                      <a:cubicBezTo>
                        <a:pt x="7" y="76"/>
                        <a:pt x="0" y="84"/>
                        <a:pt x="0" y="93"/>
                      </a:cubicBezTo>
                      <a:cubicBezTo>
                        <a:pt x="0" y="123"/>
                        <a:pt x="0" y="123"/>
                        <a:pt x="0" y="123"/>
                      </a:cubicBezTo>
                      <a:cubicBezTo>
                        <a:pt x="0" y="136"/>
                        <a:pt x="6" y="147"/>
                        <a:pt x="16" y="154"/>
                      </a:cubicBezTo>
                      <a:cubicBezTo>
                        <a:pt x="15" y="161"/>
                        <a:pt x="15" y="160"/>
                        <a:pt x="15" y="162"/>
                      </a:cubicBezTo>
                      <a:cubicBezTo>
                        <a:pt x="15" y="174"/>
                        <a:pt x="25" y="184"/>
                        <a:pt x="37" y="184"/>
                      </a:cubicBezTo>
                      <a:cubicBezTo>
                        <a:pt x="45" y="184"/>
                        <a:pt x="45" y="184"/>
                        <a:pt x="45" y="184"/>
                      </a:cubicBezTo>
                      <a:cubicBezTo>
                        <a:pt x="57" y="184"/>
                        <a:pt x="67" y="174"/>
                        <a:pt x="67" y="162"/>
                      </a:cubicBezTo>
                      <a:cubicBezTo>
                        <a:pt x="67" y="161"/>
                        <a:pt x="67" y="165"/>
                        <a:pt x="67" y="162"/>
                      </a:cubicBezTo>
                      <a:cubicBezTo>
                        <a:pt x="126" y="162"/>
                        <a:pt x="126" y="162"/>
                        <a:pt x="126" y="162"/>
                      </a:cubicBezTo>
                      <a:cubicBezTo>
                        <a:pt x="126" y="165"/>
                        <a:pt x="126" y="161"/>
                        <a:pt x="126" y="162"/>
                      </a:cubicBezTo>
                      <a:cubicBezTo>
                        <a:pt x="126" y="174"/>
                        <a:pt x="136" y="184"/>
                        <a:pt x="149" y="184"/>
                      </a:cubicBezTo>
                      <a:cubicBezTo>
                        <a:pt x="156" y="184"/>
                        <a:pt x="156" y="184"/>
                        <a:pt x="156" y="184"/>
                      </a:cubicBezTo>
                      <a:cubicBezTo>
                        <a:pt x="168" y="184"/>
                        <a:pt x="178" y="174"/>
                        <a:pt x="178" y="162"/>
                      </a:cubicBezTo>
                      <a:cubicBezTo>
                        <a:pt x="178" y="160"/>
                        <a:pt x="178" y="161"/>
                        <a:pt x="178" y="154"/>
                      </a:cubicBezTo>
                      <a:cubicBezTo>
                        <a:pt x="187" y="147"/>
                        <a:pt x="193" y="136"/>
                        <a:pt x="193" y="123"/>
                      </a:cubicBezTo>
                      <a:cubicBezTo>
                        <a:pt x="193" y="93"/>
                        <a:pt x="193" y="93"/>
                        <a:pt x="193" y="93"/>
                      </a:cubicBezTo>
                      <a:cubicBezTo>
                        <a:pt x="193" y="84"/>
                        <a:pt x="187" y="76"/>
                        <a:pt x="178" y="70"/>
                      </a:cubicBezTo>
                      <a:close/>
                      <a:moveTo>
                        <a:pt x="43" y="136"/>
                      </a:moveTo>
                      <a:cubicBezTo>
                        <a:pt x="33" y="136"/>
                        <a:pt x="24" y="128"/>
                        <a:pt x="24" y="118"/>
                      </a:cubicBezTo>
                      <a:cubicBezTo>
                        <a:pt x="24" y="108"/>
                        <a:pt x="33" y="100"/>
                        <a:pt x="43" y="100"/>
                      </a:cubicBezTo>
                      <a:cubicBezTo>
                        <a:pt x="53" y="100"/>
                        <a:pt x="61" y="108"/>
                        <a:pt x="61" y="118"/>
                      </a:cubicBezTo>
                      <a:cubicBezTo>
                        <a:pt x="61" y="128"/>
                        <a:pt x="53" y="136"/>
                        <a:pt x="43" y="136"/>
                      </a:cubicBezTo>
                      <a:close/>
                      <a:moveTo>
                        <a:pt x="55" y="64"/>
                      </a:moveTo>
                      <a:cubicBezTo>
                        <a:pt x="42" y="64"/>
                        <a:pt x="42" y="64"/>
                        <a:pt x="42" y="64"/>
                      </a:cubicBezTo>
                      <a:cubicBezTo>
                        <a:pt x="36" y="64"/>
                        <a:pt x="30" y="59"/>
                        <a:pt x="30" y="53"/>
                      </a:cubicBezTo>
                      <a:cubicBezTo>
                        <a:pt x="30" y="40"/>
                        <a:pt x="30" y="40"/>
                        <a:pt x="30" y="40"/>
                      </a:cubicBezTo>
                      <a:cubicBezTo>
                        <a:pt x="30" y="26"/>
                        <a:pt x="41" y="16"/>
                        <a:pt x="55" y="16"/>
                      </a:cubicBezTo>
                      <a:cubicBezTo>
                        <a:pt x="139" y="16"/>
                        <a:pt x="139" y="16"/>
                        <a:pt x="139" y="16"/>
                      </a:cubicBezTo>
                      <a:cubicBezTo>
                        <a:pt x="152" y="16"/>
                        <a:pt x="163" y="26"/>
                        <a:pt x="163" y="40"/>
                      </a:cubicBezTo>
                      <a:cubicBezTo>
                        <a:pt x="163" y="53"/>
                        <a:pt x="163" y="53"/>
                        <a:pt x="163" y="53"/>
                      </a:cubicBezTo>
                      <a:cubicBezTo>
                        <a:pt x="163" y="59"/>
                        <a:pt x="158" y="64"/>
                        <a:pt x="151" y="64"/>
                      </a:cubicBezTo>
                      <a:cubicBezTo>
                        <a:pt x="139" y="64"/>
                        <a:pt x="139" y="64"/>
                        <a:pt x="139" y="64"/>
                      </a:cubicBezTo>
                      <a:lnTo>
                        <a:pt x="55" y="64"/>
                      </a:lnTo>
                      <a:close/>
                      <a:moveTo>
                        <a:pt x="151" y="136"/>
                      </a:moveTo>
                      <a:cubicBezTo>
                        <a:pt x="141" y="136"/>
                        <a:pt x="133" y="128"/>
                        <a:pt x="133" y="118"/>
                      </a:cubicBezTo>
                      <a:cubicBezTo>
                        <a:pt x="133" y="108"/>
                        <a:pt x="141" y="100"/>
                        <a:pt x="151" y="100"/>
                      </a:cubicBezTo>
                      <a:cubicBezTo>
                        <a:pt x="161" y="100"/>
                        <a:pt x="169" y="108"/>
                        <a:pt x="169" y="118"/>
                      </a:cubicBezTo>
                      <a:cubicBezTo>
                        <a:pt x="169" y="128"/>
                        <a:pt x="161" y="136"/>
                        <a:pt x="151" y="136"/>
                      </a:cubicBezTo>
                      <a:close/>
                    </a:path>
                  </a:pathLst>
                </a:custGeom>
                <a:solidFill>
                  <a:schemeClr val="bg1"/>
                </a:solidFill>
                <a:ln>
                  <a:noFill/>
                </a:ln>
                <a:extLst/>
              </p:spPr>
              <p:txBody>
                <a:bodyPr vert="horz" wrap="square" lIns="32743" tIns="16371" rIns="32743" bIns="16371" numCol="1" anchor="t" anchorCtr="0" compatLnSpc="1">
                  <a:prstTxWarp prst="textNoShape">
                    <a:avLst/>
                  </a:prstTxWarp>
                </a:bodyPr>
                <a:lstStyle/>
                <a:p>
                  <a:endParaRPr lang="es-AR" sz="500" dirty="0">
                    <a:solidFill>
                      <a:prstClr val="black"/>
                    </a:solidFill>
                  </a:endParaRPr>
                </a:p>
              </p:txBody>
            </p:sp>
          </p:grpSp>
          <p:sp>
            <p:nvSpPr>
              <p:cNvPr id="114" name="Abgerundetes Rechteck 133"/>
              <p:cNvSpPr/>
              <p:nvPr/>
            </p:nvSpPr>
            <p:spPr>
              <a:xfrm>
                <a:off x="7152195" y="4984112"/>
                <a:ext cx="1950666" cy="1031481"/>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prstClr val="white"/>
                  </a:solidFill>
                </a:endParaRPr>
              </a:p>
            </p:txBody>
          </p:sp>
          <p:sp>
            <p:nvSpPr>
              <p:cNvPr id="115" name="Rechteck 97"/>
              <p:cNvSpPr/>
              <p:nvPr/>
            </p:nvSpPr>
            <p:spPr>
              <a:xfrm>
                <a:off x="7126145" y="5038594"/>
                <a:ext cx="2067088" cy="902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3992" tIns="0" rIns="71976" bIns="47984" rtlCol="0" anchor="t" anchorCtr="0">
                <a:noAutofit/>
              </a:bodyPr>
              <a:lstStyle/>
              <a:p>
                <a:pPr algn="ctr"/>
                <a:r>
                  <a:rPr lang="en-US" sz="1100" b="1" dirty="0" err="1">
                    <a:solidFill>
                      <a:prstClr val="white"/>
                    </a:solidFill>
                    <a:latin typeface="Arial" panose="020B0604020202020204" pitchFamily="34" charset="0"/>
                    <a:cs typeface="Arial" panose="020B0604020202020204" pitchFamily="34" charset="0"/>
                  </a:rPr>
                  <a:t>Mediana</a:t>
                </a:r>
                <a:r>
                  <a:rPr lang="en-US" sz="1100" dirty="0">
                    <a:solidFill>
                      <a:prstClr val="white"/>
                    </a:solidFill>
                    <a:latin typeface="Arial" panose="020B0604020202020204" pitchFamily="34" charset="0"/>
                    <a:cs typeface="Arial" panose="020B0604020202020204" pitchFamily="34" charset="0"/>
                  </a:rPr>
                  <a:t/>
                </a:r>
                <a:br>
                  <a:rPr lang="en-US" sz="1100" dirty="0">
                    <a:solidFill>
                      <a:prstClr val="white"/>
                    </a:solidFill>
                    <a:latin typeface="Arial" panose="020B0604020202020204" pitchFamily="34" charset="0"/>
                    <a:cs typeface="Arial" panose="020B0604020202020204" pitchFamily="34" charset="0"/>
                  </a:rPr>
                </a:br>
                <a:r>
                  <a:rPr lang="en-US" sz="2600" spc="200" dirty="0">
                    <a:solidFill>
                      <a:prstClr val="white"/>
                    </a:solidFill>
                    <a:latin typeface="Arial" panose="020B0604020202020204" pitchFamily="34" charset="0"/>
                    <a:cs typeface="Arial" panose="020B0604020202020204" pitchFamily="34" charset="0"/>
                  </a:rPr>
                  <a:t>30.7%</a:t>
                </a:r>
              </a:p>
            </p:txBody>
          </p:sp>
        </p:grpSp>
        <p:grpSp>
          <p:nvGrpSpPr>
            <p:cNvPr id="11" name="Group 10"/>
            <p:cNvGrpSpPr/>
            <p:nvPr/>
          </p:nvGrpSpPr>
          <p:grpSpPr>
            <a:xfrm>
              <a:off x="3591114" y="5657338"/>
              <a:ext cx="3908484" cy="3492941"/>
              <a:chOff x="3122153" y="5764070"/>
              <a:chExt cx="3908484" cy="3492941"/>
            </a:xfrm>
          </p:grpSpPr>
          <p:sp>
            <p:nvSpPr>
              <p:cNvPr id="153" name="Rechteck 212"/>
              <p:cNvSpPr/>
              <p:nvPr/>
            </p:nvSpPr>
            <p:spPr>
              <a:xfrm>
                <a:off x="4580198" y="8092581"/>
                <a:ext cx="1497525" cy="829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47984" rtlCol="0" anchor="ctr" anchorCtr="0"/>
              <a:lstStyle/>
              <a:p>
                <a:pPr algn="ctr">
                  <a:spcAft>
                    <a:spcPts val="533"/>
                  </a:spcAft>
                </a:pPr>
                <a:r>
                  <a:rPr lang="en-US" sz="1800" dirty="0">
                    <a:solidFill>
                      <a:prstClr val="white"/>
                    </a:solidFill>
                    <a:latin typeface="Arial" panose="020B0604020202020204" pitchFamily="34" charset="0"/>
                  </a:rPr>
                  <a:t>37%</a:t>
                </a:r>
              </a:p>
            </p:txBody>
          </p:sp>
          <p:grpSp>
            <p:nvGrpSpPr>
              <p:cNvPr id="167" name="Group 166"/>
              <p:cNvGrpSpPr/>
              <p:nvPr/>
            </p:nvGrpSpPr>
            <p:grpSpPr>
              <a:xfrm>
                <a:off x="3122153" y="6441747"/>
                <a:ext cx="3908484" cy="1690630"/>
                <a:chOff x="1508472" y="4157251"/>
                <a:chExt cx="2178080" cy="752808"/>
              </a:xfrm>
            </p:grpSpPr>
            <p:sp>
              <p:nvSpPr>
                <p:cNvPr id="169" name="Freeform 6"/>
                <p:cNvSpPr>
                  <a:spLocks/>
                </p:cNvSpPr>
                <p:nvPr/>
              </p:nvSpPr>
              <p:spPr bwMode="auto">
                <a:xfrm>
                  <a:off x="1508472" y="4157251"/>
                  <a:ext cx="1183770" cy="752808"/>
                </a:xfrm>
                <a:custGeom>
                  <a:avLst/>
                  <a:gdLst>
                    <a:gd name="T0" fmla="*/ 1712 w 1712"/>
                    <a:gd name="T1" fmla="*/ 841 h 1082"/>
                    <a:gd name="T2" fmla="*/ 1712 w 1712"/>
                    <a:gd name="T3" fmla="*/ 551 h 1082"/>
                    <a:gd name="T4" fmla="*/ 1712 w 1712"/>
                    <a:gd name="T5" fmla="*/ 180 h 1082"/>
                    <a:gd name="T6" fmla="*/ 1712 w 1712"/>
                    <a:gd name="T7" fmla="*/ 0 h 1082"/>
                    <a:gd name="T8" fmla="*/ 0 w 1712"/>
                    <a:gd name="T9" fmla="*/ 0 h 1082"/>
                    <a:gd name="T10" fmla="*/ 0 w 1712"/>
                    <a:gd name="T11" fmla="*/ 841 h 1082"/>
                    <a:gd name="T12" fmla="*/ 1436 w 1712"/>
                    <a:gd name="T13" fmla="*/ 841 h 1082"/>
                    <a:gd name="T14" fmla="*/ 1658 w 1712"/>
                    <a:gd name="T15" fmla="*/ 1082 h 1082"/>
                    <a:gd name="T16" fmla="*/ 1712 w 1712"/>
                    <a:gd name="T17" fmla="*/ 1082 h 1082"/>
                    <a:gd name="T18" fmla="*/ 1712 w 1712"/>
                    <a:gd name="T19" fmla="*/ 84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2" h="1082">
                      <a:moveTo>
                        <a:pt x="1712" y="841"/>
                      </a:moveTo>
                      <a:lnTo>
                        <a:pt x="1712" y="551"/>
                      </a:lnTo>
                      <a:lnTo>
                        <a:pt x="1712" y="180"/>
                      </a:lnTo>
                      <a:lnTo>
                        <a:pt x="1712" y="0"/>
                      </a:lnTo>
                      <a:lnTo>
                        <a:pt x="0" y="0"/>
                      </a:lnTo>
                      <a:lnTo>
                        <a:pt x="0" y="841"/>
                      </a:lnTo>
                      <a:lnTo>
                        <a:pt x="1436" y="841"/>
                      </a:lnTo>
                      <a:lnTo>
                        <a:pt x="1658" y="1082"/>
                      </a:lnTo>
                      <a:lnTo>
                        <a:pt x="1712" y="1082"/>
                      </a:lnTo>
                      <a:lnTo>
                        <a:pt x="1712" y="841"/>
                      </a:lnTo>
                      <a:close/>
                    </a:path>
                  </a:pathLst>
                </a:custGeom>
                <a:solidFill>
                  <a:schemeClr val="accent1"/>
                </a:solidFill>
                <a:ln>
                  <a:noFill/>
                </a:ln>
              </p:spPr>
              <p:txBody>
                <a:bodyPr vert="horz" wrap="square" lIns="60939" tIns="30470" rIns="60939" bIns="30470" numCol="1" anchor="t" anchorCtr="0" compatLnSpc="1">
                  <a:prstTxWarp prst="textNoShape">
                    <a:avLst/>
                  </a:prstTxWarp>
                </a:bodyPr>
                <a:lstStyle/>
                <a:p>
                  <a:endParaRPr lang="en-US" sz="3200" dirty="0">
                    <a:solidFill>
                      <a:prstClr val="black"/>
                    </a:solidFill>
                    <a:latin typeface="Arial" panose="020B0604020202020204" pitchFamily="34" charset="0"/>
                    <a:cs typeface="Arial" panose="020B0604020202020204" pitchFamily="34" charset="0"/>
                  </a:endParaRPr>
                </a:p>
              </p:txBody>
            </p:sp>
            <p:sp>
              <p:nvSpPr>
                <p:cNvPr id="170" name="Freeform 7"/>
                <p:cNvSpPr>
                  <a:spLocks/>
                </p:cNvSpPr>
                <p:nvPr/>
              </p:nvSpPr>
              <p:spPr bwMode="auto">
                <a:xfrm>
                  <a:off x="2692242" y="4282487"/>
                  <a:ext cx="994310" cy="627572"/>
                </a:xfrm>
                <a:custGeom>
                  <a:avLst/>
                  <a:gdLst>
                    <a:gd name="T0" fmla="*/ 1438 w 1438"/>
                    <a:gd name="T1" fmla="*/ 661 h 902"/>
                    <a:gd name="T2" fmla="*/ 1438 w 1438"/>
                    <a:gd name="T3" fmla="*/ 0 h 902"/>
                    <a:gd name="T4" fmla="*/ 0 w 1438"/>
                    <a:gd name="T5" fmla="*/ 0 h 902"/>
                    <a:gd name="T6" fmla="*/ 0 w 1438"/>
                    <a:gd name="T7" fmla="*/ 371 h 902"/>
                    <a:gd name="T8" fmla="*/ 0 w 1438"/>
                    <a:gd name="T9" fmla="*/ 661 h 902"/>
                    <a:gd name="T10" fmla="*/ 0 w 1438"/>
                    <a:gd name="T11" fmla="*/ 902 h 902"/>
                    <a:gd name="T12" fmla="*/ 54 w 1438"/>
                    <a:gd name="T13" fmla="*/ 902 h 902"/>
                    <a:gd name="T14" fmla="*/ 276 w 1438"/>
                    <a:gd name="T15" fmla="*/ 661 h 902"/>
                    <a:gd name="T16" fmla="*/ 1438 w 1438"/>
                    <a:gd name="T17" fmla="*/ 661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8" h="902">
                      <a:moveTo>
                        <a:pt x="1438" y="661"/>
                      </a:moveTo>
                      <a:lnTo>
                        <a:pt x="1438" y="0"/>
                      </a:lnTo>
                      <a:lnTo>
                        <a:pt x="0" y="0"/>
                      </a:lnTo>
                      <a:lnTo>
                        <a:pt x="0" y="371"/>
                      </a:lnTo>
                      <a:lnTo>
                        <a:pt x="0" y="661"/>
                      </a:lnTo>
                      <a:lnTo>
                        <a:pt x="0" y="902"/>
                      </a:lnTo>
                      <a:lnTo>
                        <a:pt x="54" y="902"/>
                      </a:lnTo>
                      <a:lnTo>
                        <a:pt x="276" y="661"/>
                      </a:lnTo>
                      <a:lnTo>
                        <a:pt x="1438" y="661"/>
                      </a:lnTo>
                      <a:close/>
                    </a:path>
                  </a:pathLst>
                </a:custGeom>
                <a:solidFill>
                  <a:srgbClr val="C110A0"/>
                </a:solidFill>
                <a:ln>
                  <a:noFill/>
                </a:ln>
              </p:spPr>
              <p:txBody>
                <a:bodyPr vert="horz" wrap="square" lIns="60939" tIns="30470" rIns="60939" bIns="30470" numCol="1" anchor="t" anchorCtr="0" compatLnSpc="1">
                  <a:prstTxWarp prst="textNoShape">
                    <a:avLst/>
                  </a:prstTxWarp>
                </a:bodyPr>
                <a:lstStyle/>
                <a:p>
                  <a:endParaRPr lang="en-US" sz="3200" dirty="0">
                    <a:solidFill>
                      <a:prstClr val="black"/>
                    </a:solidFill>
                    <a:latin typeface="Arial" panose="020B0604020202020204" pitchFamily="34" charset="0"/>
                    <a:cs typeface="Arial" panose="020B0604020202020204" pitchFamily="34" charset="0"/>
                  </a:endParaRPr>
                </a:p>
              </p:txBody>
            </p:sp>
            <p:sp>
              <p:nvSpPr>
                <p:cNvPr id="171" name="Rechteck 97"/>
                <p:cNvSpPr/>
                <p:nvPr/>
              </p:nvSpPr>
              <p:spPr>
                <a:xfrm>
                  <a:off x="2684622" y="4299995"/>
                  <a:ext cx="994310" cy="401944"/>
                </a:xfrm>
                <a:prstGeom prst="rect">
                  <a:avLst/>
                </a:prstGeom>
                <a:solidFill>
                  <a:srgbClr val="C11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3992" tIns="0" rIns="71976" bIns="47984" rtlCol="0" anchor="t" anchorCtr="0">
                  <a:noAutofit/>
                </a:bodyPr>
                <a:lstStyle/>
                <a:p>
                  <a:pPr algn="r"/>
                  <a:r>
                    <a:rPr lang="en-US" sz="1400" b="1" dirty="0" err="1">
                      <a:solidFill>
                        <a:prstClr val="white"/>
                      </a:solidFill>
                      <a:latin typeface="Arial" panose="020B0604020202020204" pitchFamily="34" charset="0"/>
                      <a:cs typeface="Arial" panose="020B0604020202020204" pitchFamily="34" charset="0"/>
                    </a:rPr>
                    <a:t>Máximo</a:t>
                  </a:r>
                  <a:r>
                    <a:rPr lang="en-US" sz="1400" dirty="0">
                      <a:solidFill>
                        <a:prstClr val="white"/>
                      </a:solidFill>
                      <a:latin typeface="Arial" panose="020B0604020202020204" pitchFamily="34" charset="0"/>
                      <a:cs typeface="Arial" panose="020B0604020202020204" pitchFamily="34" charset="0"/>
                    </a:rPr>
                    <a:t/>
                  </a:r>
                  <a:br>
                    <a:rPr lang="en-US" sz="1400" dirty="0">
                      <a:solidFill>
                        <a:prstClr val="white"/>
                      </a:solidFill>
                      <a:latin typeface="Arial" panose="020B0604020202020204" pitchFamily="34" charset="0"/>
                      <a:cs typeface="Arial" panose="020B0604020202020204" pitchFamily="34" charset="0"/>
                    </a:rPr>
                  </a:br>
                  <a:r>
                    <a:rPr lang="en-US" sz="3200" spc="200" dirty="0">
                      <a:solidFill>
                        <a:prstClr val="white"/>
                      </a:solidFill>
                      <a:latin typeface="Arial" panose="020B0604020202020204" pitchFamily="34" charset="0"/>
                      <a:cs typeface="Arial" panose="020B0604020202020204" pitchFamily="34" charset="0"/>
                    </a:rPr>
                    <a:t>44%</a:t>
                  </a:r>
                </a:p>
              </p:txBody>
            </p:sp>
            <p:sp>
              <p:nvSpPr>
                <p:cNvPr id="172" name="Rechteck 98"/>
                <p:cNvSpPr/>
                <p:nvPr/>
              </p:nvSpPr>
              <p:spPr>
                <a:xfrm>
                  <a:off x="1516093" y="4169459"/>
                  <a:ext cx="1183769" cy="50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1976" tIns="0" rIns="23992" bIns="71976" rtlCol="0" anchor="t" anchorCtr="0">
                  <a:noAutofit/>
                </a:bodyPr>
                <a:lstStyle/>
                <a:p>
                  <a:r>
                    <a:rPr lang="en-US" sz="1400" b="1" dirty="0" err="1">
                      <a:solidFill>
                        <a:prstClr val="white"/>
                      </a:solidFill>
                      <a:latin typeface="Arial" panose="020B0604020202020204" pitchFamily="34" charset="0"/>
                      <a:cs typeface="Arial" panose="020B0604020202020204" pitchFamily="34" charset="0"/>
                    </a:rPr>
                    <a:t>Mínimo</a:t>
                  </a:r>
                  <a:endParaRPr lang="en-US" sz="1400" b="1" dirty="0">
                    <a:solidFill>
                      <a:prstClr val="white"/>
                    </a:solidFill>
                    <a:latin typeface="Arial" panose="020B0604020202020204" pitchFamily="34" charset="0"/>
                    <a:cs typeface="Arial" panose="020B0604020202020204" pitchFamily="34" charset="0"/>
                  </a:endParaRPr>
                </a:p>
                <a:p>
                  <a:r>
                    <a:rPr lang="en-US" sz="3200" spc="200" dirty="0">
                      <a:solidFill>
                        <a:prstClr val="white"/>
                      </a:solidFill>
                      <a:latin typeface="Arial" panose="020B0604020202020204" pitchFamily="34" charset="0"/>
                      <a:cs typeface="Arial" panose="020B0604020202020204" pitchFamily="34" charset="0"/>
                    </a:rPr>
                    <a:t>18%</a:t>
                  </a:r>
                </a:p>
              </p:txBody>
            </p:sp>
          </p:grpSp>
          <p:sp>
            <p:nvSpPr>
              <p:cNvPr id="155" name="TextBox 154"/>
              <p:cNvSpPr txBox="1"/>
              <p:nvPr/>
            </p:nvSpPr>
            <p:spPr>
              <a:xfrm>
                <a:off x="3214698" y="5764070"/>
                <a:ext cx="3397542" cy="646549"/>
              </a:xfrm>
              <a:prstGeom prst="rect">
                <a:avLst/>
              </a:prstGeom>
              <a:noFill/>
            </p:spPr>
            <p:txBody>
              <a:bodyPr wrap="none" rtlCol="0">
                <a:spAutoFit/>
              </a:bodyPr>
              <a:lstStyle/>
              <a:p>
                <a:r>
                  <a:rPr lang="es-AR" sz="2200" b="1" dirty="0">
                    <a:solidFill>
                      <a:prstClr val="black"/>
                    </a:solidFill>
                    <a:latin typeface="Arial" panose="020B0604020202020204" pitchFamily="34" charset="0"/>
                    <a:cs typeface="Arial" panose="020B0604020202020204" pitchFamily="34" charset="0"/>
                  </a:rPr>
                  <a:t>Alta Tecnología</a:t>
                </a:r>
                <a:endParaRPr lang="en-US" sz="2200" b="1" dirty="0">
                  <a:solidFill>
                    <a:prstClr val="black"/>
                  </a:solidFill>
                  <a:latin typeface="Arial" panose="020B0604020202020204" pitchFamily="34" charset="0"/>
                  <a:cs typeface="Arial" panose="020B0604020202020204" pitchFamily="34" charset="0"/>
                </a:endParaRPr>
              </a:p>
            </p:txBody>
          </p:sp>
          <p:grpSp>
            <p:nvGrpSpPr>
              <p:cNvPr id="6" name="Group 5"/>
              <p:cNvGrpSpPr/>
              <p:nvPr/>
            </p:nvGrpSpPr>
            <p:grpSpPr>
              <a:xfrm>
                <a:off x="6347789" y="5770211"/>
                <a:ext cx="626416" cy="610104"/>
                <a:chOff x="13539974" y="5681800"/>
                <a:chExt cx="626416" cy="610104"/>
              </a:xfrm>
            </p:grpSpPr>
            <p:sp>
              <p:nvSpPr>
                <p:cNvPr id="223" name="Oval 222"/>
                <p:cNvSpPr/>
                <p:nvPr/>
              </p:nvSpPr>
              <p:spPr>
                <a:xfrm>
                  <a:off x="13539974" y="5681800"/>
                  <a:ext cx="626416" cy="61010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AR" sz="500" dirty="0">
                    <a:solidFill>
                      <a:prstClr val="white"/>
                    </a:solidFill>
                  </a:endParaRPr>
                </a:p>
              </p:txBody>
            </p:sp>
            <p:pic>
              <p:nvPicPr>
                <p:cNvPr id="224" name="Picture 2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5898" y="5835280"/>
                  <a:ext cx="417340" cy="305996"/>
                </a:xfrm>
                <a:prstGeom prst="rect">
                  <a:avLst/>
                </a:prstGeom>
              </p:spPr>
            </p:pic>
          </p:grpSp>
          <p:sp>
            <p:nvSpPr>
              <p:cNvPr id="116" name="Abgerundetes Rechteck 133"/>
              <p:cNvSpPr/>
              <p:nvPr/>
            </p:nvSpPr>
            <p:spPr>
              <a:xfrm>
                <a:off x="4252565" y="8225530"/>
                <a:ext cx="1950666" cy="1031481"/>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prstClr val="white"/>
                  </a:solidFill>
                </a:endParaRPr>
              </a:p>
            </p:txBody>
          </p:sp>
          <p:sp>
            <p:nvSpPr>
              <p:cNvPr id="117" name="Rechteck 97"/>
              <p:cNvSpPr/>
              <p:nvPr/>
            </p:nvSpPr>
            <p:spPr>
              <a:xfrm>
                <a:off x="4226515" y="8280012"/>
                <a:ext cx="2067088" cy="902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3992" tIns="0" rIns="71976" bIns="47984" rtlCol="0" anchor="t" anchorCtr="0">
                <a:noAutofit/>
              </a:bodyPr>
              <a:lstStyle/>
              <a:p>
                <a:pPr algn="ctr"/>
                <a:r>
                  <a:rPr lang="en-US" sz="1100" b="1" dirty="0" err="1">
                    <a:solidFill>
                      <a:prstClr val="white"/>
                    </a:solidFill>
                    <a:latin typeface="Arial" panose="020B0604020202020204" pitchFamily="34" charset="0"/>
                    <a:cs typeface="Arial" panose="020B0604020202020204" pitchFamily="34" charset="0"/>
                  </a:rPr>
                  <a:t>Mediana</a:t>
                </a:r>
                <a:r>
                  <a:rPr lang="en-US" sz="1100" dirty="0">
                    <a:solidFill>
                      <a:prstClr val="white"/>
                    </a:solidFill>
                    <a:latin typeface="Arial" panose="020B0604020202020204" pitchFamily="34" charset="0"/>
                    <a:cs typeface="Arial" panose="020B0604020202020204" pitchFamily="34" charset="0"/>
                  </a:rPr>
                  <a:t/>
                </a:r>
                <a:br>
                  <a:rPr lang="en-US" sz="1100" dirty="0">
                    <a:solidFill>
                      <a:prstClr val="white"/>
                    </a:solidFill>
                    <a:latin typeface="Arial" panose="020B0604020202020204" pitchFamily="34" charset="0"/>
                    <a:cs typeface="Arial" panose="020B0604020202020204" pitchFamily="34" charset="0"/>
                  </a:rPr>
                </a:br>
                <a:r>
                  <a:rPr lang="en-US" sz="2600" spc="200" dirty="0">
                    <a:solidFill>
                      <a:prstClr val="white"/>
                    </a:solidFill>
                    <a:latin typeface="Arial" panose="020B0604020202020204" pitchFamily="34" charset="0"/>
                    <a:cs typeface="Arial" panose="020B0604020202020204" pitchFamily="34" charset="0"/>
                  </a:rPr>
                  <a:t>30.0%</a:t>
                </a:r>
              </a:p>
            </p:txBody>
          </p:sp>
        </p:grpSp>
        <p:grpSp>
          <p:nvGrpSpPr>
            <p:cNvPr id="151" name="Group 150"/>
            <p:cNvGrpSpPr/>
            <p:nvPr/>
          </p:nvGrpSpPr>
          <p:grpSpPr>
            <a:xfrm>
              <a:off x="10757384" y="5672501"/>
              <a:ext cx="3908484" cy="3492941"/>
              <a:chOff x="3122153" y="5764070"/>
              <a:chExt cx="3908484" cy="3492941"/>
            </a:xfrm>
          </p:grpSpPr>
          <p:sp>
            <p:nvSpPr>
              <p:cNvPr id="156" name="Rechteck 212"/>
              <p:cNvSpPr/>
              <p:nvPr/>
            </p:nvSpPr>
            <p:spPr>
              <a:xfrm>
                <a:off x="4580198" y="8092581"/>
                <a:ext cx="1497525" cy="829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47984" rtlCol="0" anchor="ctr" anchorCtr="0"/>
              <a:lstStyle/>
              <a:p>
                <a:pPr algn="ctr">
                  <a:spcAft>
                    <a:spcPts val="533"/>
                  </a:spcAft>
                </a:pPr>
                <a:r>
                  <a:rPr lang="en-US" sz="1800" dirty="0">
                    <a:solidFill>
                      <a:prstClr val="white"/>
                    </a:solidFill>
                    <a:latin typeface="Arial" panose="020B0604020202020204" pitchFamily="34" charset="0"/>
                  </a:rPr>
                  <a:t>37%</a:t>
                </a:r>
              </a:p>
            </p:txBody>
          </p:sp>
          <p:grpSp>
            <p:nvGrpSpPr>
              <p:cNvPr id="157" name="Group 156"/>
              <p:cNvGrpSpPr/>
              <p:nvPr/>
            </p:nvGrpSpPr>
            <p:grpSpPr>
              <a:xfrm>
                <a:off x="3122153" y="6441747"/>
                <a:ext cx="3908484" cy="1690630"/>
                <a:chOff x="1508472" y="4157251"/>
                <a:chExt cx="2178080" cy="752808"/>
              </a:xfrm>
            </p:grpSpPr>
            <p:sp>
              <p:nvSpPr>
                <p:cNvPr id="164" name="Freeform 6"/>
                <p:cNvSpPr>
                  <a:spLocks/>
                </p:cNvSpPr>
                <p:nvPr/>
              </p:nvSpPr>
              <p:spPr bwMode="auto">
                <a:xfrm>
                  <a:off x="1508472" y="4157251"/>
                  <a:ext cx="1183770" cy="752808"/>
                </a:xfrm>
                <a:custGeom>
                  <a:avLst/>
                  <a:gdLst>
                    <a:gd name="T0" fmla="*/ 1712 w 1712"/>
                    <a:gd name="T1" fmla="*/ 841 h 1082"/>
                    <a:gd name="T2" fmla="*/ 1712 w 1712"/>
                    <a:gd name="T3" fmla="*/ 551 h 1082"/>
                    <a:gd name="T4" fmla="*/ 1712 w 1712"/>
                    <a:gd name="T5" fmla="*/ 180 h 1082"/>
                    <a:gd name="T6" fmla="*/ 1712 w 1712"/>
                    <a:gd name="T7" fmla="*/ 0 h 1082"/>
                    <a:gd name="T8" fmla="*/ 0 w 1712"/>
                    <a:gd name="T9" fmla="*/ 0 h 1082"/>
                    <a:gd name="T10" fmla="*/ 0 w 1712"/>
                    <a:gd name="T11" fmla="*/ 841 h 1082"/>
                    <a:gd name="T12" fmla="*/ 1436 w 1712"/>
                    <a:gd name="T13" fmla="*/ 841 h 1082"/>
                    <a:gd name="T14" fmla="*/ 1658 w 1712"/>
                    <a:gd name="T15" fmla="*/ 1082 h 1082"/>
                    <a:gd name="T16" fmla="*/ 1712 w 1712"/>
                    <a:gd name="T17" fmla="*/ 1082 h 1082"/>
                    <a:gd name="T18" fmla="*/ 1712 w 1712"/>
                    <a:gd name="T19" fmla="*/ 84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2" h="1082">
                      <a:moveTo>
                        <a:pt x="1712" y="841"/>
                      </a:moveTo>
                      <a:lnTo>
                        <a:pt x="1712" y="551"/>
                      </a:lnTo>
                      <a:lnTo>
                        <a:pt x="1712" y="180"/>
                      </a:lnTo>
                      <a:lnTo>
                        <a:pt x="1712" y="0"/>
                      </a:lnTo>
                      <a:lnTo>
                        <a:pt x="0" y="0"/>
                      </a:lnTo>
                      <a:lnTo>
                        <a:pt x="0" y="841"/>
                      </a:lnTo>
                      <a:lnTo>
                        <a:pt x="1436" y="841"/>
                      </a:lnTo>
                      <a:lnTo>
                        <a:pt x="1658" y="1082"/>
                      </a:lnTo>
                      <a:lnTo>
                        <a:pt x="1712" y="1082"/>
                      </a:lnTo>
                      <a:lnTo>
                        <a:pt x="1712" y="841"/>
                      </a:lnTo>
                      <a:close/>
                    </a:path>
                  </a:pathLst>
                </a:custGeom>
                <a:solidFill>
                  <a:schemeClr val="accent1"/>
                </a:solidFill>
                <a:ln>
                  <a:noFill/>
                </a:ln>
              </p:spPr>
              <p:txBody>
                <a:bodyPr vert="horz" wrap="square" lIns="60939" tIns="30470" rIns="60939" bIns="30470" numCol="1" anchor="t" anchorCtr="0" compatLnSpc="1">
                  <a:prstTxWarp prst="textNoShape">
                    <a:avLst/>
                  </a:prstTxWarp>
                </a:bodyPr>
                <a:lstStyle/>
                <a:p>
                  <a:endParaRPr lang="en-US" sz="3200" dirty="0">
                    <a:solidFill>
                      <a:prstClr val="black"/>
                    </a:solidFill>
                    <a:latin typeface="Arial" panose="020B0604020202020204" pitchFamily="34" charset="0"/>
                    <a:cs typeface="Arial" panose="020B0604020202020204" pitchFamily="34" charset="0"/>
                  </a:endParaRPr>
                </a:p>
              </p:txBody>
            </p:sp>
            <p:sp>
              <p:nvSpPr>
                <p:cNvPr id="165" name="Freeform 7"/>
                <p:cNvSpPr>
                  <a:spLocks/>
                </p:cNvSpPr>
                <p:nvPr/>
              </p:nvSpPr>
              <p:spPr bwMode="auto">
                <a:xfrm>
                  <a:off x="2692242" y="4282487"/>
                  <a:ext cx="994310" cy="627572"/>
                </a:xfrm>
                <a:custGeom>
                  <a:avLst/>
                  <a:gdLst>
                    <a:gd name="T0" fmla="*/ 1438 w 1438"/>
                    <a:gd name="T1" fmla="*/ 661 h 902"/>
                    <a:gd name="T2" fmla="*/ 1438 w 1438"/>
                    <a:gd name="T3" fmla="*/ 0 h 902"/>
                    <a:gd name="T4" fmla="*/ 0 w 1438"/>
                    <a:gd name="T5" fmla="*/ 0 h 902"/>
                    <a:gd name="T6" fmla="*/ 0 w 1438"/>
                    <a:gd name="T7" fmla="*/ 371 h 902"/>
                    <a:gd name="T8" fmla="*/ 0 w 1438"/>
                    <a:gd name="T9" fmla="*/ 661 h 902"/>
                    <a:gd name="T10" fmla="*/ 0 w 1438"/>
                    <a:gd name="T11" fmla="*/ 902 h 902"/>
                    <a:gd name="T12" fmla="*/ 54 w 1438"/>
                    <a:gd name="T13" fmla="*/ 902 h 902"/>
                    <a:gd name="T14" fmla="*/ 276 w 1438"/>
                    <a:gd name="T15" fmla="*/ 661 h 902"/>
                    <a:gd name="T16" fmla="*/ 1438 w 1438"/>
                    <a:gd name="T17" fmla="*/ 661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8" h="902">
                      <a:moveTo>
                        <a:pt x="1438" y="661"/>
                      </a:moveTo>
                      <a:lnTo>
                        <a:pt x="1438" y="0"/>
                      </a:lnTo>
                      <a:lnTo>
                        <a:pt x="0" y="0"/>
                      </a:lnTo>
                      <a:lnTo>
                        <a:pt x="0" y="371"/>
                      </a:lnTo>
                      <a:lnTo>
                        <a:pt x="0" y="661"/>
                      </a:lnTo>
                      <a:lnTo>
                        <a:pt x="0" y="902"/>
                      </a:lnTo>
                      <a:lnTo>
                        <a:pt x="54" y="902"/>
                      </a:lnTo>
                      <a:lnTo>
                        <a:pt x="276" y="661"/>
                      </a:lnTo>
                      <a:lnTo>
                        <a:pt x="1438" y="661"/>
                      </a:lnTo>
                      <a:close/>
                    </a:path>
                  </a:pathLst>
                </a:custGeom>
                <a:solidFill>
                  <a:srgbClr val="C110A0"/>
                </a:solidFill>
                <a:ln>
                  <a:noFill/>
                </a:ln>
              </p:spPr>
              <p:txBody>
                <a:bodyPr vert="horz" wrap="square" lIns="60939" tIns="30470" rIns="60939" bIns="30470" numCol="1" anchor="t" anchorCtr="0" compatLnSpc="1">
                  <a:prstTxWarp prst="textNoShape">
                    <a:avLst/>
                  </a:prstTxWarp>
                </a:bodyPr>
                <a:lstStyle/>
                <a:p>
                  <a:endParaRPr lang="en-US" sz="3200" dirty="0">
                    <a:solidFill>
                      <a:prstClr val="black"/>
                    </a:solidFill>
                    <a:latin typeface="Arial" panose="020B0604020202020204" pitchFamily="34" charset="0"/>
                    <a:cs typeface="Arial" panose="020B0604020202020204" pitchFamily="34" charset="0"/>
                  </a:endParaRPr>
                </a:p>
              </p:txBody>
            </p:sp>
            <p:sp>
              <p:nvSpPr>
                <p:cNvPr id="173" name="Rechteck 97"/>
                <p:cNvSpPr/>
                <p:nvPr/>
              </p:nvSpPr>
              <p:spPr>
                <a:xfrm>
                  <a:off x="2684622" y="4299995"/>
                  <a:ext cx="994310" cy="40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3992" tIns="0" rIns="71976" bIns="47984" rtlCol="0" anchor="t" anchorCtr="0">
                  <a:noAutofit/>
                </a:bodyPr>
                <a:lstStyle/>
                <a:p>
                  <a:pPr algn="r"/>
                  <a:r>
                    <a:rPr lang="en-US" sz="1400" b="1" dirty="0" err="1">
                      <a:solidFill>
                        <a:prstClr val="white"/>
                      </a:solidFill>
                      <a:latin typeface="Arial" panose="020B0604020202020204" pitchFamily="34" charset="0"/>
                      <a:cs typeface="Arial" panose="020B0604020202020204" pitchFamily="34" charset="0"/>
                    </a:rPr>
                    <a:t>Máximo</a:t>
                  </a:r>
                  <a:r>
                    <a:rPr lang="en-US" sz="1400" dirty="0">
                      <a:solidFill>
                        <a:prstClr val="white"/>
                      </a:solidFill>
                      <a:latin typeface="Arial" panose="020B0604020202020204" pitchFamily="34" charset="0"/>
                      <a:cs typeface="Arial" panose="020B0604020202020204" pitchFamily="34" charset="0"/>
                    </a:rPr>
                    <a:t/>
                  </a:r>
                  <a:br>
                    <a:rPr lang="en-US" sz="1400" dirty="0">
                      <a:solidFill>
                        <a:prstClr val="white"/>
                      </a:solidFill>
                      <a:latin typeface="Arial" panose="020B0604020202020204" pitchFamily="34" charset="0"/>
                      <a:cs typeface="Arial" panose="020B0604020202020204" pitchFamily="34" charset="0"/>
                    </a:rPr>
                  </a:br>
                  <a:r>
                    <a:rPr lang="en-US" sz="3200" spc="200" dirty="0">
                      <a:solidFill>
                        <a:prstClr val="white"/>
                      </a:solidFill>
                      <a:latin typeface="Arial" panose="020B0604020202020204" pitchFamily="34" charset="0"/>
                      <a:cs typeface="Arial" panose="020B0604020202020204" pitchFamily="34" charset="0"/>
                    </a:rPr>
                    <a:t>39%</a:t>
                  </a:r>
                </a:p>
              </p:txBody>
            </p:sp>
            <p:sp>
              <p:nvSpPr>
                <p:cNvPr id="178" name="Rechteck 98"/>
                <p:cNvSpPr/>
                <p:nvPr/>
              </p:nvSpPr>
              <p:spPr>
                <a:xfrm>
                  <a:off x="1516093" y="4169459"/>
                  <a:ext cx="1183769" cy="50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1976" tIns="0" rIns="23992" bIns="71976" rtlCol="0" anchor="t" anchorCtr="0">
                  <a:noAutofit/>
                </a:bodyPr>
                <a:lstStyle/>
                <a:p>
                  <a:r>
                    <a:rPr lang="en-US" sz="1400" b="1" dirty="0" err="1">
                      <a:solidFill>
                        <a:prstClr val="white"/>
                      </a:solidFill>
                      <a:latin typeface="Arial" panose="020B0604020202020204" pitchFamily="34" charset="0"/>
                      <a:cs typeface="Arial" panose="020B0604020202020204" pitchFamily="34" charset="0"/>
                    </a:rPr>
                    <a:t>Mínimo</a:t>
                  </a:r>
                  <a:endParaRPr lang="en-US" sz="1400" b="1" dirty="0">
                    <a:solidFill>
                      <a:prstClr val="white"/>
                    </a:solidFill>
                    <a:latin typeface="Arial" panose="020B0604020202020204" pitchFamily="34" charset="0"/>
                    <a:cs typeface="Arial" panose="020B0604020202020204" pitchFamily="34" charset="0"/>
                  </a:endParaRPr>
                </a:p>
                <a:p>
                  <a:r>
                    <a:rPr lang="en-US" sz="3200" spc="200" dirty="0">
                      <a:solidFill>
                        <a:prstClr val="white"/>
                      </a:solidFill>
                      <a:latin typeface="Arial" panose="020B0604020202020204" pitchFamily="34" charset="0"/>
                      <a:cs typeface="Arial" panose="020B0604020202020204" pitchFamily="34" charset="0"/>
                    </a:rPr>
                    <a:t>23%</a:t>
                  </a:r>
                </a:p>
              </p:txBody>
            </p:sp>
          </p:grpSp>
          <p:sp>
            <p:nvSpPr>
              <p:cNvPr id="158" name="TextBox 157"/>
              <p:cNvSpPr txBox="1"/>
              <p:nvPr/>
            </p:nvSpPr>
            <p:spPr>
              <a:xfrm>
                <a:off x="3214698" y="5764070"/>
                <a:ext cx="2135596" cy="646549"/>
              </a:xfrm>
              <a:prstGeom prst="rect">
                <a:avLst/>
              </a:prstGeom>
              <a:noFill/>
            </p:spPr>
            <p:txBody>
              <a:bodyPr wrap="none" rtlCol="0">
                <a:spAutoFit/>
              </a:bodyPr>
              <a:lstStyle/>
              <a:p>
                <a:r>
                  <a:rPr lang="es-AR" sz="2200" b="1" dirty="0">
                    <a:solidFill>
                      <a:prstClr val="black"/>
                    </a:solidFill>
                    <a:latin typeface="Arial" panose="020B0604020202020204" pitchFamily="34" charset="0"/>
                    <a:cs typeface="Arial" panose="020B0604020202020204" pitchFamily="34" charset="0"/>
                  </a:rPr>
                  <a:t>Petrolero</a:t>
                </a:r>
                <a:endParaRPr lang="en-US" sz="2200" b="1" dirty="0">
                  <a:solidFill>
                    <a:prstClr val="black"/>
                  </a:solidFill>
                  <a:latin typeface="Arial" panose="020B0604020202020204" pitchFamily="34" charset="0"/>
                  <a:cs typeface="Arial" panose="020B0604020202020204" pitchFamily="34" charset="0"/>
                </a:endParaRPr>
              </a:p>
            </p:txBody>
          </p:sp>
          <p:sp>
            <p:nvSpPr>
              <p:cNvPr id="160" name="Abgerundetes Rechteck 133"/>
              <p:cNvSpPr/>
              <p:nvPr/>
            </p:nvSpPr>
            <p:spPr>
              <a:xfrm>
                <a:off x="4252565" y="8225530"/>
                <a:ext cx="1950666" cy="1031481"/>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prstClr val="white"/>
                  </a:solidFill>
                </a:endParaRPr>
              </a:p>
            </p:txBody>
          </p:sp>
          <p:sp>
            <p:nvSpPr>
              <p:cNvPr id="161" name="Rechteck 97"/>
              <p:cNvSpPr/>
              <p:nvPr/>
            </p:nvSpPr>
            <p:spPr>
              <a:xfrm>
                <a:off x="4226515" y="8280012"/>
                <a:ext cx="2067088" cy="902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3992" tIns="0" rIns="71976" bIns="47984" rtlCol="0" anchor="t" anchorCtr="0">
                <a:noAutofit/>
              </a:bodyPr>
              <a:lstStyle/>
              <a:p>
                <a:pPr algn="ctr"/>
                <a:r>
                  <a:rPr lang="en-US" sz="1100" b="1" dirty="0" err="1">
                    <a:solidFill>
                      <a:prstClr val="white"/>
                    </a:solidFill>
                    <a:latin typeface="Arial" panose="020B0604020202020204" pitchFamily="34" charset="0"/>
                    <a:cs typeface="Arial" panose="020B0604020202020204" pitchFamily="34" charset="0"/>
                  </a:rPr>
                  <a:t>Mediana</a:t>
                </a:r>
                <a:r>
                  <a:rPr lang="en-US" sz="1100" dirty="0">
                    <a:solidFill>
                      <a:prstClr val="white"/>
                    </a:solidFill>
                    <a:latin typeface="Arial" panose="020B0604020202020204" pitchFamily="34" charset="0"/>
                    <a:cs typeface="Arial" panose="020B0604020202020204" pitchFamily="34" charset="0"/>
                  </a:rPr>
                  <a:t/>
                </a:r>
                <a:br>
                  <a:rPr lang="en-US" sz="1100" dirty="0">
                    <a:solidFill>
                      <a:prstClr val="white"/>
                    </a:solidFill>
                    <a:latin typeface="Arial" panose="020B0604020202020204" pitchFamily="34" charset="0"/>
                    <a:cs typeface="Arial" panose="020B0604020202020204" pitchFamily="34" charset="0"/>
                  </a:rPr>
                </a:br>
                <a:r>
                  <a:rPr lang="en-US" sz="2600" spc="200" dirty="0">
                    <a:solidFill>
                      <a:prstClr val="white"/>
                    </a:solidFill>
                    <a:latin typeface="Arial" panose="020B0604020202020204" pitchFamily="34" charset="0"/>
                    <a:cs typeface="Arial" panose="020B0604020202020204" pitchFamily="34" charset="0"/>
                  </a:rPr>
                  <a:t>32.6%</a:t>
                </a:r>
              </a:p>
            </p:txBody>
          </p:sp>
        </p:grpSp>
        <p:sp>
          <p:nvSpPr>
            <p:cNvPr id="179" name="Abgerundetes Rechteck 133"/>
            <p:cNvSpPr/>
            <p:nvPr/>
          </p:nvSpPr>
          <p:spPr>
            <a:xfrm>
              <a:off x="15009623" y="4967732"/>
              <a:ext cx="1950666" cy="1031481"/>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prstClr val="white"/>
                </a:solidFill>
              </a:endParaRPr>
            </a:p>
          </p:txBody>
        </p:sp>
        <p:sp>
          <p:nvSpPr>
            <p:cNvPr id="180" name="Rechteck 97"/>
            <p:cNvSpPr/>
            <p:nvPr/>
          </p:nvSpPr>
          <p:spPr>
            <a:xfrm>
              <a:off x="14983573" y="5022214"/>
              <a:ext cx="2067088" cy="902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3992" tIns="0" rIns="71976" bIns="47984" rtlCol="0" anchor="t" anchorCtr="0">
              <a:noAutofit/>
            </a:bodyPr>
            <a:lstStyle/>
            <a:p>
              <a:pPr algn="ctr"/>
              <a:r>
                <a:rPr lang="en-US" sz="1100" b="1" dirty="0" err="1">
                  <a:solidFill>
                    <a:prstClr val="white"/>
                  </a:solidFill>
                  <a:latin typeface="Arial" panose="020B0604020202020204" pitchFamily="34" charset="0"/>
                  <a:cs typeface="Arial" panose="020B0604020202020204" pitchFamily="34" charset="0"/>
                </a:rPr>
                <a:t>Mediana</a:t>
              </a:r>
              <a:r>
                <a:rPr lang="en-US" sz="1100" dirty="0">
                  <a:solidFill>
                    <a:prstClr val="white"/>
                  </a:solidFill>
                  <a:latin typeface="Arial" panose="020B0604020202020204" pitchFamily="34" charset="0"/>
                  <a:cs typeface="Arial" panose="020B0604020202020204" pitchFamily="34" charset="0"/>
                </a:rPr>
                <a:t/>
              </a:r>
              <a:br>
                <a:rPr lang="en-US" sz="1100" dirty="0">
                  <a:solidFill>
                    <a:prstClr val="white"/>
                  </a:solidFill>
                  <a:latin typeface="Arial" panose="020B0604020202020204" pitchFamily="34" charset="0"/>
                  <a:cs typeface="Arial" panose="020B0604020202020204" pitchFamily="34" charset="0"/>
                </a:rPr>
              </a:br>
              <a:r>
                <a:rPr lang="en-US" sz="2600" spc="200" dirty="0">
                  <a:solidFill>
                    <a:prstClr val="white"/>
                  </a:solidFill>
                  <a:latin typeface="Arial" panose="020B0604020202020204" pitchFamily="34" charset="0"/>
                  <a:cs typeface="Arial" panose="020B0604020202020204" pitchFamily="34" charset="0"/>
                </a:rPr>
                <a:t>29.0%</a:t>
              </a:r>
            </a:p>
          </p:txBody>
        </p:sp>
        <p:sp>
          <p:nvSpPr>
            <p:cNvPr id="181" name="Abgerundetes Rechteck 133"/>
            <p:cNvSpPr/>
            <p:nvPr/>
          </p:nvSpPr>
          <p:spPr>
            <a:xfrm>
              <a:off x="18046572" y="8117757"/>
              <a:ext cx="1950666" cy="1031481"/>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prstClr val="white"/>
                </a:solidFill>
              </a:endParaRPr>
            </a:p>
          </p:txBody>
        </p:sp>
        <p:sp>
          <p:nvSpPr>
            <p:cNvPr id="182" name="Rechteck 97"/>
            <p:cNvSpPr/>
            <p:nvPr/>
          </p:nvSpPr>
          <p:spPr>
            <a:xfrm>
              <a:off x="18020522" y="8172239"/>
              <a:ext cx="2067088" cy="902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3992" tIns="0" rIns="71976" bIns="47984" rtlCol="0" anchor="t" anchorCtr="0">
              <a:noAutofit/>
            </a:bodyPr>
            <a:lstStyle/>
            <a:p>
              <a:pPr algn="ctr"/>
              <a:r>
                <a:rPr lang="en-US" sz="1100" b="1" dirty="0" err="1">
                  <a:solidFill>
                    <a:prstClr val="white"/>
                  </a:solidFill>
                  <a:latin typeface="Arial" panose="020B0604020202020204" pitchFamily="34" charset="0"/>
                  <a:cs typeface="Arial" panose="020B0604020202020204" pitchFamily="34" charset="0"/>
                </a:rPr>
                <a:t>Mediana</a:t>
              </a:r>
              <a:r>
                <a:rPr lang="en-US" sz="1100" dirty="0">
                  <a:solidFill>
                    <a:prstClr val="white"/>
                  </a:solidFill>
                  <a:latin typeface="Arial" panose="020B0604020202020204" pitchFamily="34" charset="0"/>
                  <a:cs typeface="Arial" panose="020B0604020202020204" pitchFamily="34" charset="0"/>
                </a:rPr>
                <a:t/>
              </a:r>
              <a:br>
                <a:rPr lang="en-US" sz="1100" dirty="0">
                  <a:solidFill>
                    <a:prstClr val="white"/>
                  </a:solidFill>
                  <a:latin typeface="Arial" panose="020B0604020202020204" pitchFamily="34" charset="0"/>
                  <a:cs typeface="Arial" panose="020B0604020202020204" pitchFamily="34" charset="0"/>
                </a:rPr>
              </a:br>
              <a:r>
                <a:rPr lang="en-US" sz="2600" spc="200" dirty="0">
                  <a:solidFill>
                    <a:prstClr val="white"/>
                  </a:solidFill>
                  <a:latin typeface="Arial" panose="020B0604020202020204" pitchFamily="34" charset="0"/>
                  <a:cs typeface="Arial" panose="020B0604020202020204" pitchFamily="34" charset="0"/>
                </a:rPr>
                <a:t>31.0%</a:t>
              </a:r>
            </a:p>
          </p:txBody>
        </p:sp>
        <p:sp>
          <p:nvSpPr>
            <p:cNvPr id="183" name="Oval 182"/>
            <p:cNvSpPr/>
            <p:nvPr/>
          </p:nvSpPr>
          <p:spPr>
            <a:xfrm>
              <a:off x="12867942" y="5619759"/>
              <a:ext cx="626416" cy="610104"/>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AR" sz="500" dirty="0">
                <a:solidFill>
                  <a:prstClr val="white"/>
                </a:solidFill>
              </a:endParaRPr>
            </a:p>
          </p:txBody>
        </p:sp>
        <p:sp>
          <p:nvSpPr>
            <p:cNvPr id="184" name="Freeform 17"/>
            <p:cNvSpPr>
              <a:spLocks noEditPoints="1"/>
            </p:cNvSpPr>
            <p:nvPr/>
          </p:nvSpPr>
          <p:spPr bwMode="auto">
            <a:xfrm>
              <a:off x="13052702" y="5657280"/>
              <a:ext cx="252256" cy="490170"/>
            </a:xfrm>
            <a:custGeom>
              <a:avLst/>
              <a:gdLst>
                <a:gd name="T0" fmla="*/ 64 w 89"/>
                <a:gd name="T1" fmla="*/ 72 h 247"/>
                <a:gd name="T2" fmla="*/ 43 w 89"/>
                <a:gd name="T3" fmla="*/ 63 h 247"/>
                <a:gd name="T4" fmla="*/ 13 w 89"/>
                <a:gd name="T5" fmla="*/ 53 h 247"/>
                <a:gd name="T6" fmla="*/ 42 w 89"/>
                <a:gd name="T7" fmla="*/ 62 h 247"/>
                <a:gd name="T8" fmla="*/ 29 w 89"/>
                <a:gd name="T9" fmla="*/ 69 h 247"/>
                <a:gd name="T10" fmla="*/ 32 w 89"/>
                <a:gd name="T11" fmla="*/ 83 h 247"/>
                <a:gd name="T12" fmla="*/ 11 w 89"/>
                <a:gd name="T13" fmla="*/ 240 h 247"/>
                <a:gd name="T14" fmla="*/ 49 w 89"/>
                <a:gd name="T15" fmla="*/ 240 h 247"/>
                <a:gd name="T16" fmla="*/ 89 w 89"/>
                <a:gd name="T17" fmla="*/ 247 h 247"/>
                <a:gd name="T18" fmla="*/ 29 w 89"/>
                <a:gd name="T19" fmla="*/ 142 h 247"/>
                <a:gd name="T20" fmla="*/ 35 w 89"/>
                <a:gd name="T21" fmla="*/ 148 h 247"/>
                <a:gd name="T22" fmla="*/ 22 w 89"/>
                <a:gd name="T23" fmla="*/ 182 h 247"/>
                <a:gd name="T24" fmla="*/ 35 w 89"/>
                <a:gd name="T25" fmla="*/ 175 h 247"/>
                <a:gd name="T26" fmla="*/ 21 w 89"/>
                <a:gd name="T27" fmla="*/ 186 h 247"/>
                <a:gd name="T28" fmla="*/ 19 w 89"/>
                <a:gd name="T29" fmla="*/ 198 h 247"/>
                <a:gd name="T30" fmla="*/ 35 w 89"/>
                <a:gd name="T31" fmla="*/ 211 h 247"/>
                <a:gd name="T32" fmla="*/ 39 w 89"/>
                <a:gd name="T33" fmla="*/ 232 h 247"/>
                <a:gd name="T34" fmla="*/ 39 w 89"/>
                <a:gd name="T35" fmla="*/ 216 h 247"/>
                <a:gd name="T36" fmla="*/ 22 w 89"/>
                <a:gd name="T37" fmla="*/ 193 h 247"/>
                <a:gd name="T38" fmla="*/ 39 w 89"/>
                <a:gd name="T39" fmla="*/ 170 h 247"/>
                <a:gd name="T40" fmla="*/ 39 w 89"/>
                <a:gd name="T41" fmla="*/ 153 h 247"/>
                <a:gd name="T42" fmla="*/ 31 w 89"/>
                <a:gd name="T43" fmla="*/ 135 h 247"/>
                <a:gd name="T44" fmla="*/ 39 w 89"/>
                <a:gd name="T45" fmla="*/ 116 h 247"/>
                <a:gd name="T46" fmla="*/ 36 w 89"/>
                <a:gd name="T47" fmla="*/ 105 h 247"/>
                <a:gd name="T48" fmla="*/ 70 w 89"/>
                <a:gd name="T49" fmla="*/ 201 h 247"/>
                <a:gd name="T50" fmla="*/ 54 w 89"/>
                <a:gd name="T51" fmla="*/ 211 h 247"/>
                <a:gd name="T52" fmla="*/ 70 w 89"/>
                <a:gd name="T53" fmla="*/ 198 h 247"/>
                <a:gd name="T54" fmla="*/ 64 w 89"/>
                <a:gd name="T55" fmla="*/ 184 h 247"/>
                <a:gd name="T56" fmla="*/ 62 w 89"/>
                <a:gd name="T57" fmla="*/ 171 h 247"/>
                <a:gd name="T58" fmla="*/ 60 w 89"/>
                <a:gd name="T59" fmla="*/ 149 h 247"/>
                <a:gd name="T60" fmla="*/ 51 w 89"/>
                <a:gd name="T61" fmla="*/ 147 h 247"/>
                <a:gd name="T62" fmla="*/ 60 w 89"/>
                <a:gd name="T63" fmla="*/ 145 h 247"/>
                <a:gd name="T64" fmla="*/ 49 w 89"/>
                <a:gd name="T65" fmla="*/ 108 h 247"/>
                <a:gd name="T66" fmla="*/ 54 w 89"/>
                <a:gd name="T67" fmla="*/ 117 h 247"/>
                <a:gd name="T68" fmla="*/ 49 w 89"/>
                <a:gd name="T69" fmla="*/ 140 h 247"/>
                <a:gd name="T70" fmla="*/ 64 w 89"/>
                <a:gd name="T71" fmla="*/ 162 h 247"/>
                <a:gd name="T72" fmla="*/ 49 w 89"/>
                <a:gd name="T73" fmla="*/ 183 h 247"/>
                <a:gd name="T74" fmla="*/ 49 w 89"/>
                <a:gd name="T75" fmla="*/ 202 h 247"/>
                <a:gd name="T76" fmla="*/ 72 w 89"/>
                <a:gd name="T77" fmla="*/ 228 h 247"/>
                <a:gd name="T78" fmla="*/ 60 w 89"/>
                <a:gd name="T79" fmla="*/ 38 h 247"/>
                <a:gd name="T80" fmla="*/ 57 w 89"/>
                <a:gd name="T81" fmla="*/ 50 h 247"/>
                <a:gd name="T82" fmla="*/ 69 w 89"/>
                <a:gd name="T83" fmla="*/ 39 h 247"/>
                <a:gd name="T84" fmla="*/ 62 w 89"/>
                <a:gd name="T85" fmla="*/ 28 h 247"/>
                <a:gd name="T86" fmla="*/ 59 w 89"/>
                <a:gd name="T87" fmla="*/ 21 h 247"/>
                <a:gd name="T88" fmla="*/ 18 w 89"/>
                <a:gd name="T89" fmla="*/ 30 h 247"/>
                <a:gd name="T90" fmla="*/ 23 w 89"/>
                <a:gd name="T91" fmla="*/ 20 h 247"/>
                <a:gd name="T92" fmla="*/ 52 w 89"/>
                <a:gd name="T93" fmla="*/ 9 h 247"/>
                <a:gd name="T94" fmla="*/ 52 w 89"/>
                <a:gd name="T95" fmla="*/ 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 h="247">
                  <a:moveTo>
                    <a:pt x="56" y="83"/>
                  </a:moveTo>
                  <a:cubicBezTo>
                    <a:pt x="60" y="83"/>
                    <a:pt x="60" y="83"/>
                    <a:pt x="60" y="83"/>
                  </a:cubicBezTo>
                  <a:cubicBezTo>
                    <a:pt x="62" y="83"/>
                    <a:pt x="64" y="81"/>
                    <a:pt x="64" y="79"/>
                  </a:cubicBezTo>
                  <a:cubicBezTo>
                    <a:pt x="64" y="72"/>
                    <a:pt x="64" y="72"/>
                    <a:pt x="64" y="72"/>
                  </a:cubicBezTo>
                  <a:cubicBezTo>
                    <a:pt x="64" y="70"/>
                    <a:pt x="62" y="69"/>
                    <a:pt x="60" y="69"/>
                  </a:cubicBezTo>
                  <a:cubicBezTo>
                    <a:pt x="49" y="69"/>
                    <a:pt x="49" y="69"/>
                    <a:pt x="49" y="69"/>
                  </a:cubicBezTo>
                  <a:cubicBezTo>
                    <a:pt x="49" y="63"/>
                    <a:pt x="49" y="63"/>
                    <a:pt x="49" y="63"/>
                  </a:cubicBezTo>
                  <a:cubicBezTo>
                    <a:pt x="43" y="63"/>
                    <a:pt x="43" y="63"/>
                    <a:pt x="43" y="63"/>
                  </a:cubicBezTo>
                  <a:cubicBezTo>
                    <a:pt x="43" y="61"/>
                    <a:pt x="42" y="55"/>
                    <a:pt x="38" y="49"/>
                  </a:cubicBezTo>
                  <a:cubicBezTo>
                    <a:pt x="35" y="45"/>
                    <a:pt x="30" y="43"/>
                    <a:pt x="25" y="43"/>
                  </a:cubicBezTo>
                  <a:cubicBezTo>
                    <a:pt x="22" y="43"/>
                    <a:pt x="19" y="44"/>
                    <a:pt x="17" y="45"/>
                  </a:cubicBezTo>
                  <a:cubicBezTo>
                    <a:pt x="14" y="47"/>
                    <a:pt x="12" y="50"/>
                    <a:pt x="13" y="53"/>
                  </a:cubicBezTo>
                  <a:cubicBezTo>
                    <a:pt x="14" y="55"/>
                    <a:pt x="15" y="56"/>
                    <a:pt x="16" y="57"/>
                  </a:cubicBezTo>
                  <a:cubicBezTo>
                    <a:pt x="17" y="57"/>
                    <a:pt x="17" y="58"/>
                    <a:pt x="18" y="58"/>
                  </a:cubicBezTo>
                  <a:cubicBezTo>
                    <a:pt x="23" y="58"/>
                    <a:pt x="25" y="55"/>
                    <a:pt x="30" y="54"/>
                  </a:cubicBezTo>
                  <a:cubicBezTo>
                    <a:pt x="35" y="53"/>
                    <a:pt x="39" y="58"/>
                    <a:pt x="42" y="62"/>
                  </a:cubicBezTo>
                  <a:cubicBezTo>
                    <a:pt x="42" y="62"/>
                    <a:pt x="42" y="62"/>
                    <a:pt x="42" y="63"/>
                  </a:cubicBezTo>
                  <a:cubicBezTo>
                    <a:pt x="39" y="63"/>
                    <a:pt x="39" y="63"/>
                    <a:pt x="39" y="63"/>
                  </a:cubicBezTo>
                  <a:cubicBezTo>
                    <a:pt x="39" y="69"/>
                    <a:pt x="39" y="69"/>
                    <a:pt x="39" y="69"/>
                  </a:cubicBezTo>
                  <a:cubicBezTo>
                    <a:pt x="29" y="69"/>
                    <a:pt x="29" y="69"/>
                    <a:pt x="29" y="69"/>
                  </a:cubicBezTo>
                  <a:cubicBezTo>
                    <a:pt x="27" y="69"/>
                    <a:pt x="25" y="70"/>
                    <a:pt x="25" y="72"/>
                  </a:cubicBezTo>
                  <a:cubicBezTo>
                    <a:pt x="25" y="79"/>
                    <a:pt x="25" y="79"/>
                    <a:pt x="25" y="79"/>
                  </a:cubicBezTo>
                  <a:cubicBezTo>
                    <a:pt x="25" y="81"/>
                    <a:pt x="27" y="83"/>
                    <a:pt x="29" y="83"/>
                  </a:cubicBezTo>
                  <a:cubicBezTo>
                    <a:pt x="32" y="83"/>
                    <a:pt x="32" y="83"/>
                    <a:pt x="32" y="83"/>
                  </a:cubicBezTo>
                  <a:cubicBezTo>
                    <a:pt x="0" y="247"/>
                    <a:pt x="0" y="247"/>
                    <a:pt x="0" y="247"/>
                  </a:cubicBezTo>
                  <a:cubicBezTo>
                    <a:pt x="9" y="247"/>
                    <a:pt x="9" y="247"/>
                    <a:pt x="9" y="247"/>
                  </a:cubicBezTo>
                  <a:cubicBezTo>
                    <a:pt x="10" y="242"/>
                    <a:pt x="10" y="242"/>
                    <a:pt x="10" y="242"/>
                  </a:cubicBezTo>
                  <a:cubicBezTo>
                    <a:pt x="11" y="240"/>
                    <a:pt x="11" y="240"/>
                    <a:pt x="11" y="240"/>
                  </a:cubicBezTo>
                  <a:cubicBezTo>
                    <a:pt x="39" y="240"/>
                    <a:pt x="39" y="240"/>
                    <a:pt x="39" y="240"/>
                  </a:cubicBezTo>
                  <a:cubicBezTo>
                    <a:pt x="39" y="247"/>
                    <a:pt x="39" y="247"/>
                    <a:pt x="39" y="247"/>
                  </a:cubicBezTo>
                  <a:cubicBezTo>
                    <a:pt x="49" y="247"/>
                    <a:pt x="49" y="247"/>
                    <a:pt x="49" y="247"/>
                  </a:cubicBezTo>
                  <a:cubicBezTo>
                    <a:pt x="49" y="240"/>
                    <a:pt x="49" y="240"/>
                    <a:pt x="49" y="240"/>
                  </a:cubicBezTo>
                  <a:cubicBezTo>
                    <a:pt x="78" y="240"/>
                    <a:pt x="78" y="240"/>
                    <a:pt x="78" y="240"/>
                  </a:cubicBezTo>
                  <a:cubicBezTo>
                    <a:pt x="78" y="242"/>
                    <a:pt x="78" y="242"/>
                    <a:pt x="78" y="242"/>
                  </a:cubicBezTo>
                  <a:cubicBezTo>
                    <a:pt x="79" y="247"/>
                    <a:pt x="79" y="247"/>
                    <a:pt x="79" y="247"/>
                  </a:cubicBezTo>
                  <a:cubicBezTo>
                    <a:pt x="89" y="247"/>
                    <a:pt x="89" y="247"/>
                    <a:pt x="89" y="247"/>
                  </a:cubicBezTo>
                  <a:lnTo>
                    <a:pt x="56" y="83"/>
                  </a:lnTo>
                  <a:close/>
                  <a:moveTo>
                    <a:pt x="28" y="149"/>
                  </a:moveTo>
                  <a:cubicBezTo>
                    <a:pt x="29" y="145"/>
                    <a:pt x="29" y="145"/>
                    <a:pt x="29" y="145"/>
                  </a:cubicBezTo>
                  <a:cubicBezTo>
                    <a:pt x="29" y="142"/>
                    <a:pt x="29" y="142"/>
                    <a:pt x="29" y="142"/>
                  </a:cubicBezTo>
                  <a:cubicBezTo>
                    <a:pt x="32" y="144"/>
                    <a:pt x="32" y="144"/>
                    <a:pt x="32" y="144"/>
                  </a:cubicBezTo>
                  <a:cubicBezTo>
                    <a:pt x="35" y="145"/>
                    <a:pt x="35" y="145"/>
                    <a:pt x="35" y="145"/>
                  </a:cubicBezTo>
                  <a:cubicBezTo>
                    <a:pt x="38" y="147"/>
                    <a:pt x="38" y="147"/>
                    <a:pt x="38" y="147"/>
                  </a:cubicBezTo>
                  <a:cubicBezTo>
                    <a:pt x="35" y="148"/>
                    <a:pt x="35" y="148"/>
                    <a:pt x="35" y="148"/>
                  </a:cubicBezTo>
                  <a:cubicBezTo>
                    <a:pt x="31" y="150"/>
                    <a:pt x="31" y="150"/>
                    <a:pt x="31" y="150"/>
                  </a:cubicBezTo>
                  <a:cubicBezTo>
                    <a:pt x="27" y="153"/>
                    <a:pt x="27" y="153"/>
                    <a:pt x="27" y="153"/>
                  </a:cubicBezTo>
                  <a:lnTo>
                    <a:pt x="28" y="149"/>
                  </a:lnTo>
                  <a:close/>
                  <a:moveTo>
                    <a:pt x="22" y="182"/>
                  </a:moveTo>
                  <a:cubicBezTo>
                    <a:pt x="24" y="172"/>
                    <a:pt x="24" y="172"/>
                    <a:pt x="24" y="172"/>
                  </a:cubicBezTo>
                  <a:cubicBezTo>
                    <a:pt x="24" y="169"/>
                    <a:pt x="24" y="169"/>
                    <a:pt x="24" y="169"/>
                  </a:cubicBezTo>
                  <a:cubicBezTo>
                    <a:pt x="27" y="171"/>
                    <a:pt x="27" y="171"/>
                    <a:pt x="27" y="171"/>
                  </a:cubicBezTo>
                  <a:cubicBezTo>
                    <a:pt x="35" y="175"/>
                    <a:pt x="35" y="175"/>
                    <a:pt x="35" y="175"/>
                  </a:cubicBezTo>
                  <a:cubicBezTo>
                    <a:pt x="38" y="177"/>
                    <a:pt x="38" y="177"/>
                    <a:pt x="38" y="177"/>
                  </a:cubicBezTo>
                  <a:cubicBezTo>
                    <a:pt x="35" y="178"/>
                    <a:pt x="35" y="178"/>
                    <a:pt x="35" y="178"/>
                  </a:cubicBezTo>
                  <a:cubicBezTo>
                    <a:pt x="25" y="184"/>
                    <a:pt x="25" y="184"/>
                    <a:pt x="25" y="184"/>
                  </a:cubicBezTo>
                  <a:cubicBezTo>
                    <a:pt x="21" y="186"/>
                    <a:pt x="21" y="186"/>
                    <a:pt x="21" y="186"/>
                  </a:cubicBezTo>
                  <a:lnTo>
                    <a:pt x="22" y="182"/>
                  </a:lnTo>
                  <a:close/>
                  <a:moveTo>
                    <a:pt x="15" y="218"/>
                  </a:moveTo>
                  <a:cubicBezTo>
                    <a:pt x="18" y="201"/>
                    <a:pt x="18" y="201"/>
                    <a:pt x="18" y="201"/>
                  </a:cubicBezTo>
                  <a:cubicBezTo>
                    <a:pt x="19" y="198"/>
                    <a:pt x="19" y="198"/>
                    <a:pt x="19" y="198"/>
                  </a:cubicBezTo>
                  <a:cubicBezTo>
                    <a:pt x="21" y="200"/>
                    <a:pt x="21" y="200"/>
                    <a:pt x="21" y="200"/>
                  </a:cubicBezTo>
                  <a:cubicBezTo>
                    <a:pt x="35" y="207"/>
                    <a:pt x="35" y="207"/>
                    <a:pt x="35" y="207"/>
                  </a:cubicBezTo>
                  <a:cubicBezTo>
                    <a:pt x="38" y="209"/>
                    <a:pt x="38" y="209"/>
                    <a:pt x="38" y="209"/>
                  </a:cubicBezTo>
                  <a:cubicBezTo>
                    <a:pt x="35" y="211"/>
                    <a:pt x="35" y="211"/>
                    <a:pt x="35" y="211"/>
                  </a:cubicBezTo>
                  <a:cubicBezTo>
                    <a:pt x="18" y="220"/>
                    <a:pt x="18" y="220"/>
                    <a:pt x="18" y="220"/>
                  </a:cubicBezTo>
                  <a:cubicBezTo>
                    <a:pt x="14" y="222"/>
                    <a:pt x="14" y="222"/>
                    <a:pt x="14" y="222"/>
                  </a:cubicBezTo>
                  <a:lnTo>
                    <a:pt x="15" y="218"/>
                  </a:lnTo>
                  <a:close/>
                  <a:moveTo>
                    <a:pt x="39" y="232"/>
                  </a:moveTo>
                  <a:cubicBezTo>
                    <a:pt x="12" y="232"/>
                    <a:pt x="12" y="232"/>
                    <a:pt x="12" y="232"/>
                  </a:cubicBezTo>
                  <a:cubicBezTo>
                    <a:pt x="12" y="231"/>
                    <a:pt x="12" y="231"/>
                    <a:pt x="12" y="231"/>
                  </a:cubicBezTo>
                  <a:cubicBezTo>
                    <a:pt x="16" y="228"/>
                    <a:pt x="16" y="228"/>
                    <a:pt x="16" y="228"/>
                  </a:cubicBezTo>
                  <a:cubicBezTo>
                    <a:pt x="39" y="216"/>
                    <a:pt x="39" y="216"/>
                    <a:pt x="39" y="216"/>
                  </a:cubicBezTo>
                  <a:lnTo>
                    <a:pt x="39" y="232"/>
                  </a:lnTo>
                  <a:close/>
                  <a:moveTo>
                    <a:pt x="39" y="202"/>
                  </a:moveTo>
                  <a:cubicBezTo>
                    <a:pt x="25" y="194"/>
                    <a:pt x="25" y="194"/>
                    <a:pt x="25" y="194"/>
                  </a:cubicBezTo>
                  <a:cubicBezTo>
                    <a:pt x="22" y="193"/>
                    <a:pt x="22" y="193"/>
                    <a:pt x="22" y="193"/>
                  </a:cubicBezTo>
                  <a:cubicBezTo>
                    <a:pt x="25" y="191"/>
                    <a:pt x="25" y="191"/>
                    <a:pt x="25" y="191"/>
                  </a:cubicBezTo>
                  <a:cubicBezTo>
                    <a:pt x="39" y="183"/>
                    <a:pt x="39" y="183"/>
                    <a:pt x="39" y="183"/>
                  </a:cubicBezTo>
                  <a:lnTo>
                    <a:pt x="39" y="202"/>
                  </a:lnTo>
                  <a:close/>
                  <a:moveTo>
                    <a:pt x="39" y="170"/>
                  </a:moveTo>
                  <a:cubicBezTo>
                    <a:pt x="27" y="163"/>
                    <a:pt x="27" y="163"/>
                    <a:pt x="27" y="163"/>
                  </a:cubicBezTo>
                  <a:cubicBezTo>
                    <a:pt x="24" y="162"/>
                    <a:pt x="24" y="162"/>
                    <a:pt x="24" y="162"/>
                  </a:cubicBezTo>
                  <a:cubicBezTo>
                    <a:pt x="27" y="160"/>
                    <a:pt x="27" y="160"/>
                    <a:pt x="27" y="160"/>
                  </a:cubicBezTo>
                  <a:cubicBezTo>
                    <a:pt x="39" y="153"/>
                    <a:pt x="39" y="153"/>
                    <a:pt x="39" y="153"/>
                  </a:cubicBezTo>
                  <a:lnTo>
                    <a:pt x="39" y="170"/>
                  </a:lnTo>
                  <a:close/>
                  <a:moveTo>
                    <a:pt x="39" y="140"/>
                  </a:moveTo>
                  <a:cubicBezTo>
                    <a:pt x="32" y="136"/>
                    <a:pt x="32" y="136"/>
                    <a:pt x="32" y="136"/>
                  </a:cubicBezTo>
                  <a:cubicBezTo>
                    <a:pt x="31" y="135"/>
                    <a:pt x="31" y="135"/>
                    <a:pt x="31" y="135"/>
                  </a:cubicBezTo>
                  <a:cubicBezTo>
                    <a:pt x="31" y="134"/>
                    <a:pt x="31" y="134"/>
                    <a:pt x="31" y="134"/>
                  </a:cubicBezTo>
                  <a:cubicBezTo>
                    <a:pt x="34" y="117"/>
                    <a:pt x="34" y="117"/>
                    <a:pt x="34" y="117"/>
                  </a:cubicBezTo>
                  <a:cubicBezTo>
                    <a:pt x="34" y="116"/>
                    <a:pt x="34" y="116"/>
                    <a:pt x="34" y="116"/>
                  </a:cubicBezTo>
                  <a:cubicBezTo>
                    <a:pt x="39" y="116"/>
                    <a:pt x="39" y="116"/>
                    <a:pt x="39" y="116"/>
                  </a:cubicBezTo>
                  <a:lnTo>
                    <a:pt x="39" y="140"/>
                  </a:lnTo>
                  <a:close/>
                  <a:moveTo>
                    <a:pt x="39" y="108"/>
                  </a:moveTo>
                  <a:cubicBezTo>
                    <a:pt x="36" y="108"/>
                    <a:pt x="36" y="108"/>
                    <a:pt x="36" y="108"/>
                  </a:cubicBezTo>
                  <a:cubicBezTo>
                    <a:pt x="36" y="105"/>
                    <a:pt x="36" y="105"/>
                    <a:pt x="36" y="105"/>
                  </a:cubicBezTo>
                  <a:cubicBezTo>
                    <a:pt x="39" y="90"/>
                    <a:pt x="39" y="90"/>
                    <a:pt x="39" y="90"/>
                  </a:cubicBezTo>
                  <a:lnTo>
                    <a:pt x="39" y="108"/>
                  </a:lnTo>
                  <a:close/>
                  <a:moveTo>
                    <a:pt x="70" y="198"/>
                  </a:moveTo>
                  <a:cubicBezTo>
                    <a:pt x="70" y="201"/>
                    <a:pt x="70" y="201"/>
                    <a:pt x="70" y="201"/>
                  </a:cubicBezTo>
                  <a:cubicBezTo>
                    <a:pt x="74" y="218"/>
                    <a:pt x="74" y="218"/>
                    <a:pt x="74" y="218"/>
                  </a:cubicBezTo>
                  <a:cubicBezTo>
                    <a:pt x="74" y="222"/>
                    <a:pt x="74" y="222"/>
                    <a:pt x="74" y="222"/>
                  </a:cubicBezTo>
                  <a:cubicBezTo>
                    <a:pt x="71" y="220"/>
                    <a:pt x="71" y="220"/>
                    <a:pt x="71" y="220"/>
                  </a:cubicBezTo>
                  <a:cubicBezTo>
                    <a:pt x="54" y="211"/>
                    <a:pt x="54" y="211"/>
                    <a:pt x="54" y="211"/>
                  </a:cubicBezTo>
                  <a:cubicBezTo>
                    <a:pt x="51" y="209"/>
                    <a:pt x="51" y="209"/>
                    <a:pt x="51" y="209"/>
                  </a:cubicBezTo>
                  <a:cubicBezTo>
                    <a:pt x="54" y="207"/>
                    <a:pt x="54" y="207"/>
                    <a:pt x="54" y="207"/>
                  </a:cubicBezTo>
                  <a:cubicBezTo>
                    <a:pt x="67" y="200"/>
                    <a:pt x="67" y="200"/>
                    <a:pt x="67" y="200"/>
                  </a:cubicBezTo>
                  <a:lnTo>
                    <a:pt x="70" y="198"/>
                  </a:lnTo>
                  <a:close/>
                  <a:moveTo>
                    <a:pt x="65" y="172"/>
                  </a:moveTo>
                  <a:cubicBezTo>
                    <a:pt x="67" y="182"/>
                    <a:pt x="67" y="182"/>
                    <a:pt x="67" y="182"/>
                  </a:cubicBezTo>
                  <a:cubicBezTo>
                    <a:pt x="68" y="186"/>
                    <a:pt x="68" y="186"/>
                    <a:pt x="68" y="186"/>
                  </a:cubicBezTo>
                  <a:cubicBezTo>
                    <a:pt x="64" y="184"/>
                    <a:pt x="64" y="184"/>
                    <a:pt x="64" y="184"/>
                  </a:cubicBezTo>
                  <a:cubicBezTo>
                    <a:pt x="54" y="178"/>
                    <a:pt x="54" y="178"/>
                    <a:pt x="54" y="178"/>
                  </a:cubicBezTo>
                  <a:cubicBezTo>
                    <a:pt x="51" y="177"/>
                    <a:pt x="51" y="177"/>
                    <a:pt x="51" y="177"/>
                  </a:cubicBezTo>
                  <a:cubicBezTo>
                    <a:pt x="54" y="175"/>
                    <a:pt x="54" y="175"/>
                    <a:pt x="54" y="175"/>
                  </a:cubicBezTo>
                  <a:cubicBezTo>
                    <a:pt x="62" y="171"/>
                    <a:pt x="62" y="171"/>
                    <a:pt x="62" y="171"/>
                  </a:cubicBezTo>
                  <a:cubicBezTo>
                    <a:pt x="64" y="169"/>
                    <a:pt x="64" y="169"/>
                    <a:pt x="64" y="169"/>
                  </a:cubicBezTo>
                  <a:lnTo>
                    <a:pt x="65" y="172"/>
                  </a:lnTo>
                  <a:close/>
                  <a:moveTo>
                    <a:pt x="60" y="145"/>
                  </a:moveTo>
                  <a:cubicBezTo>
                    <a:pt x="60" y="149"/>
                    <a:pt x="60" y="149"/>
                    <a:pt x="60" y="149"/>
                  </a:cubicBezTo>
                  <a:cubicBezTo>
                    <a:pt x="61" y="153"/>
                    <a:pt x="61" y="153"/>
                    <a:pt x="61" y="153"/>
                  </a:cubicBezTo>
                  <a:cubicBezTo>
                    <a:pt x="57" y="150"/>
                    <a:pt x="57" y="150"/>
                    <a:pt x="57" y="150"/>
                  </a:cubicBezTo>
                  <a:cubicBezTo>
                    <a:pt x="54" y="148"/>
                    <a:pt x="54" y="148"/>
                    <a:pt x="54" y="148"/>
                  </a:cubicBezTo>
                  <a:cubicBezTo>
                    <a:pt x="51" y="147"/>
                    <a:pt x="51" y="147"/>
                    <a:pt x="51" y="147"/>
                  </a:cubicBezTo>
                  <a:cubicBezTo>
                    <a:pt x="54" y="145"/>
                    <a:pt x="54" y="145"/>
                    <a:pt x="54" y="145"/>
                  </a:cubicBezTo>
                  <a:cubicBezTo>
                    <a:pt x="57" y="144"/>
                    <a:pt x="57" y="144"/>
                    <a:pt x="57" y="144"/>
                  </a:cubicBezTo>
                  <a:cubicBezTo>
                    <a:pt x="59" y="142"/>
                    <a:pt x="59" y="142"/>
                    <a:pt x="59" y="142"/>
                  </a:cubicBezTo>
                  <a:lnTo>
                    <a:pt x="60" y="145"/>
                  </a:lnTo>
                  <a:close/>
                  <a:moveTo>
                    <a:pt x="49" y="90"/>
                  </a:moveTo>
                  <a:cubicBezTo>
                    <a:pt x="52" y="105"/>
                    <a:pt x="52" y="105"/>
                    <a:pt x="52" y="105"/>
                  </a:cubicBezTo>
                  <a:cubicBezTo>
                    <a:pt x="53" y="108"/>
                    <a:pt x="53" y="108"/>
                    <a:pt x="53" y="108"/>
                  </a:cubicBezTo>
                  <a:cubicBezTo>
                    <a:pt x="49" y="108"/>
                    <a:pt x="49" y="108"/>
                    <a:pt x="49" y="108"/>
                  </a:cubicBezTo>
                  <a:lnTo>
                    <a:pt x="49" y="90"/>
                  </a:lnTo>
                  <a:close/>
                  <a:moveTo>
                    <a:pt x="49" y="116"/>
                  </a:moveTo>
                  <a:cubicBezTo>
                    <a:pt x="54" y="116"/>
                    <a:pt x="54" y="116"/>
                    <a:pt x="54" y="116"/>
                  </a:cubicBezTo>
                  <a:cubicBezTo>
                    <a:pt x="54" y="117"/>
                    <a:pt x="54" y="117"/>
                    <a:pt x="54" y="117"/>
                  </a:cubicBezTo>
                  <a:cubicBezTo>
                    <a:pt x="58" y="134"/>
                    <a:pt x="58" y="134"/>
                    <a:pt x="58" y="134"/>
                  </a:cubicBezTo>
                  <a:cubicBezTo>
                    <a:pt x="58" y="135"/>
                    <a:pt x="58" y="135"/>
                    <a:pt x="58" y="135"/>
                  </a:cubicBezTo>
                  <a:cubicBezTo>
                    <a:pt x="57" y="136"/>
                    <a:pt x="57" y="136"/>
                    <a:pt x="57" y="136"/>
                  </a:cubicBezTo>
                  <a:cubicBezTo>
                    <a:pt x="49" y="140"/>
                    <a:pt x="49" y="140"/>
                    <a:pt x="49" y="140"/>
                  </a:cubicBezTo>
                  <a:lnTo>
                    <a:pt x="49" y="116"/>
                  </a:lnTo>
                  <a:close/>
                  <a:moveTo>
                    <a:pt x="49" y="153"/>
                  </a:moveTo>
                  <a:cubicBezTo>
                    <a:pt x="61" y="160"/>
                    <a:pt x="61" y="160"/>
                    <a:pt x="61" y="160"/>
                  </a:cubicBezTo>
                  <a:cubicBezTo>
                    <a:pt x="64" y="162"/>
                    <a:pt x="64" y="162"/>
                    <a:pt x="64" y="162"/>
                  </a:cubicBezTo>
                  <a:cubicBezTo>
                    <a:pt x="61" y="163"/>
                    <a:pt x="61" y="163"/>
                    <a:pt x="61" y="163"/>
                  </a:cubicBezTo>
                  <a:cubicBezTo>
                    <a:pt x="49" y="170"/>
                    <a:pt x="49" y="170"/>
                    <a:pt x="49" y="170"/>
                  </a:cubicBezTo>
                  <a:lnTo>
                    <a:pt x="49" y="153"/>
                  </a:lnTo>
                  <a:close/>
                  <a:moveTo>
                    <a:pt x="49" y="183"/>
                  </a:moveTo>
                  <a:cubicBezTo>
                    <a:pt x="63" y="191"/>
                    <a:pt x="63" y="191"/>
                    <a:pt x="63" y="191"/>
                  </a:cubicBezTo>
                  <a:cubicBezTo>
                    <a:pt x="66" y="193"/>
                    <a:pt x="66" y="193"/>
                    <a:pt x="66" y="193"/>
                  </a:cubicBezTo>
                  <a:cubicBezTo>
                    <a:pt x="63" y="194"/>
                    <a:pt x="63" y="194"/>
                    <a:pt x="63" y="194"/>
                  </a:cubicBezTo>
                  <a:cubicBezTo>
                    <a:pt x="49" y="202"/>
                    <a:pt x="49" y="202"/>
                    <a:pt x="49" y="202"/>
                  </a:cubicBezTo>
                  <a:lnTo>
                    <a:pt x="49" y="183"/>
                  </a:lnTo>
                  <a:close/>
                  <a:moveTo>
                    <a:pt x="49" y="232"/>
                  </a:moveTo>
                  <a:cubicBezTo>
                    <a:pt x="49" y="216"/>
                    <a:pt x="49" y="216"/>
                    <a:pt x="49" y="216"/>
                  </a:cubicBezTo>
                  <a:cubicBezTo>
                    <a:pt x="72" y="228"/>
                    <a:pt x="72" y="228"/>
                    <a:pt x="72" y="228"/>
                  </a:cubicBezTo>
                  <a:cubicBezTo>
                    <a:pt x="76" y="231"/>
                    <a:pt x="76" y="231"/>
                    <a:pt x="76" y="231"/>
                  </a:cubicBezTo>
                  <a:cubicBezTo>
                    <a:pt x="76" y="232"/>
                    <a:pt x="76" y="232"/>
                    <a:pt x="76" y="232"/>
                  </a:cubicBezTo>
                  <a:lnTo>
                    <a:pt x="49" y="232"/>
                  </a:lnTo>
                  <a:close/>
                  <a:moveTo>
                    <a:pt x="60" y="38"/>
                  </a:moveTo>
                  <a:cubicBezTo>
                    <a:pt x="55" y="38"/>
                    <a:pt x="50" y="42"/>
                    <a:pt x="48" y="46"/>
                  </a:cubicBezTo>
                  <a:cubicBezTo>
                    <a:pt x="44" y="55"/>
                    <a:pt x="46" y="62"/>
                    <a:pt x="46" y="62"/>
                  </a:cubicBezTo>
                  <a:cubicBezTo>
                    <a:pt x="46" y="62"/>
                    <a:pt x="46" y="60"/>
                    <a:pt x="46" y="60"/>
                  </a:cubicBezTo>
                  <a:cubicBezTo>
                    <a:pt x="48" y="56"/>
                    <a:pt x="51" y="51"/>
                    <a:pt x="57" y="50"/>
                  </a:cubicBezTo>
                  <a:cubicBezTo>
                    <a:pt x="62" y="50"/>
                    <a:pt x="65" y="54"/>
                    <a:pt x="70" y="52"/>
                  </a:cubicBezTo>
                  <a:cubicBezTo>
                    <a:pt x="70" y="52"/>
                    <a:pt x="71" y="51"/>
                    <a:pt x="72" y="51"/>
                  </a:cubicBezTo>
                  <a:cubicBezTo>
                    <a:pt x="73" y="50"/>
                    <a:pt x="74" y="48"/>
                    <a:pt x="74" y="46"/>
                  </a:cubicBezTo>
                  <a:cubicBezTo>
                    <a:pt x="74" y="43"/>
                    <a:pt x="72" y="40"/>
                    <a:pt x="69" y="39"/>
                  </a:cubicBezTo>
                  <a:cubicBezTo>
                    <a:pt x="66" y="38"/>
                    <a:pt x="63" y="38"/>
                    <a:pt x="60" y="38"/>
                  </a:cubicBezTo>
                  <a:close/>
                  <a:moveTo>
                    <a:pt x="51" y="35"/>
                  </a:moveTo>
                  <a:cubicBezTo>
                    <a:pt x="51" y="35"/>
                    <a:pt x="53" y="31"/>
                    <a:pt x="57" y="29"/>
                  </a:cubicBezTo>
                  <a:cubicBezTo>
                    <a:pt x="59" y="28"/>
                    <a:pt x="61" y="28"/>
                    <a:pt x="62" y="28"/>
                  </a:cubicBezTo>
                  <a:cubicBezTo>
                    <a:pt x="65" y="28"/>
                    <a:pt x="67" y="28"/>
                    <a:pt x="68" y="25"/>
                  </a:cubicBezTo>
                  <a:cubicBezTo>
                    <a:pt x="69" y="24"/>
                    <a:pt x="69" y="23"/>
                    <a:pt x="68" y="22"/>
                  </a:cubicBezTo>
                  <a:cubicBezTo>
                    <a:pt x="68" y="20"/>
                    <a:pt x="66" y="19"/>
                    <a:pt x="65" y="19"/>
                  </a:cubicBezTo>
                  <a:cubicBezTo>
                    <a:pt x="64" y="19"/>
                    <a:pt x="61" y="19"/>
                    <a:pt x="59" y="21"/>
                  </a:cubicBezTo>
                  <a:cubicBezTo>
                    <a:pt x="57" y="22"/>
                    <a:pt x="55" y="24"/>
                    <a:pt x="54" y="27"/>
                  </a:cubicBezTo>
                  <a:cubicBezTo>
                    <a:pt x="51" y="31"/>
                    <a:pt x="51" y="35"/>
                    <a:pt x="51" y="35"/>
                  </a:cubicBezTo>
                  <a:close/>
                  <a:moveTo>
                    <a:pt x="12" y="28"/>
                  </a:moveTo>
                  <a:cubicBezTo>
                    <a:pt x="14" y="29"/>
                    <a:pt x="16" y="29"/>
                    <a:pt x="18" y="30"/>
                  </a:cubicBezTo>
                  <a:cubicBezTo>
                    <a:pt x="21" y="30"/>
                    <a:pt x="25" y="31"/>
                    <a:pt x="27" y="33"/>
                  </a:cubicBezTo>
                  <a:cubicBezTo>
                    <a:pt x="33" y="35"/>
                    <a:pt x="36" y="41"/>
                    <a:pt x="36" y="41"/>
                  </a:cubicBezTo>
                  <a:cubicBezTo>
                    <a:pt x="36" y="41"/>
                    <a:pt x="36" y="35"/>
                    <a:pt x="31" y="28"/>
                  </a:cubicBezTo>
                  <a:cubicBezTo>
                    <a:pt x="29" y="25"/>
                    <a:pt x="27" y="22"/>
                    <a:pt x="23" y="20"/>
                  </a:cubicBezTo>
                  <a:cubicBezTo>
                    <a:pt x="21" y="18"/>
                    <a:pt x="18" y="16"/>
                    <a:pt x="14" y="17"/>
                  </a:cubicBezTo>
                  <a:cubicBezTo>
                    <a:pt x="11" y="17"/>
                    <a:pt x="9" y="19"/>
                    <a:pt x="9" y="22"/>
                  </a:cubicBezTo>
                  <a:cubicBezTo>
                    <a:pt x="9" y="24"/>
                    <a:pt x="10" y="27"/>
                    <a:pt x="12" y="28"/>
                  </a:cubicBezTo>
                  <a:close/>
                  <a:moveTo>
                    <a:pt x="52" y="9"/>
                  </a:moveTo>
                  <a:cubicBezTo>
                    <a:pt x="52" y="4"/>
                    <a:pt x="48" y="0"/>
                    <a:pt x="43" y="0"/>
                  </a:cubicBezTo>
                  <a:cubicBezTo>
                    <a:pt x="38" y="0"/>
                    <a:pt x="34" y="4"/>
                    <a:pt x="34" y="9"/>
                  </a:cubicBezTo>
                  <a:cubicBezTo>
                    <a:pt x="34" y="14"/>
                    <a:pt x="43" y="49"/>
                    <a:pt x="43" y="49"/>
                  </a:cubicBezTo>
                  <a:cubicBezTo>
                    <a:pt x="43" y="49"/>
                    <a:pt x="52" y="14"/>
                    <a:pt x="52" y="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sp>
        <p:nvSpPr>
          <p:cNvPr id="111" name="TextBox 12"/>
          <p:cNvSpPr txBox="1"/>
          <p:nvPr/>
        </p:nvSpPr>
        <p:spPr>
          <a:xfrm rot="594410">
            <a:off x="11926337" y="2781518"/>
            <a:ext cx="1626562" cy="430808"/>
          </a:xfrm>
          <a:prstGeom prst="rect">
            <a:avLst/>
          </a:prstGeom>
          <a:noFill/>
        </p:spPr>
        <p:txBody>
          <a:bodyPr wrap="none" lIns="91363" tIns="45681" rIns="91363" bIns="45681" rtlCol="0">
            <a:spAutoFit/>
          </a:bodyPr>
          <a:lstStyle/>
          <a:p>
            <a:r>
              <a:rPr lang="es-AR" sz="2200" b="1" dirty="0">
                <a:solidFill>
                  <a:prstClr val="white"/>
                </a:solidFill>
                <a:latin typeface="Arial" panose="020B0604020202020204" pitchFamily="34" charset="0"/>
                <a:cs typeface="Arial" panose="020B0604020202020204" pitchFamily="34" charset="0"/>
              </a:rPr>
              <a:t>Es un mito</a:t>
            </a:r>
          </a:p>
        </p:txBody>
      </p:sp>
      <p:sp>
        <p:nvSpPr>
          <p:cNvPr id="14" name="Slide Number Placeholder 13"/>
          <p:cNvSpPr>
            <a:spLocks noGrp="1"/>
          </p:cNvSpPr>
          <p:nvPr>
            <p:ph type="sldNum" sz="quarter" idx="12"/>
          </p:nvPr>
        </p:nvSpPr>
        <p:spPr/>
        <p:txBody>
          <a:bodyPr/>
          <a:lstStyle/>
          <a:p>
            <a:fld id="{2B4AACC7-7583-42F0-8E5A-2B3CB5EB09F3}" type="slidenum">
              <a:rPr lang="en-US" smtClean="0">
                <a:solidFill>
                  <a:prstClr val="black"/>
                </a:solidFill>
              </a:rPr>
              <a:pPr/>
              <a:t>21</a:t>
            </a:fld>
            <a:endParaRPr lang="en-US" dirty="0">
              <a:solidFill>
                <a:prstClr val="black"/>
              </a:solidFill>
            </a:endParaRPr>
          </a:p>
        </p:txBody>
      </p:sp>
      <p:sp>
        <p:nvSpPr>
          <p:cNvPr id="107"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2752055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ángulo 7"/>
          <p:cNvSpPr/>
          <p:nvPr/>
        </p:nvSpPr>
        <p:spPr>
          <a:xfrm>
            <a:off x="603669" y="807732"/>
            <a:ext cx="8448659" cy="56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AR" sz="2600" b="1" dirty="0">
                <a:solidFill>
                  <a:srgbClr val="702082"/>
                </a:solidFill>
                <a:latin typeface="Arial" panose="020B0604020202020204" pitchFamily="34" charset="0"/>
                <a:cs typeface="Arial" panose="020B0604020202020204" pitchFamily="34" charset="0"/>
              </a:rPr>
              <a:t>Incrementos 2015 – 2018 vs inflación por industria</a:t>
            </a:r>
          </a:p>
        </p:txBody>
      </p:sp>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22</a:t>
            </a:fld>
            <a:endParaRPr lang="en-US" dirty="0">
              <a:solidFill>
                <a:prstClr val="black">
                  <a:tint val="75000"/>
                </a:prstClr>
              </a:solidFill>
            </a:endParaRPr>
          </a:p>
        </p:txBody>
      </p:sp>
      <p:grpSp>
        <p:nvGrpSpPr>
          <p:cNvPr id="2" name="Group 1"/>
          <p:cNvGrpSpPr/>
          <p:nvPr/>
        </p:nvGrpSpPr>
        <p:grpSpPr>
          <a:xfrm>
            <a:off x="2217820" y="8794210"/>
            <a:ext cx="5804844" cy="549889"/>
            <a:chOff x="3119686" y="9644494"/>
            <a:chExt cx="8710212" cy="825092"/>
          </a:xfrm>
        </p:grpSpPr>
        <p:grpSp>
          <p:nvGrpSpPr>
            <p:cNvPr id="26" name="Group 25"/>
            <p:cNvGrpSpPr/>
            <p:nvPr/>
          </p:nvGrpSpPr>
          <p:grpSpPr>
            <a:xfrm>
              <a:off x="3119686" y="9644494"/>
              <a:ext cx="8710212" cy="825092"/>
              <a:chOff x="3119686" y="9644494"/>
              <a:chExt cx="8710212" cy="825092"/>
            </a:xfrm>
          </p:grpSpPr>
          <p:grpSp>
            <p:nvGrpSpPr>
              <p:cNvPr id="27" name="Group 26"/>
              <p:cNvGrpSpPr/>
              <p:nvPr/>
            </p:nvGrpSpPr>
            <p:grpSpPr>
              <a:xfrm>
                <a:off x="3470500" y="9644494"/>
                <a:ext cx="8359398" cy="825092"/>
                <a:chOff x="3911034" y="9571044"/>
                <a:chExt cx="8359398" cy="825092"/>
              </a:xfrm>
            </p:grpSpPr>
            <p:sp>
              <p:nvSpPr>
                <p:cNvPr id="36" name="TextBox 35"/>
                <p:cNvSpPr txBox="1"/>
                <p:nvPr/>
              </p:nvSpPr>
              <p:spPr>
                <a:xfrm>
                  <a:off x="3911036" y="9571044"/>
                  <a:ext cx="1672383" cy="392538"/>
                </a:xfrm>
                <a:prstGeom prst="rect">
                  <a:avLst/>
                </a:prstGeom>
                <a:noFill/>
              </p:spPr>
              <p:txBody>
                <a:bodyPr wrap="none" rtlCol="0">
                  <a:spAutoFit/>
                </a:bodyPr>
                <a:lstStyle/>
                <a:p>
                  <a:r>
                    <a:rPr lang="es-AR" sz="1100" b="1" dirty="0">
                      <a:solidFill>
                        <a:prstClr val="black"/>
                      </a:solidFill>
                      <a:latin typeface="Arial" panose="020B0604020202020204" pitchFamily="34" charset="0"/>
                      <a:cs typeface="Arial" panose="020B0604020202020204" pitchFamily="34" charset="0"/>
                    </a:rPr>
                    <a:t>Agropecuario</a:t>
                  </a:r>
                  <a:endParaRPr lang="en-US" sz="1100" b="1" dirty="0">
                    <a:solidFill>
                      <a:prstClr val="black"/>
                    </a:solidFill>
                    <a:latin typeface="Arial" panose="020B0604020202020204" pitchFamily="34" charset="0"/>
                    <a:cs typeface="Arial" panose="020B0604020202020204" pitchFamily="34" charset="0"/>
                  </a:endParaRPr>
                </a:p>
              </p:txBody>
            </p:sp>
            <p:sp>
              <p:nvSpPr>
                <p:cNvPr id="37" name="TextBox 36"/>
                <p:cNvSpPr txBox="1"/>
                <p:nvPr/>
              </p:nvSpPr>
              <p:spPr>
                <a:xfrm>
                  <a:off x="3911034" y="9965140"/>
                  <a:ext cx="1253060" cy="392538"/>
                </a:xfrm>
                <a:prstGeom prst="rect">
                  <a:avLst/>
                </a:prstGeom>
                <a:noFill/>
              </p:spPr>
              <p:txBody>
                <a:bodyPr wrap="none" rtlCol="0">
                  <a:spAutoFit/>
                </a:bodyPr>
                <a:lstStyle/>
                <a:p>
                  <a:r>
                    <a:rPr lang="es-AR" sz="1100" b="1" dirty="0">
                      <a:solidFill>
                        <a:prstClr val="black"/>
                      </a:solidFill>
                      <a:latin typeface="Arial" panose="020B0604020202020204" pitchFamily="34" charset="0"/>
                      <a:cs typeface="Arial" panose="020B0604020202020204" pitchFamily="34" charset="0"/>
                    </a:rPr>
                    <a:t>Consumo</a:t>
                  </a:r>
                  <a:endParaRPr lang="en-US" sz="1100" b="1" dirty="0">
                    <a:solidFill>
                      <a:prstClr val="black"/>
                    </a:solidFill>
                    <a:latin typeface="Arial" panose="020B0604020202020204" pitchFamily="34" charset="0"/>
                    <a:cs typeface="Arial" panose="020B0604020202020204" pitchFamily="34" charset="0"/>
                  </a:endParaRPr>
                </a:p>
              </p:txBody>
            </p:sp>
            <p:sp>
              <p:nvSpPr>
                <p:cNvPr id="38" name="TextBox 37"/>
                <p:cNvSpPr txBox="1"/>
                <p:nvPr/>
              </p:nvSpPr>
              <p:spPr>
                <a:xfrm>
                  <a:off x="6123892" y="9631199"/>
                  <a:ext cx="1653451" cy="392538"/>
                </a:xfrm>
                <a:prstGeom prst="rect">
                  <a:avLst/>
                </a:prstGeom>
                <a:noFill/>
              </p:spPr>
              <p:txBody>
                <a:bodyPr wrap="none" rtlCol="0">
                  <a:spAutoFit/>
                </a:bodyPr>
                <a:lstStyle/>
                <a:p>
                  <a:r>
                    <a:rPr lang="es-AR" sz="1100" b="1" dirty="0">
                      <a:solidFill>
                        <a:prstClr val="black"/>
                      </a:solidFill>
                      <a:latin typeface="Arial" panose="020B0604020202020204" pitchFamily="34" charset="0"/>
                      <a:cs typeface="Arial" panose="020B0604020202020204" pitchFamily="34" charset="0"/>
                    </a:rPr>
                    <a:t>Farmacéutico</a:t>
                  </a:r>
                  <a:endParaRPr lang="en-US" sz="1100" b="1" dirty="0">
                    <a:solidFill>
                      <a:prstClr val="black"/>
                    </a:solidFill>
                    <a:latin typeface="Arial" panose="020B0604020202020204" pitchFamily="34" charset="0"/>
                    <a:cs typeface="Arial" panose="020B0604020202020204" pitchFamily="34" charset="0"/>
                  </a:endParaRPr>
                </a:p>
              </p:txBody>
            </p:sp>
            <p:sp>
              <p:nvSpPr>
                <p:cNvPr id="39" name="TextBox 38"/>
                <p:cNvSpPr txBox="1"/>
                <p:nvPr/>
              </p:nvSpPr>
              <p:spPr>
                <a:xfrm>
                  <a:off x="6123892" y="9987045"/>
                  <a:ext cx="1065369" cy="392538"/>
                </a:xfrm>
                <a:prstGeom prst="rect">
                  <a:avLst/>
                </a:prstGeom>
                <a:noFill/>
              </p:spPr>
              <p:txBody>
                <a:bodyPr wrap="none" rtlCol="0">
                  <a:spAutoFit/>
                </a:bodyPr>
                <a:lstStyle/>
                <a:p>
                  <a:r>
                    <a:rPr lang="es-AR" sz="1100" b="1" dirty="0">
                      <a:solidFill>
                        <a:prstClr val="black"/>
                      </a:solidFill>
                      <a:latin typeface="Arial" panose="020B0604020202020204" pitchFamily="34" charset="0"/>
                      <a:cs typeface="Arial" panose="020B0604020202020204" pitchFamily="34" charset="0"/>
                    </a:rPr>
                    <a:t>General</a:t>
                  </a:r>
                  <a:endParaRPr lang="en-US" sz="1100" b="1" dirty="0">
                    <a:solidFill>
                      <a:prstClr val="black"/>
                    </a:solidFill>
                    <a:latin typeface="Arial" panose="020B0604020202020204" pitchFamily="34" charset="0"/>
                    <a:cs typeface="Arial" panose="020B0604020202020204" pitchFamily="34" charset="0"/>
                  </a:endParaRPr>
                </a:p>
              </p:txBody>
            </p:sp>
            <p:sp>
              <p:nvSpPr>
                <p:cNvPr id="40" name="TextBox 39"/>
                <p:cNvSpPr txBox="1"/>
                <p:nvPr/>
              </p:nvSpPr>
              <p:spPr>
                <a:xfrm>
                  <a:off x="8451322" y="9609510"/>
                  <a:ext cx="1856560" cy="392538"/>
                </a:xfrm>
                <a:prstGeom prst="rect">
                  <a:avLst/>
                </a:prstGeom>
                <a:noFill/>
              </p:spPr>
              <p:txBody>
                <a:bodyPr wrap="none" rtlCol="0">
                  <a:spAutoFit/>
                </a:bodyPr>
                <a:lstStyle/>
                <a:p>
                  <a:r>
                    <a:rPr lang="es-AR" sz="1100" b="1" dirty="0">
                      <a:solidFill>
                        <a:prstClr val="black"/>
                      </a:solidFill>
                      <a:latin typeface="Arial" panose="020B0604020202020204" pitchFamily="34" charset="0"/>
                      <a:cs typeface="Arial" panose="020B0604020202020204" pitchFamily="34" charset="0"/>
                    </a:rPr>
                    <a:t>Alta Tecnología</a:t>
                  </a:r>
                  <a:endParaRPr lang="en-US" sz="1100" b="1" dirty="0">
                    <a:solidFill>
                      <a:prstClr val="black"/>
                    </a:solidFill>
                    <a:latin typeface="Arial" panose="020B0604020202020204" pitchFamily="34" charset="0"/>
                    <a:cs typeface="Arial" panose="020B0604020202020204" pitchFamily="34" charset="0"/>
                  </a:endParaRPr>
                </a:p>
              </p:txBody>
            </p:sp>
            <p:sp>
              <p:nvSpPr>
                <p:cNvPr id="41" name="TextBox 40"/>
                <p:cNvSpPr txBox="1"/>
                <p:nvPr/>
              </p:nvSpPr>
              <p:spPr>
                <a:xfrm>
                  <a:off x="8485103" y="10003598"/>
                  <a:ext cx="1206344" cy="392538"/>
                </a:xfrm>
                <a:prstGeom prst="rect">
                  <a:avLst/>
                </a:prstGeom>
                <a:noFill/>
              </p:spPr>
              <p:txBody>
                <a:bodyPr wrap="none" rtlCol="0">
                  <a:spAutoFit/>
                </a:bodyPr>
                <a:lstStyle/>
                <a:p>
                  <a:r>
                    <a:rPr lang="es-AR" sz="1100" b="1" dirty="0">
                      <a:solidFill>
                        <a:prstClr val="black"/>
                      </a:solidFill>
                      <a:latin typeface="Arial" panose="020B0604020202020204" pitchFamily="34" charset="0"/>
                      <a:cs typeface="Arial" panose="020B0604020202020204" pitchFamily="34" charset="0"/>
                    </a:rPr>
                    <a:t>Petrolero </a:t>
                  </a:r>
                  <a:endParaRPr lang="en-US" sz="1100" b="1" dirty="0">
                    <a:solidFill>
                      <a:prstClr val="black"/>
                    </a:solidFill>
                    <a:latin typeface="Arial" panose="020B0604020202020204" pitchFamily="34" charset="0"/>
                    <a:cs typeface="Arial" panose="020B0604020202020204" pitchFamily="34" charset="0"/>
                  </a:endParaRPr>
                </a:p>
              </p:txBody>
            </p:sp>
            <p:sp>
              <p:nvSpPr>
                <p:cNvPr id="42" name="TextBox 41"/>
                <p:cNvSpPr txBox="1"/>
                <p:nvPr/>
              </p:nvSpPr>
              <p:spPr>
                <a:xfrm>
                  <a:off x="10857155" y="9600351"/>
                  <a:ext cx="1413277" cy="392538"/>
                </a:xfrm>
                <a:prstGeom prst="rect">
                  <a:avLst/>
                </a:prstGeom>
                <a:noFill/>
              </p:spPr>
              <p:txBody>
                <a:bodyPr wrap="none" rtlCol="0">
                  <a:spAutoFit/>
                </a:bodyPr>
                <a:lstStyle/>
                <a:p>
                  <a:r>
                    <a:rPr lang="es-AR" sz="1100" b="1" dirty="0">
                      <a:solidFill>
                        <a:prstClr val="black"/>
                      </a:solidFill>
                      <a:latin typeface="Arial" panose="020B0604020202020204" pitchFamily="34" charset="0"/>
                      <a:cs typeface="Arial" panose="020B0604020202020204" pitchFamily="34" charset="0"/>
                    </a:rPr>
                    <a:t>Automotriz</a:t>
                  </a:r>
                  <a:endParaRPr lang="en-US" sz="1100" b="1" dirty="0">
                    <a:solidFill>
                      <a:prstClr val="black"/>
                    </a:solidFill>
                    <a:latin typeface="Arial" panose="020B0604020202020204" pitchFamily="34" charset="0"/>
                    <a:cs typeface="Arial" panose="020B0604020202020204" pitchFamily="34" charset="0"/>
                  </a:endParaRPr>
                </a:p>
              </p:txBody>
            </p:sp>
          </p:grpSp>
          <p:sp>
            <p:nvSpPr>
              <p:cNvPr id="28" name="Rectangle 27"/>
              <p:cNvSpPr/>
              <p:nvPr/>
            </p:nvSpPr>
            <p:spPr>
              <a:xfrm>
                <a:off x="3119687" y="9728258"/>
                <a:ext cx="259352" cy="224825"/>
              </a:xfrm>
              <a:prstGeom prst="rect">
                <a:avLst/>
              </a:prstGeom>
              <a:solidFill>
                <a:srgbClr val="702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29" name="Rectangle 28"/>
              <p:cNvSpPr/>
              <p:nvPr/>
            </p:nvSpPr>
            <p:spPr>
              <a:xfrm>
                <a:off x="3119686" y="10127762"/>
                <a:ext cx="259352" cy="224825"/>
              </a:xfrm>
              <a:prstGeom prst="rect">
                <a:avLst/>
              </a:prstGeom>
              <a:solidFill>
                <a:srgbClr val="C11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30" name="Rectangle 29"/>
              <p:cNvSpPr/>
              <p:nvPr/>
            </p:nvSpPr>
            <p:spPr>
              <a:xfrm>
                <a:off x="5315178" y="9728581"/>
                <a:ext cx="259352" cy="224825"/>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31" name="Rectangle 30"/>
              <p:cNvSpPr/>
              <p:nvPr/>
            </p:nvSpPr>
            <p:spPr>
              <a:xfrm>
                <a:off x="5315177" y="10128085"/>
                <a:ext cx="259352" cy="224825"/>
              </a:xfrm>
              <a:prstGeom prst="rect">
                <a:avLst/>
              </a:prstGeom>
              <a:solidFill>
                <a:srgbClr val="00C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32" name="Rectangle 31"/>
              <p:cNvSpPr/>
              <p:nvPr/>
            </p:nvSpPr>
            <p:spPr>
              <a:xfrm>
                <a:off x="7659976" y="9728581"/>
                <a:ext cx="259352" cy="2248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33" name="Rectangle 32"/>
              <p:cNvSpPr/>
              <p:nvPr/>
            </p:nvSpPr>
            <p:spPr>
              <a:xfrm>
                <a:off x="7659975" y="10128085"/>
                <a:ext cx="259352" cy="224825"/>
              </a:xfrm>
              <a:prstGeom prst="rect">
                <a:avLst/>
              </a:prstGeom>
              <a:solidFill>
                <a:srgbClr val="4A4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34" name="Rectangle 33"/>
              <p:cNvSpPr/>
              <p:nvPr/>
            </p:nvSpPr>
            <p:spPr>
              <a:xfrm>
                <a:off x="10123390" y="9728581"/>
                <a:ext cx="259352" cy="224825"/>
              </a:xfrm>
              <a:prstGeom prst="rect">
                <a:avLst/>
              </a:prstGeom>
              <a:solidFill>
                <a:srgbClr val="431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cxnSp>
            <p:nvCxnSpPr>
              <p:cNvPr id="35" name="Straight Connector 34"/>
              <p:cNvCxnSpPr/>
              <p:nvPr/>
            </p:nvCxnSpPr>
            <p:spPr>
              <a:xfrm>
                <a:off x="10060850" y="10238644"/>
                <a:ext cx="326850" cy="0"/>
              </a:xfrm>
              <a:prstGeom prst="line">
                <a:avLst/>
              </a:prstGeom>
              <a:ln w="57150">
                <a:solidFill>
                  <a:srgbClr val="44546A"/>
                </a:solidFill>
                <a:prstDash val="sysDot"/>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10474204" y="10026362"/>
              <a:ext cx="1147329" cy="392538"/>
            </a:xfrm>
            <a:prstGeom prst="rect">
              <a:avLst/>
            </a:prstGeom>
            <a:noFill/>
          </p:spPr>
          <p:txBody>
            <a:bodyPr wrap="none" rtlCol="0">
              <a:spAutoFit/>
            </a:bodyPr>
            <a:lstStyle/>
            <a:p>
              <a:r>
                <a:rPr lang="es-AR" sz="1100" b="1" dirty="0">
                  <a:solidFill>
                    <a:prstClr val="black"/>
                  </a:solidFill>
                  <a:latin typeface="Arial" panose="020B0604020202020204" pitchFamily="34" charset="0"/>
                  <a:cs typeface="Arial" panose="020B0604020202020204" pitchFamily="34" charset="0"/>
                </a:rPr>
                <a:t>Inflación</a:t>
              </a:r>
              <a:endParaRPr lang="en-US" sz="1100" b="1" dirty="0">
                <a:solidFill>
                  <a:prstClr val="black"/>
                </a:solidFill>
                <a:latin typeface="Arial" panose="020B0604020202020204" pitchFamily="34" charset="0"/>
                <a:cs typeface="Arial" panose="020B0604020202020204" pitchFamily="34" charset="0"/>
              </a:endParaRPr>
            </a:p>
          </p:txBody>
        </p:sp>
      </p:grpSp>
      <p:sp>
        <p:nvSpPr>
          <p:cNvPr id="54" name="TextBox 1"/>
          <p:cNvSpPr txBox="1"/>
          <p:nvPr/>
        </p:nvSpPr>
        <p:spPr>
          <a:xfrm>
            <a:off x="520239" y="8306212"/>
            <a:ext cx="1530255" cy="267433"/>
          </a:xfrm>
          <a:prstGeom prst="rect">
            <a:avLst/>
          </a:prstGeom>
          <a:noFill/>
        </p:spPr>
        <p:txBody>
          <a:bodyPr wrap="square" lIns="91363" tIns="45681" rIns="91363" bIns="45681" rtlCol="0">
            <a:spAutoFit/>
          </a:bodyPr>
          <a:lstStyle/>
          <a:p>
            <a:r>
              <a:rPr lang="es-AR" sz="1100" i="1" dirty="0">
                <a:solidFill>
                  <a:prstClr val="black"/>
                </a:solidFill>
                <a:latin typeface="Arial" panose="020B0604020202020204" pitchFamily="34" charset="0"/>
                <a:cs typeface="Arial" panose="020B0604020202020204" pitchFamily="34" charset="0"/>
              </a:rPr>
              <a:t>* Valores en mediana</a:t>
            </a:r>
            <a:endParaRPr lang="en-US" sz="1100" i="1" dirty="0">
              <a:solidFill>
                <a:prstClr val="black"/>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335281" y="2910842"/>
            <a:ext cx="13594080" cy="5013959"/>
          </a:xfrm>
          <a:prstGeom prst="rect">
            <a:avLst/>
          </a:prstGeom>
        </p:spPr>
      </p:pic>
      <p:sp>
        <p:nvSpPr>
          <p:cNvPr id="55"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3923687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a:xfrm>
            <a:off x="404039" y="3279567"/>
            <a:ext cx="13485392" cy="4772511"/>
          </a:xfrm>
          <a:prstGeom prst="rect">
            <a:avLst/>
          </a:prstGeom>
          <a:solidFill>
            <a:srgbClr val="EEECE1"/>
          </a:solidFill>
          <a:ln w="25400" cap="flat" cmpd="sng" algn="ctr">
            <a:noFill/>
            <a:prstDash val="solid"/>
          </a:ln>
          <a:effectLst/>
        </p:spPr>
        <p:txBody>
          <a:bodyPr lIns="91363" tIns="45681" rIns="91363" bIns="45681" rtlCol="0" anchor="ctr"/>
          <a:lstStyle/>
          <a:p>
            <a:pPr algn="ctr" defTabSz="608841">
              <a:defRPr/>
            </a:pPr>
            <a:endParaRPr lang="en-US" sz="1200" kern="0">
              <a:solidFill>
                <a:prstClr val="white"/>
              </a:solidFill>
              <a:latin typeface="Arial"/>
            </a:endParaRPr>
          </a:p>
        </p:txBody>
      </p:sp>
      <p:grpSp>
        <p:nvGrpSpPr>
          <p:cNvPr id="20" name="Group 19"/>
          <p:cNvGrpSpPr/>
          <p:nvPr/>
        </p:nvGrpSpPr>
        <p:grpSpPr>
          <a:xfrm>
            <a:off x="7673708" y="3812847"/>
            <a:ext cx="4872770" cy="3945642"/>
            <a:chOff x="10972800" y="2761257"/>
            <a:chExt cx="8847068" cy="7163761"/>
          </a:xfrm>
        </p:grpSpPr>
        <p:grpSp>
          <p:nvGrpSpPr>
            <p:cNvPr id="124" name="Group 123"/>
            <p:cNvGrpSpPr/>
            <p:nvPr/>
          </p:nvGrpSpPr>
          <p:grpSpPr>
            <a:xfrm>
              <a:off x="10972800" y="2761257"/>
              <a:ext cx="8847068" cy="7163761"/>
              <a:chOff x="1178858" y="582936"/>
              <a:chExt cx="7743836" cy="6375606"/>
            </a:xfrm>
            <a:noFill/>
          </p:grpSpPr>
          <p:pic>
            <p:nvPicPr>
              <p:cNvPr id="125" name="Picture 124"/>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154297">
                <a:off x="2391368" y="582936"/>
                <a:ext cx="6531326" cy="6375606"/>
              </a:xfrm>
              <a:prstGeom prst="rect">
                <a:avLst/>
              </a:prstGeom>
              <a:grpFill/>
            </p:spPr>
          </p:pic>
          <p:sp>
            <p:nvSpPr>
              <p:cNvPr id="126" name="Rectangle 125"/>
              <p:cNvSpPr/>
              <p:nvPr/>
            </p:nvSpPr>
            <p:spPr>
              <a:xfrm>
                <a:off x="1178858" y="6256803"/>
                <a:ext cx="3980329" cy="322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prstClr val="white"/>
                  </a:solidFill>
                </a:endParaRPr>
              </a:p>
            </p:txBody>
          </p:sp>
        </p:grpSp>
        <p:sp>
          <p:nvSpPr>
            <p:cNvPr id="127" name="Text Placeholder 4"/>
            <p:cNvSpPr txBox="1">
              <a:spLocks/>
            </p:cNvSpPr>
            <p:nvPr/>
          </p:nvSpPr>
          <p:spPr>
            <a:xfrm>
              <a:off x="14669160" y="4020989"/>
              <a:ext cx="2412158" cy="879180"/>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0" kern="1200" baseline="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500" b="1" dirty="0" err="1">
                  <a:solidFill>
                    <a:prstClr val="white"/>
                  </a:solidFill>
                  <a:latin typeface="Arial" panose="020B0604020202020204" pitchFamily="34" charset="0"/>
                  <a:cs typeface="Arial" panose="020B0604020202020204" pitchFamily="34" charset="0"/>
                </a:rPr>
                <a:t>Aumento</a:t>
              </a:r>
              <a:r>
                <a:rPr lang="en-US" sz="1500" b="1" dirty="0">
                  <a:solidFill>
                    <a:prstClr val="white"/>
                  </a:solidFill>
                  <a:latin typeface="Arial" panose="020B0604020202020204" pitchFamily="34" charset="0"/>
                  <a:cs typeface="Arial" panose="020B0604020202020204" pitchFamily="34" charset="0"/>
                </a:rPr>
                <a:t> de </a:t>
              </a:r>
              <a:r>
                <a:rPr lang="en-US" sz="1500" b="1" dirty="0" err="1">
                  <a:solidFill>
                    <a:prstClr val="white"/>
                  </a:solidFill>
                  <a:latin typeface="Arial" panose="020B0604020202020204" pitchFamily="34" charset="0"/>
                  <a:cs typeface="Arial" panose="020B0604020202020204" pitchFamily="34" charset="0"/>
                </a:rPr>
                <a:t>beneficios</a:t>
              </a:r>
              <a:r>
                <a:rPr lang="en-US" sz="1500" b="1" dirty="0">
                  <a:solidFill>
                    <a:prstClr val="white"/>
                  </a:solidFill>
                  <a:latin typeface="Arial" panose="020B0604020202020204" pitchFamily="34" charset="0"/>
                  <a:cs typeface="Arial" panose="020B0604020202020204" pitchFamily="34" charset="0"/>
                </a:rPr>
                <a:t>: </a:t>
              </a:r>
              <a:r>
                <a:rPr lang="en-US" sz="1500" b="1" dirty="0" err="1">
                  <a:solidFill>
                    <a:prstClr val="white"/>
                  </a:solidFill>
                  <a:latin typeface="Arial" panose="020B0604020202020204" pitchFamily="34" charset="0"/>
                  <a:cs typeface="Arial" panose="020B0604020202020204" pitchFamily="34" charset="0"/>
                </a:rPr>
                <a:t>almuerzo</a:t>
              </a:r>
              <a:r>
                <a:rPr lang="en-US" sz="1500" b="1" dirty="0">
                  <a:solidFill>
                    <a:prstClr val="white"/>
                  </a:solidFill>
                  <a:latin typeface="Arial" panose="020B0604020202020204" pitchFamily="34" charset="0"/>
                  <a:cs typeface="Arial" panose="020B0604020202020204" pitchFamily="34" charset="0"/>
                </a:rPr>
                <a:t>, car allowance</a:t>
              </a:r>
              <a:endParaRPr lang="en-GB" sz="1500" b="1" dirty="0">
                <a:solidFill>
                  <a:prstClr val="white"/>
                </a:solidFill>
                <a:latin typeface="Arial" panose="020B0604020202020204" pitchFamily="34" charset="0"/>
                <a:cs typeface="Arial" panose="020B0604020202020204" pitchFamily="34" charset="0"/>
              </a:endParaRPr>
            </a:p>
          </p:txBody>
        </p:sp>
        <p:sp>
          <p:nvSpPr>
            <p:cNvPr id="128" name="Text Placeholder 4"/>
            <p:cNvSpPr txBox="1">
              <a:spLocks/>
            </p:cNvSpPr>
            <p:nvPr/>
          </p:nvSpPr>
          <p:spPr>
            <a:xfrm>
              <a:off x="13088311" y="5391032"/>
              <a:ext cx="1797825" cy="841838"/>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0" kern="1200" baseline="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b="1" dirty="0" err="1">
                  <a:solidFill>
                    <a:prstClr val="white"/>
                  </a:solidFill>
                  <a:latin typeface="Arial" panose="020B0604020202020204" pitchFamily="34" charset="0"/>
                  <a:cs typeface="Arial" panose="020B0604020202020204" pitchFamily="34" charset="0"/>
                </a:rPr>
                <a:t>Tarjeta</a:t>
              </a:r>
              <a:r>
                <a:rPr lang="en-US" sz="1500" b="1" dirty="0">
                  <a:solidFill>
                    <a:prstClr val="white"/>
                  </a:solidFill>
                  <a:latin typeface="Arial" panose="020B0604020202020204" pitchFamily="34" charset="0"/>
                  <a:cs typeface="Arial" panose="020B0604020202020204" pitchFamily="34" charset="0"/>
                </a:rPr>
                <a:t> </a:t>
              </a:r>
              <a:r>
                <a:rPr lang="en-US" sz="1500" b="1" dirty="0" err="1">
                  <a:solidFill>
                    <a:prstClr val="white"/>
                  </a:solidFill>
                  <a:latin typeface="Arial" panose="020B0604020202020204" pitchFamily="34" charset="0"/>
                  <a:cs typeface="Arial" panose="020B0604020202020204" pitchFamily="34" charset="0"/>
                </a:rPr>
                <a:t>Sube</a:t>
              </a:r>
              <a:endParaRPr lang="en-GB" sz="1500" b="1" dirty="0">
                <a:solidFill>
                  <a:prstClr val="white"/>
                </a:solidFill>
                <a:latin typeface="Arial" panose="020B0604020202020204" pitchFamily="34" charset="0"/>
                <a:cs typeface="Arial" panose="020B0604020202020204" pitchFamily="34" charset="0"/>
              </a:endParaRPr>
            </a:p>
          </p:txBody>
        </p:sp>
        <p:sp>
          <p:nvSpPr>
            <p:cNvPr id="129" name="Text Placeholder 4"/>
            <p:cNvSpPr txBox="1">
              <a:spLocks/>
            </p:cNvSpPr>
            <p:nvPr/>
          </p:nvSpPr>
          <p:spPr>
            <a:xfrm>
              <a:off x="14891435" y="8028419"/>
              <a:ext cx="2412158" cy="879180"/>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0" kern="1200" baseline="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500" b="1" dirty="0">
                  <a:solidFill>
                    <a:prstClr val="white"/>
                  </a:solidFill>
                  <a:latin typeface="Arial" panose="020B0604020202020204" pitchFamily="34" charset="0"/>
                  <a:cs typeface="Arial" panose="020B0604020202020204" pitchFamily="34" charset="0"/>
                </a:rPr>
                <a:t>“Cash </a:t>
              </a:r>
              <a:r>
                <a:rPr lang="en-US" sz="1500" b="1" dirty="0" err="1">
                  <a:solidFill>
                    <a:prstClr val="white"/>
                  </a:solidFill>
                  <a:latin typeface="Arial" panose="020B0604020202020204" pitchFamily="34" charset="0"/>
                  <a:cs typeface="Arial" panose="020B0604020202020204" pitchFamily="34" charset="0"/>
                </a:rPr>
                <a:t>Alowance</a:t>
              </a:r>
              <a:r>
                <a:rPr lang="en-US" sz="1500" b="1" dirty="0">
                  <a:solidFill>
                    <a:prstClr val="white"/>
                  </a:solidFill>
                  <a:latin typeface="Arial" panose="020B0604020202020204" pitchFamily="34" charset="0"/>
                  <a:cs typeface="Arial" panose="020B0604020202020204" pitchFamily="34" charset="0"/>
                </a:rPr>
                <a:t>”</a:t>
              </a:r>
              <a:endParaRPr lang="en-GB" sz="1500" b="1" dirty="0">
                <a:solidFill>
                  <a:prstClr val="white"/>
                </a:solidFill>
                <a:latin typeface="Arial" panose="020B0604020202020204" pitchFamily="34" charset="0"/>
                <a:cs typeface="Arial" panose="020B0604020202020204" pitchFamily="34" charset="0"/>
              </a:endParaRPr>
            </a:p>
          </p:txBody>
        </p:sp>
        <p:sp>
          <p:nvSpPr>
            <p:cNvPr id="130" name="Text Placeholder 4"/>
            <p:cNvSpPr txBox="1">
              <a:spLocks/>
            </p:cNvSpPr>
            <p:nvPr/>
          </p:nvSpPr>
          <p:spPr>
            <a:xfrm>
              <a:off x="16649402" y="6043107"/>
              <a:ext cx="2412158" cy="879180"/>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0" kern="1200" baseline="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500" b="1" dirty="0">
                  <a:solidFill>
                    <a:prstClr val="white"/>
                  </a:solidFill>
                  <a:latin typeface="Arial" panose="020B0604020202020204" pitchFamily="34" charset="0"/>
                  <a:cs typeface="Arial" panose="020B0604020202020204" pitchFamily="34" charset="0"/>
                </a:rPr>
                <a:t>Pago </a:t>
              </a:r>
              <a:r>
                <a:rPr lang="en-US" sz="1500" b="1" dirty="0" err="1">
                  <a:solidFill>
                    <a:prstClr val="white"/>
                  </a:solidFill>
                  <a:latin typeface="Arial" panose="020B0604020202020204" pitchFamily="34" charset="0"/>
                  <a:cs typeface="Arial" panose="020B0604020202020204" pitchFamily="34" charset="0"/>
                </a:rPr>
                <a:t>parcial</a:t>
              </a:r>
              <a:r>
                <a:rPr lang="en-US" sz="1500" b="1" dirty="0">
                  <a:solidFill>
                    <a:prstClr val="white"/>
                  </a:solidFill>
                  <a:latin typeface="Arial" panose="020B0604020202020204" pitchFamily="34" charset="0"/>
                  <a:cs typeface="Arial" panose="020B0604020202020204" pitchFamily="34" charset="0"/>
                </a:rPr>
                <a:t> </a:t>
              </a:r>
              <a:r>
                <a:rPr lang="en-US" sz="1500" b="1" dirty="0" err="1">
                  <a:solidFill>
                    <a:prstClr val="white"/>
                  </a:solidFill>
                  <a:latin typeface="Arial" panose="020B0604020202020204" pitchFamily="34" charset="0"/>
                  <a:cs typeface="Arial" panose="020B0604020202020204" pitchFamily="34" charset="0"/>
                </a:rPr>
                <a:t>adelantado</a:t>
              </a:r>
              <a:r>
                <a:rPr lang="en-US" sz="1500" b="1" dirty="0">
                  <a:solidFill>
                    <a:prstClr val="white"/>
                  </a:solidFill>
                  <a:latin typeface="Arial" panose="020B0604020202020204" pitchFamily="34" charset="0"/>
                  <a:cs typeface="Arial" panose="020B0604020202020204" pitchFamily="34" charset="0"/>
                </a:rPr>
                <a:t> del bono</a:t>
              </a:r>
              <a:endParaRPr lang="en-GB" sz="1500" b="1" dirty="0">
                <a:solidFill>
                  <a:prstClr val="white"/>
                </a:solidFill>
                <a:latin typeface="Arial" panose="020B0604020202020204" pitchFamily="34" charset="0"/>
                <a:cs typeface="Arial" panose="020B0604020202020204" pitchFamily="34" charset="0"/>
              </a:endParaRPr>
            </a:p>
          </p:txBody>
        </p:sp>
      </p:grpSp>
      <p:sp>
        <p:nvSpPr>
          <p:cNvPr id="7" name="Rectángulo 7"/>
          <p:cNvSpPr/>
          <p:nvPr/>
        </p:nvSpPr>
        <p:spPr>
          <a:xfrm>
            <a:off x="656840" y="780914"/>
            <a:ext cx="8209576" cy="56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ES" sz="2600" b="1" dirty="0">
                <a:solidFill>
                  <a:srgbClr val="702082"/>
                </a:solidFill>
                <a:latin typeface="Arial" panose="020B0604020202020204" pitchFamily="34" charset="0"/>
                <a:cs typeface="Arial" panose="020B0604020202020204" pitchFamily="34" charset="0"/>
              </a:rPr>
              <a:t>Medidas para minimizar el impacto de la inflación</a:t>
            </a:r>
            <a:endParaRPr lang="es-AR" sz="2600" b="1" dirty="0">
              <a:solidFill>
                <a:srgbClr val="702082"/>
              </a:solidFill>
              <a:latin typeface="Arial" panose="020B0604020202020204" pitchFamily="34" charset="0"/>
              <a:cs typeface="Arial" panose="020B0604020202020204" pitchFamily="34" charset="0"/>
            </a:endParaRPr>
          </a:p>
        </p:txBody>
      </p:sp>
      <p:sp>
        <p:nvSpPr>
          <p:cNvPr id="56" name="TextBox 1"/>
          <p:cNvSpPr txBox="1"/>
          <p:nvPr/>
        </p:nvSpPr>
        <p:spPr>
          <a:xfrm>
            <a:off x="1502995" y="3316660"/>
            <a:ext cx="3728612" cy="430808"/>
          </a:xfrm>
          <a:prstGeom prst="rect">
            <a:avLst/>
          </a:prstGeom>
          <a:noFill/>
        </p:spPr>
        <p:txBody>
          <a:bodyPr wrap="none" lIns="91363" tIns="45681" rIns="91363" bIns="45681" rtlCol="0">
            <a:spAutoFit/>
          </a:bodyPr>
          <a:lstStyle/>
          <a:p>
            <a:r>
              <a:rPr lang="es-AR" sz="2200" b="1" dirty="0">
                <a:solidFill>
                  <a:prstClr val="black"/>
                </a:solidFill>
                <a:latin typeface="Arial" panose="020B0604020202020204" pitchFamily="34" charset="0"/>
                <a:cs typeface="Arial" panose="020B0604020202020204" pitchFamily="34" charset="0"/>
              </a:rPr>
              <a:t>Acciones más prevalentes</a:t>
            </a:r>
            <a:endParaRPr lang="en-US" sz="2200" b="1" dirty="0">
              <a:solidFill>
                <a:prstClr val="black"/>
              </a:solidFill>
              <a:latin typeface="Arial" panose="020B0604020202020204" pitchFamily="34" charset="0"/>
              <a:cs typeface="Arial" panose="020B0604020202020204" pitchFamily="34" charset="0"/>
            </a:endParaRPr>
          </a:p>
        </p:txBody>
      </p:sp>
      <p:pic>
        <p:nvPicPr>
          <p:cNvPr id="87" name="Picture 86"/>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61329" y="3241404"/>
            <a:ext cx="654483" cy="710902"/>
          </a:xfrm>
          <a:prstGeom prst="rect">
            <a:avLst/>
          </a:prstGeom>
        </p:spPr>
      </p:pic>
      <p:sp>
        <p:nvSpPr>
          <p:cNvPr id="89" name="TextBox 1"/>
          <p:cNvSpPr txBox="1"/>
          <p:nvPr/>
        </p:nvSpPr>
        <p:spPr>
          <a:xfrm>
            <a:off x="8546350" y="3316965"/>
            <a:ext cx="4073283" cy="430808"/>
          </a:xfrm>
          <a:prstGeom prst="rect">
            <a:avLst/>
          </a:prstGeom>
          <a:noFill/>
        </p:spPr>
        <p:txBody>
          <a:bodyPr wrap="none" lIns="91363" tIns="45681" rIns="91363" bIns="45681" rtlCol="0">
            <a:spAutoFit/>
          </a:bodyPr>
          <a:lstStyle/>
          <a:p>
            <a:r>
              <a:rPr lang="es-AR" sz="2200" b="1" dirty="0">
                <a:solidFill>
                  <a:prstClr val="black"/>
                </a:solidFill>
                <a:latin typeface="Arial" panose="020B0604020202020204" pitchFamily="34" charset="0"/>
                <a:cs typeface="Arial" panose="020B0604020202020204" pitchFamily="34" charset="0"/>
              </a:rPr>
              <a:t>Acciones menos prevalentes</a:t>
            </a:r>
            <a:endParaRPr lang="en-US" sz="2200" b="1" dirty="0">
              <a:solidFill>
                <a:prstClr val="black"/>
              </a:solidFill>
              <a:latin typeface="Arial" panose="020B0604020202020204" pitchFamily="34" charset="0"/>
              <a:cs typeface="Arial" panose="020B0604020202020204" pitchFamily="34" charset="0"/>
            </a:endParaRPr>
          </a:p>
        </p:txBody>
      </p:sp>
      <p:grpSp>
        <p:nvGrpSpPr>
          <p:cNvPr id="13" name="Group 4"/>
          <p:cNvGrpSpPr>
            <a:grpSpLocks noChangeAspect="1"/>
          </p:cNvGrpSpPr>
          <p:nvPr/>
        </p:nvGrpSpPr>
        <p:grpSpPr bwMode="auto">
          <a:xfrm rot="10800000">
            <a:off x="7804547" y="3241401"/>
            <a:ext cx="654895" cy="710856"/>
            <a:chOff x="5371" y="1328"/>
            <a:chExt cx="749" cy="813"/>
          </a:xfrm>
        </p:grpSpPr>
        <p:sp>
          <p:nvSpPr>
            <p:cNvPr id="14" name="AutoShape 3"/>
            <p:cNvSpPr>
              <a:spLocks noChangeAspect="1" noChangeArrowheads="1" noTextEdit="1"/>
            </p:cNvSpPr>
            <p:nvPr/>
          </p:nvSpPr>
          <p:spPr bwMode="auto">
            <a:xfrm>
              <a:off x="5371" y="1328"/>
              <a:ext cx="749" cy="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15" name="Freeform 5"/>
            <p:cNvSpPr>
              <a:spLocks/>
            </p:cNvSpPr>
            <p:nvPr/>
          </p:nvSpPr>
          <p:spPr bwMode="auto">
            <a:xfrm>
              <a:off x="5373" y="1423"/>
              <a:ext cx="749" cy="716"/>
            </a:xfrm>
            <a:custGeom>
              <a:avLst/>
              <a:gdLst>
                <a:gd name="T0" fmla="*/ 243 w 345"/>
                <a:gd name="T1" fmla="*/ 1 h 330"/>
                <a:gd name="T2" fmla="*/ 246 w 345"/>
                <a:gd name="T3" fmla="*/ 5 h 330"/>
                <a:gd name="T4" fmla="*/ 248 w 345"/>
                <a:gd name="T5" fmla="*/ 34 h 330"/>
                <a:gd name="T6" fmla="*/ 247 w 345"/>
                <a:gd name="T7" fmla="*/ 35 h 330"/>
                <a:gd name="T8" fmla="*/ 316 w 345"/>
                <a:gd name="T9" fmla="*/ 158 h 330"/>
                <a:gd name="T10" fmla="*/ 172 w 345"/>
                <a:gd name="T11" fmla="*/ 302 h 330"/>
                <a:gd name="T12" fmla="*/ 28 w 345"/>
                <a:gd name="T13" fmla="*/ 158 h 330"/>
                <a:gd name="T14" fmla="*/ 98 w 345"/>
                <a:gd name="T15" fmla="*/ 35 h 330"/>
                <a:gd name="T16" fmla="*/ 97 w 345"/>
                <a:gd name="T17" fmla="*/ 34 h 330"/>
                <a:gd name="T18" fmla="*/ 99 w 345"/>
                <a:gd name="T19" fmla="*/ 4 h 330"/>
                <a:gd name="T20" fmla="*/ 102 w 345"/>
                <a:gd name="T21" fmla="*/ 0 h 330"/>
                <a:gd name="T22" fmla="*/ 0 w 345"/>
                <a:gd name="T23" fmla="*/ 158 h 330"/>
                <a:gd name="T24" fmla="*/ 172 w 345"/>
                <a:gd name="T25" fmla="*/ 330 h 330"/>
                <a:gd name="T26" fmla="*/ 345 w 345"/>
                <a:gd name="T27" fmla="*/ 158 h 330"/>
                <a:gd name="T28" fmla="*/ 243 w 345"/>
                <a:gd name="T29" fmla="*/ 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330">
                  <a:moveTo>
                    <a:pt x="243" y="1"/>
                  </a:moveTo>
                  <a:cubicBezTo>
                    <a:pt x="244" y="2"/>
                    <a:pt x="245" y="3"/>
                    <a:pt x="246" y="5"/>
                  </a:cubicBezTo>
                  <a:cubicBezTo>
                    <a:pt x="252" y="13"/>
                    <a:pt x="253" y="25"/>
                    <a:pt x="248" y="34"/>
                  </a:cubicBezTo>
                  <a:cubicBezTo>
                    <a:pt x="247" y="35"/>
                    <a:pt x="247" y="35"/>
                    <a:pt x="247" y="35"/>
                  </a:cubicBezTo>
                  <a:cubicBezTo>
                    <a:pt x="288" y="60"/>
                    <a:pt x="316" y="106"/>
                    <a:pt x="316" y="158"/>
                  </a:cubicBezTo>
                  <a:cubicBezTo>
                    <a:pt x="316" y="237"/>
                    <a:pt x="251" y="302"/>
                    <a:pt x="172" y="302"/>
                  </a:cubicBezTo>
                  <a:cubicBezTo>
                    <a:pt x="93" y="302"/>
                    <a:pt x="28" y="237"/>
                    <a:pt x="28" y="158"/>
                  </a:cubicBezTo>
                  <a:cubicBezTo>
                    <a:pt x="28" y="106"/>
                    <a:pt x="56" y="60"/>
                    <a:pt x="98" y="35"/>
                  </a:cubicBezTo>
                  <a:cubicBezTo>
                    <a:pt x="98" y="35"/>
                    <a:pt x="97" y="35"/>
                    <a:pt x="97" y="34"/>
                  </a:cubicBezTo>
                  <a:cubicBezTo>
                    <a:pt x="92" y="25"/>
                    <a:pt x="93" y="13"/>
                    <a:pt x="99" y="4"/>
                  </a:cubicBezTo>
                  <a:cubicBezTo>
                    <a:pt x="100" y="3"/>
                    <a:pt x="101" y="2"/>
                    <a:pt x="102" y="0"/>
                  </a:cubicBezTo>
                  <a:cubicBezTo>
                    <a:pt x="42" y="28"/>
                    <a:pt x="0" y="88"/>
                    <a:pt x="0" y="158"/>
                  </a:cubicBezTo>
                  <a:cubicBezTo>
                    <a:pt x="0" y="253"/>
                    <a:pt x="77" y="330"/>
                    <a:pt x="172" y="330"/>
                  </a:cubicBezTo>
                  <a:cubicBezTo>
                    <a:pt x="267" y="330"/>
                    <a:pt x="345" y="253"/>
                    <a:pt x="345" y="158"/>
                  </a:cubicBezTo>
                  <a:cubicBezTo>
                    <a:pt x="345" y="88"/>
                    <a:pt x="303" y="28"/>
                    <a:pt x="243" y="1"/>
                  </a:cubicBez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sp>
          <p:nvSpPr>
            <p:cNvPr id="16" name="Freeform 6"/>
            <p:cNvSpPr>
              <a:spLocks/>
            </p:cNvSpPr>
            <p:nvPr/>
          </p:nvSpPr>
          <p:spPr bwMode="auto">
            <a:xfrm>
              <a:off x="5623" y="1330"/>
              <a:ext cx="249" cy="403"/>
            </a:xfrm>
            <a:custGeom>
              <a:avLst/>
              <a:gdLst>
                <a:gd name="T0" fmla="*/ 53 w 115"/>
                <a:gd name="T1" fmla="*/ 2 h 186"/>
                <a:gd name="T2" fmla="*/ 57 w 115"/>
                <a:gd name="T3" fmla="*/ 0 h 186"/>
                <a:gd name="T4" fmla="*/ 62 w 115"/>
                <a:gd name="T5" fmla="*/ 2 h 186"/>
                <a:gd name="T6" fmla="*/ 113 w 115"/>
                <a:gd name="T7" fmla="*/ 60 h 186"/>
                <a:gd name="T8" fmla="*/ 114 w 115"/>
                <a:gd name="T9" fmla="*/ 67 h 186"/>
                <a:gd name="T10" fmla="*/ 107 w 115"/>
                <a:gd name="T11" fmla="*/ 71 h 186"/>
                <a:gd name="T12" fmla="*/ 82 w 115"/>
                <a:gd name="T13" fmla="*/ 71 h 186"/>
                <a:gd name="T14" fmla="*/ 76 w 115"/>
                <a:gd name="T15" fmla="*/ 179 h 186"/>
                <a:gd name="T16" fmla="*/ 57 w 115"/>
                <a:gd name="T17" fmla="*/ 186 h 186"/>
                <a:gd name="T18" fmla="*/ 40 w 115"/>
                <a:gd name="T19" fmla="*/ 179 h 186"/>
                <a:gd name="T20" fmla="*/ 33 w 115"/>
                <a:gd name="T21" fmla="*/ 71 h 186"/>
                <a:gd name="T22" fmla="*/ 8 w 115"/>
                <a:gd name="T23" fmla="*/ 71 h 186"/>
                <a:gd name="T24" fmla="*/ 1 w 115"/>
                <a:gd name="T25" fmla="*/ 67 h 186"/>
                <a:gd name="T26" fmla="*/ 2 w 115"/>
                <a:gd name="T27" fmla="*/ 60 h 186"/>
                <a:gd name="T28" fmla="*/ 53 w 115"/>
                <a:gd name="T29"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86">
                  <a:moveTo>
                    <a:pt x="53" y="2"/>
                  </a:moveTo>
                  <a:cubicBezTo>
                    <a:pt x="54" y="1"/>
                    <a:pt x="56" y="0"/>
                    <a:pt x="57" y="0"/>
                  </a:cubicBezTo>
                  <a:cubicBezTo>
                    <a:pt x="59" y="0"/>
                    <a:pt x="61" y="1"/>
                    <a:pt x="62" y="2"/>
                  </a:cubicBezTo>
                  <a:cubicBezTo>
                    <a:pt x="63" y="3"/>
                    <a:pt x="94" y="31"/>
                    <a:pt x="113" y="60"/>
                  </a:cubicBezTo>
                  <a:cubicBezTo>
                    <a:pt x="115" y="62"/>
                    <a:pt x="115" y="65"/>
                    <a:pt x="114" y="67"/>
                  </a:cubicBezTo>
                  <a:cubicBezTo>
                    <a:pt x="112" y="69"/>
                    <a:pt x="110" y="71"/>
                    <a:pt x="107" y="71"/>
                  </a:cubicBezTo>
                  <a:cubicBezTo>
                    <a:pt x="82" y="71"/>
                    <a:pt x="82" y="71"/>
                    <a:pt x="82" y="71"/>
                  </a:cubicBezTo>
                  <a:cubicBezTo>
                    <a:pt x="82" y="71"/>
                    <a:pt x="78" y="177"/>
                    <a:pt x="76" y="179"/>
                  </a:cubicBezTo>
                  <a:cubicBezTo>
                    <a:pt x="74" y="183"/>
                    <a:pt x="65" y="186"/>
                    <a:pt x="57" y="186"/>
                  </a:cubicBezTo>
                  <a:cubicBezTo>
                    <a:pt x="50" y="186"/>
                    <a:pt x="42" y="183"/>
                    <a:pt x="40" y="179"/>
                  </a:cubicBezTo>
                  <a:cubicBezTo>
                    <a:pt x="38" y="177"/>
                    <a:pt x="33" y="71"/>
                    <a:pt x="33" y="71"/>
                  </a:cubicBezTo>
                  <a:cubicBezTo>
                    <a:pt x="8" y="71"/>
                    <a:pt x="8" y="71"/>
                    <a:pt x="8" y="71"/>
                  </a:cubicBezTo>
                  <a:cubicBezTo>
                    <a:pt x="5" y="71"/>
                    <a:pt x="2" y="69"/>
                    <a:pt x="1" y="67"/>
                  </a:cubicBezTo>
                  <a:cubicBezTo>
                    <a:pt x="0" y="65"/>
                    <a:pt x="0" y="62"/>
                    <a:pt x="2" y="60"/>
                  </a:cubicBezTo>
                  <a:cubicBezTo>
                    <a:pt x="21" y="31"/>
                    <a:pt x="52" y="3"/>
                    <a:pt x="53" y="2"/>
                  </a:cubicBez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0939" tIns="30470" rIns="60939" bIns="30470" numCol="1" anchor="t" anchorCtr="0" compatLnSpc="1">
              <a:prstTxWarp prst="textNoShape">
                <a:avLst/>
              </a:prstTxWarp>
            </a:bodyPr>
            <a:lstStyle/>
            <a:p>
              <a:endParaRPr lang="en-US" sz="2000">
                <a:solidFill>
                  <a:prstClr val="black"/>
                </a:solidFill>
              </a:endParaRPr>
            </a:p>
          </p:txBody>
        </p:sp>
      </p:grpSp>
      <p:grpSp>
        <p:nvGrpSpPr>
          <p:cNvPr id="17" name="Group 16"/>
          <p:cNvGrpSpPr/>
          <p:nvPr/>
        </p:nvGrpSpPr>
        <p:grpSpPr>
          <a:xfrm>
            <a:off x="651611" y="3709510"/>
            <a:ext cx="5021675" cy="4152325"/>
            <a:chOff x="505327" y="3184654"/>
            <a:chExt cx="7535060" cy="6230596"/>
          </a:xfrm>
        </p:grpSpPr>
        <p:grpSp>
          <p:nvGrpSpPr>
            <p:cNvPr id="12" name="Group 11"/>
            <p:cNvGrpSpPr/>
            <p:nvPr/>
          </p:nvGrpSpPr>
          <p:grpSpPr>
            <a:xfrm>
              <a:off x="505327" y="3184654"/>
              <a:ext cx="7535060" cy="6230596"/>
              <a:chOff x="643335" y="3132011"/>
              <a:chExt cx="7535060" cy="6230596"/>
            </a:xfrm>
          </p:grpSpPr>
          <p:grpSp>
            <p:nvGrpSpPr>
              <p:cNvPr id="11" name="Group 10"/>
              <p:cNvGrpSpPr/>
              <p:nvPr/>
            </p:nvGrpSpPr>
            <p:grpSpPr>
              <a:xfrm>
                <a:off x="643335" y="3132011"/>
                <a:ext cx="7535060" cy="6230596"/>
                <a:chOff x="643335" y="3132011"/>
                <a:chExt cx="7535060" cy="6230596"/>
              </a:xfrm>
            </p:grpSpPr>
            <p:sp>
              <p:nvSpPr>
                <p:cNvPr id="225" name="Rechteck 102"/>
                <p:cNvSpPr/>
                <p:nvPr/>
              </p:nvSpPr>
              <p:spPr>
                <a:xfrm>
                  <a:off x="971353" y="5783482"/>
                  <a:ext cx="1013735" cy="1062188"/>
                </a:xfrm>
                <a:prstGeom prst="rect">
                  <a:avLst/>
                </a:prstGeom>
              </p:spPr>
              <p:txBody>
                <a:bodyPr wrap="square">
                  <a:spAutoFit/>
                </a:bodyPr>
                <a:lstStyle/>
                <a:p>
                  <a:pPr algn="ctr" defTabSz="608841"/>
                  <a:r>
                    <a:rPr lang="de-DE" sz="2000" dirty="0">
                      <a:solidFill>
                        <a:prstClr val="white"/>
                      </a:solidFill>
                      <a:latin typeface="Arial" panose="020B0604020202020204" pitchFamily="34" charset="0"/>
                    </a:rPr>
                    <a:t>18%</a:t>
                  </a:r>
                  <a:endParaRPr lang="de-DE" sz="1200" dirty="0">
                    <a:solidFill>
                      <a:prstClr val="white"/>
                    </a:solidFill>
                    <a:latin typeface="Arial" panose="020B0604020202020204" pitchFamily="34" charset="0"/>
                  </a:endParaRPr>
                </a:p>
              </p:txBody>
            </p:sp>
            <p:sp>
              <p:nvSpPr>
                <p:cNvPr id="226" name="Rechteck 102"/>
                <p:cNvSpPr/>
                <p:nvPr/>
              </p:nvSpPr>
              <p:spPr>
                <a:xfrm>
                  <a:off x="971353" y="7033246"/>
                  <a:ext cx="1013735" cy="600368"/>
                </a:xfrm>
                <a:prstGeom prst="rect">
                  <a:avLst/>
                </a:prstGeom>
              </p:spPr>
              <p:txBody>
                <a:bodyPr wrap="square">
                  <a:spAutoFit/>
                </a:bodyPr>
                <a:lstStyle/>
                <a:p>
                  <a:pPr algn="ctr" defTabSz="608841"/>
                  <a:r>
                    <a:rPr lang="de-DE" sz="2000" dirty="0">
                      <a:solidFill>
                        <a:prstClr val="white"/>
                      </a:solidFill>
                      <a:latin typeface="Arial" panose="020B0604020202020204" pitchFamily="34" charset="0"/>
                    </a:rPr>
                    <a:t>11%</a:t>
                  </a:r>
                  <a:endParaRPr lang="de-DE" sz="1200" dirty="0">
                    <a:solidFill>
                      <a:prstClr val="white"/>
                    </a:solidFill>
                    <a:latin typeface="Arial" panose="020B0604020202020204" pitchFamily="34" charset="0"/>
                  </a:endParaRPr>
                </a:p>
              </p:txBody>
            </p:sp>
            <p:grpSp>
              <p:nvGrpSpPr>
                <p:cNvPr id="6" name="Group 5"/>
                <p:cNvGrpSpPr/>
                <p:nvPr/>
              </p:nvGrpSpPr>
              <p:grpSpPr>
                <a:xfrm>
                  <a:off x="643335" y="4074821"/>
                  <a:ext cx="4327149" cy="4319999"/>
                  <a:chOff x="1012194" y="3726973"/>
                  <a:chExt cx="4327149" cy="4319999"/>
                </a:xfrm>
              </p:grpSpPr>
              <p:grpSp>
                <p:nvGrpSpPr>
                  <p:cNvPr id="60" name="Group 598"/>
                  <p:cNvGrpSpPr>
                    <a:grpSpLocks/>
                  </p:cNvGrpSpPr>
                  <p:nvPr/>
                </p:nvGrpSpPr>
                <p:grpSpPr bwMode="auto">
                  <a:xfrm>
                    <a:off x="1012194" y="3726973"/>
                    <a:ext cx="4319999" cy="4319999"/>
                    <a:chOff x="5221982" y="1534351"/>
                    <a:chExt cx="1783307" cy="1678710"/>
                  </a:xfrm>
                </p:grpSpPr>
                <p:sp>
                  <p:nvSpPr>
                    <p:cNvPr id="61" name="Oval 60"/>
                    <p:cNvSpPr/>
                    <p:nvPr/>
                  </p:nvSpPr>
                  <p:spPr bwMode="auto">
                    <a:xfrm>
                      <a:off x="5221982" y="1534351"/>
                      <a:ext cx="1783307" cy="1678710"/>
                    </a:xfrm>
                    <a:prstGeom prst="ellipse">
                      <a:avLst/>
                    </a:prstGeom>
                    <a:solidFill>
                      <a:schemeClr val="accent4"/>
                    </a:solidFill>
                    <a:ln>
                      <a:noFill/>
                    </a:ln>
                    <a:effectLst/>
                    <a:extLst/>
                  </p:spPr>
                  <p:txBody>
                    <a:bodyPr wrap="none" anchor="ctr"/>
                    <a:lstStyle/>
                    <a:p>
                      <a:pPr>
                        <a:lnSpc>
                          <a:spcPct val="90000"/>
                        </a:lnSpc>
                        <a:defRPr/>
                      </a:pPr>
                      <a:endParaRPr lang="en-GB" sz="2000" kern="0" dirty="0">
                        <a:solidFill>
                          <a:srgbClr val="000000"/>
                        </a:solidFill>
                        <a:latin typeface="Arial" charset="0"/>
                        <a:cs typeface="Arial" charset="0"/>
                      </a:endParaRPr>
                    </a:p>
                  </p:txBody>
                </p:sp>
                <p:sp>
                  <p:nvSpPr>
                    <p:cNvPr id="62" name="Oval 61"/>
                    <p:cNvSpPr/>
                    <p:nvPr/>
                  </p:nvSpPr>
                  <p:spPr bwMode="auto">
                    <a:xfrm>
                      <a:off x="5250760" y="1933670"/>
                      <a:ext cx="724301" cy="712777"/>
                    </a:xfrm>
                    <a:prstGeom prst="ellipse">
                      <a:avLst/>
                    </a:prstGeom>
                    <a:solidFill>
                      <a:srgbClr val="FFFFFF"/>
                    </a:solidFill>
                    <a:ln>
                      <a:noFill/>
                    </a:ln>
                    <a:effectLst/>
                    <a:extLst/>
                  </p:spPr>
                  <p:txBody>
                    <a:bodyPr wrap="none" anchor="ctr"/>
                    <a:lstStyle/>
                    <a:p>
                      <a:pPr algn="ctr">
                        <a:lnSpc>
                          <a:spcPct val="90000"/>
                        </a:lnSpc>
                        <a:defRPr/>
                      </a:pPr>
                      <a:endParaRPr lang="en-GB" sz="1200" b="1" kern="0" dirty="0">
                        <a:solidFill>
                          <a:srgbClr val="000000"/>
                        </a:solidFill>
                        <a:latin typeface="Arial" charset="0"/>
                        <a:cs typeface="Arial" charset="0"/>
                      </a:endParaRPr>
                    </a:p>
                  </p:txBody>
                </p:sp>
              </p:grpSp>
              <p:sp>
                <p:nvSpPr>
                  <p:cNvPr id="5" name="TextBox 4"/>
                  <p:cNvSpPr txBox="1"/>
                  <p:nvPr/>
                </p:nvSpPr>
                <p:spPr>
                  <a:xfrm>
                    <a:off x="2294137" y="4573250"/>
                    <a:ext cx="3045206" cy="2290019"/>
                  </a:xfrm>
                  <a:prstGeom prst="rect">
                    <a:avLst/>
                  </a:prstGeom>
                  <a:noFill/>
                </p:spPr>
                <p:txBody>
                  <a:bodyPr wrap="square" rtlCol="0">
                    <a:spAutoFit/>
                  </a:bodyPr>
                  <a:lstStyle/>
                  <a:p>
                    <a:pPr algn="ctr"/>
                    <a:r>
                      <a:rPr lang="es-AR" sz="1800" b="1" dirty="0">
                        <a:solidFill>
                          <a:prstClr val="black"/>
                        </a:solidFill>
                        <a:latin typeface="Arial" panose="020B0604020202020204" pitchFamily="34" charset="0"/>
                        <a:cs typeface="Arial" panose="020B0604020202020204" pitchFamily="34" charset="0"/>
                      </a:rPr>
                      <a:t>Nueva oportunidad </a:t>
                    </a:r>
                  </a:p>
                  <a:p>
                    <a:pPr algn="ctr"/>
                    <a:r>
                      <a:rPr lang="es-AR" sz="1800" b="1" dirty="0">
                        <a:solidFill>
                          <a:prstClr val="black"/>
                        </a:solidFill>
                        <a:latin typeface="Arial" panose="020B0604020202020204" pitchFamily="34" charset="0"/>
                        <a:cs typeface="Arial" panose="020B0604020202020204" pitchFamily="34" charset="0"/>
                      </a:rPr>
                      <a:t>de</a:t>
                    </a:r>
                  </a:p>
                  <a:p>
                    <a:pPr algn="ctr"/>
                    <a:r>
                      <a:rPr lang="es-AR" sz="1800" b="1" dirty="0">
                        <a:solidFill>
                          <a:prstClr val="black"/>
                        </a:solidFill>
                        <a:latin typeface="Arial" panose="020B0604020202020204" pitchFamily="34" charset="0"/>
                        <a:cs typeface="Arial" panose="020B0604020202020204" pitchFamily="34" charset="0"/>
                      </a:rPr>
                      <a:t>incremento salarial</a:t>
                    </a:r>
                    <a:endParaRPr lang="en-US" sz="1800" b="1" dirty="0">
                      <a:solidFill>
                        <a:prstClr val="black"/>
                      </a:solidFill>
                      <a:latin typeface="Arial" panose="020B0604020202020204" pitchFamily="34" charset="0"/>
                      <a:cs typeface="Arial" panose="020B0604020202020204" pitchFamily="34" charset="0"/>
                    </a:endParaRPr>
                  </a:p>
                </p:txBody>
              </p:sp>
            </p:grpSp>
            <p:grpSp>
              <p:nvGrpSpPr>
                <p:cNvPr id="70" name="Group 601"/>
                <p:cNvGrpSpPr>
                  <a:grpSpLocks/>
                </p:cNvGrpSpPr>
                <p:nvPr/>
              </p:nvGrpSpPr>
              <p:grpSpPr bwMode="auto">
                <a:xfrm>
                  <a:off x="4154368" y="5402607"/>
                  <a:ext cx="3959999" cy="3960000"/>
                  <a:chOff x="4933843" y="1796460"/>
                  <a:chExt cx="3971340" cy="3970756"/>
                </a:xfrm>
              </p:grpSpPr>
              <p:sp>
                <p:nvSpPr>
                  <p:cNvPr id="71" name="Oval 70"/>
                  <p:cNvSpPr/>
                  <p:nvPr/>
                </p:nvSpPr>
                <p:spPr bwMode="auto">
                  <a:xfrm>
                    <a:off x="4933843" y="1796460"/>
                    <a:ext cx="3971340" cy="3970756"/>
                  </a:xfrm>
                  <a:prstGeom prst="ellipse">
                    <a:avLst/>
                  </a:prstGeom>
                  <a:solidFill>
                    <a:srgbClr val="63666A">
                      <a:alpha val="83922"/>
                    </a:srgbClr>
                  </a:solidFill>
                  <a:ln>
                    <a:noFill/>
                  </a:ln>
                  <a:effectLst/>
                  <a:extLst/>
                </p:spPr>
                <p:txBody>
                  <a:bodyPr wrap="none" anchor="ctr"/>
                  <a:lstStyle/>
                  <a:p>
                    <a:pPr>
                      <a:lnSpc>
                        <a:spcPct val="90000"/>
                      </a:lnSpc>
                      <a:defRPr/>
                    </a:pPr>
                    <a:endParaRPr lang="en-GB" sz="2000" kern="0" dirty="0">
                      <a:solidFill>
                        <a:srgbClr val="000000"/>
                      </a:solidFill>
                      <a:latin typeface="Arial" charset="0"/>
                      <a:cs typeface="Arial" charset="0"/>
                    </a:endParaRPr>
                  </a:p>
                </p:txBody>
              </p:sp>
              <p:sp>
                <p:nvSpPr>
                  <p:cNvPr id="72" name="Oval 71"/>
                  <p:cNvSpPr/>
                  <p:nvPr/>
                </p:nvSpPr>
                <p:spPr bwMode="auto">
                  <a:xfrm>
                    <a:off x="5088292" y="3275109"/>
                    <a:ext cx="1083093" cy="1087781"/>
                  </a:xfrm>
                  <a:prstGeom prst="ellipse">
                    <a:avLst/>
                  </a:prstGeom>
                  <a:solidFill>
                    <a:srgbClr val="FFFFFF"/>
                  </a:solidFill>
                  <a:ln>
                    <a:noFill/>
                  </a:ln>
                  <a:effectLst/>
                  <a:extLst/>
                </p:spPr>
                <p:txBody>
                  <a:bodyPr anchor="ctr"/>
                  <a:lstStyle/>
                  <a:p>
                    <a:pPr algn="ctr">
                      <a:lnSpc>
                        <a:spcPct val="90000"/>
                      </a:lnSpc>
                      <a:defRPr/>
                    </a:pPr>
                    <a:endParaRPr lang="en-GB" sz="800" b="1" kern="0" dirty="0">
                      <a:solidFill>
                        <a:srgbClr val="000000"/>
                      </a:solidFill>
                      <a:latin typeface="Arial" charset="0"/>
                      <a:cs typeface="Arial" charset="0"/>
                    </a:endParaRPr>
                  </a:p>
                </p:txBody>
              </p:sp>
            </p:grpSp>
            <p:sp>
              <p:nvSpPr>
                <p:cNvPr id="76" name="TextBox 75"/>
                <p:cNvSpPr txBox="1"/>
                <p:nvPr/>
              </p:nvSpPr>
              <p:spPr>
                <a:xfrm>
                  <a:off x="5133189" y="6549571"/>
                  <a:ext cx="3045206" cy="1870720"/>
                </a:xfrm>
                <a:prstGeom prst="rect">
                  <a:avLst/>
                </a:prstGeom>
                <a:noFill/>
              </p:spPr>
              <p:txBody>
                <a:bodyPr wrap="square" rtlCol="0">
                  <a:spAutoFit/>
                </a:bodyPr>
                <a:lstStyle/>
                <a:p>
                  <a:pPr algn="ctr"/>
                  <a:r>
                    <a:rPr lang="es-AR" sz="1800" b="1" dirty="0">
                      <a:solidFill>
                        <a:prstClr val="black"/>
                      </a:solidFill>
                      <a:latin typeface="Arial" panose="020B0604020202020204" pitchFamily="34" charset="0"/>
                      <a:cs typeface="Arial" panose="020B0604020202020204" pitchFamily="34" charset="0"/>
                    </a:rPr>
                    <a:t>Adelanto de </a:t>
                  </a:r>
                  <a:br>
                    <a:rPr lang="es-AR" sz="1800" b="1" dirty="0">
                      <a:solidFill>
                        <a:prstClr val="black"/>
                      </a:solidFill>
                      <a:latin typeface="Arial" panose="020B0604020202020204" pitchFamily="34" charset="0"/>
                      <a:cs typeface="Arial" panose="020B0604020202020204" pitchFamily="34" charset="0"/>
                    </a:rPr>
                  </a:br>
                  <a:r>
                    <a:rPr lang="es-AR" sz="1800" b="1" dirty="0">
                      <a:solidFill>
                        <a:prstClr val="black"/>
                      </a:solidFill>
                      <a:latin typeface="Arial" panose="020B0604020202020204" pitchFamily="34" charset="0"/>
                      <a:cs typeface="Arial" panose="020B0604020202020204" pitchFamily="34" charset="0"/>
                    </a:rPr>
                    <a:t>la fecha del incremento salarial</a:t>
                  </a:r>
                  <a:endParaRPr lang="en-US" sz="1800" b="1" dirty="0">
                    <a:solidFill>
                      <a:prstClr val="black"/>
                    </a:solidFill>
                    <a:latin typeface="Arial" panose="020B0604020202020204" pitchFamily="34" charset="0"/>
                    <a:cs typeface="Arial" panose="020B0604020202020204" pitchFamily="34" charset="0"/>
                  </a:endParaRPr>
                </a:p>
              </p:txBody>
            </p:sp>
            <p:grpSp>
              <p:nvGrpSpPr>
                <p:cNvPr id="77" name="Group 76"/>
                <p:cNvGrpSpPr/>
                <p:nvPr/>
              </p:nvGrpSpPr>
              <p:grpSpPr>
                <a:xfrm>
                  <a:off x="4241857" y="3132011"/>
                  <a:ext cx="2879999" cy="2880000"/>
                  <a:chOff x="3155985" y="4022076"/>
                  <a:chExt cx="2400756" cy="2427135"/>
                </a:xfrm>
              </p:grpSpPr>
              <p:sp>
                <p:nvSpPr>
                  <p:cNvPr id="78" name="Oval 77"/>
                  <p:cNvSpPr/>
                  <p:nvPr/>
                </p:nvSpPr>
                <p:spPr bwMode="auto">
                  <a:xfrm>
                    <a:off x="3155985" y="4022076"/>
                    <a:ext cx="2400756" cy="2427135"/>
                  </a:xfrm>
                  <a:prstGeom prst="ellipse">
                    <a:avLst/>
                  </a:prstGeom>
                  <a:solidFill>
                    <a:schemeClr val="accent3">
                      <a:alpha val="74118"/>
                    </a:schemeClr>
                  </a:solidFill>
                  <a:ln>
                    <a:noFill/>
                  </a:ln>
                  <a:effectLst/>
                  <a:extLst/>
                </p:spPr>
                <p:txBody>
                  <a:bodyPr vert="horz" wrap="none" lIns="60939" tIns="30470" rIns="60939" bIns="30470" numCol="1" rtlCol="0" anchor="ctr" anchorCtr="0" compatLnSpc="1">
                    <a:prstTxWarp prst="textNoShape">
                      <a:avLst/>
                    </a:prstTxWarp>
                  </a:bodyPr>
                  <a:lstStyle/>
                  <a:p>
                    <a:pPr fontAlgn="base">
                      <a:lnSpc>
                        <a:spcPct val="90000"/>
                      </a:lnSpc>
                      <a:spcBef>
                        <a:spcPct val="0"/>
                      </a:spcBef>
                      <a:spcAft>
                        <a:spcPct val="0"/>
                      </a:spcAft>
                    </a:pPr>
                    <a:endParaRPr lang="en-GB" sz="2000" dirty="0">
                      <a:solidFill>
                        <a:srgbClr val="000000"/>
                      </a:solidFill>
                    </a:endParaRPr>
                  </a:p>
                </p:txBody>
              </p:sp>
              <p:sp>
                <p:nvSpPr>
                  <p:cNvPr id="82" name="Oval 81"/>
                  <p:cNvSpPr/>
                  <p:nvPr/>
                </p:nvSpPr>
                <p:spPr bwMode="auto">
                  <a:xfrm>
                    <a:off x="3241948" y="4790067"/>
                    <a:ext cx="721682" cy="696333"/>
                  </a:xfrm>
                  <a:prstGeom prst="ellipse">
                    <a:avLst/>
                  </a:prstGeom>
                  <a:solidFill>
                    <a:srgbClr val="FFFFFF"/>
                  </a:solidFill>
                  <a:ln>
                    <a:noFill/>
                  </a:ln>
                  <a:effectLst/>
                  <a:extLst/>
                </p:spPr>
                <p:txBody>
                  <a:bodyPr wrap="none" anchor="ctr"/>
                  <a:lstStyle/>
                  <a:p>
                    <a:pPr algn="ctr">
                      <a:lnSpc>
                        <a:spcPct val="90000"/>
                      </a:lnSpc>
                      <a:defRPr/>
                    </a:pPr>
                    <a:endParaRPr lang="en-GB" sz="800" b="1" kern="0" dirty="0">
                      <a:solidFill>
                        <a:srgbClr val="000000"/>
                      </a:solidFill>
                      <a:latin typeface="Arial" charset="0"/>
                      <a:cs typeface="Arial" charset="0"/>
                    </a:endParaRPr>
                  </a:p>
                </p:txBody>
              </p:sp>
            </p:grpSp>
            <p:sp>
              <p:nvSpPr>
                <p:cNvPr id="84" name="TextBox 83"/>
                <p:cNvSpPr txBox="1"/>
                <p:nvPr/>
              </p:nvSpPr>
              <p:spPr>
                <a:xfrm>
                  <a:off x="4613001" y="3920981"/>
                  <a:ext cx="3045206" cy="969825"/>
                </a:xfrm>
                <a:prstGeom prst="rect">
                  <a:avLst/>
                </a:prstGeom>
                <a:noFill/>
              </p:spPr>
              <p:txBody>
                <a:bodyPr wrap="square" rtlCol="0">
                  <a:spAutoFit/>
                </a:bodyPr>
                <a:lstStyle/>
                <a:p>
                  <a:pPr algn="ctr"/>
                  <a:r>
                    <a:rPr lang="es-AR" sz="1800" b="1" dirty="0">
                      <a:solidFill>
                        <a:prstClr val="black"/>
                      </a:solidFill>
                      <a:latin typeface="Arial" panose="020B0604020202020204" pitchFamily="34" charset="0"/>
                      <a:cs typeface="Arial" panose="020B0604020202020204" pitchFamily="34" charset="0"/>
                    </a:rPr>
                    <a:t>Mejora de beneficios</a:t>
                  </a:r>
                  <a:endParaRPr lang="en-US" sz="1800" b="1" dirty="0">
                    <a:solidFill>
                      <a:prstClr val="black"/>
                    </a:solidFill>
                    <a:latin typeface="Arial" panose="020B0604020202020204" pitchFamily="34" charset="0"/>
                    <a:cs typeface="Arial" panose="020B0604020202020204" pitchFamily="34" charset="0"/>
                  </a:endParaRPr>
                </a:p>
              </p:txBody>
            </p:sp>
          </p:grpSp>
          <p:pic>
            <p:nvPicPr>
              <p:cNvPr id="86" name="Picture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0392" y="7080636"/>
                <a:ext cx="674924" cy="674924"/>
              </a:xfrm>
              <a:prstGeom prst="rect">
                <a:avLst/>
              </a:prstGeom>
            </p:spPr>
          </p:pic>
        </p:grpSp>
        <p:pic>
          <p:nvPicPr>
            <p:cNvPr id="95" name="Picture 94"/>
            <p:cNvPicPr>
              <a:picLocks noChangeAspect="1"/>
            </p:cNvPicPr>
            <p:nvPr/>
          </p:nvPicPr>
          <p:blipFill>
            <a:blip r:embed="rId7"/>
            <a:stretch>
              <a:fillRect/>
            </a:stretch>
          </p:blipFill>
          <p:spPr>
            <a:xfrm>
              <a:off x="910867" y="5596598"/>
              <a:ext cx="1005927" cy="877900"/>
            </a:xfrm>
            <a:prstGeom prst="rect">
              <a:avLst/>
            </a:prstGeom>
          </p:spPr>
        </p:pic>
        <p:pic>
          <p:nvPicPr>
            <p:cNvPr id="96" name="Picture 95"/>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4210168" y="4348392"/>
              <a:ext cx="862551" cy="383356"/>
            </a:xfrm>
            <a:prstGeom prst="rect">
              <a:avLst/>
            </a:prstGeom>
          </p:spPr>
        </p:pic>
      </p:grpSp>
      <p:grpSp>
        <p:nvGrpSpPr>
          <p:cNvPr id="21" name="Group 20"/>
          <p:cNvGrpSpPr/>
          <p:nvPr/>
        </p:nvGrpSpPr>
        <p:grpSpPr>
          <a:xfrm>
            <a:off x="8188246" y="3720082"/>
            <a:ext cx="4458760" cy="4318540"/>
            <a:chOff x="8312324" y="3542886"/>
            <a:chExt cx="5846757" cy="5490646"/>
          </a:xfrm>
        </p:grpSpPr>
        <p:sp>
          <p:nvSpPr>
            <p:cNvPr id="142" name="Oval 141"/>
            <p:cNvSpPr/>
            <p:nvPr/>
          </p:nvSpPr>
          <p:spPr bwMode="auto">
            <a:xfrm>
              <a:off x="8312324" y="3542886"/>
              <a:ext cx="5662884" cy="5490646"/>
            </a:xfrm>
            <a:prstGeom prst="ellipse">
              <a:avLst/>
            </a:prstGeom>
            <a:solidFill>
              <a:schemeClr val="accent5"/>
            </a:solidFill>
            <a:ln>
              <a:noFill/>
            </a:ln>
            <a:effectLst/>
            <a:extLst/>
          </p:spPr>
          <p:txBody>
            <a:bodyPr wrap="none" anchor="ctr"/>
            <a:lstStyle/>
            <a:p>
              <a:pPr>
                <a:lnSpc>
                  <a:spcPct val="90000"/>
                </a:lnSpc>
                <a:defRPr/>
              </a:pPr>
              <a:endParaRPr lang="en-GB" sz="2000" kern="0" dirty="0">
                <a:solidFill>
                  <a:srgbClr val="000000"/>
                </a:solidFill>
                <a:latin typeface="Arial" charset="0"/>
                <a:cs typeface="Arial" charset="0"/>
              </a:endParaRPr>
            </a:p>
          </p:txBody>
        </p:sp>
        <p:grpSp>
          <p:nvGrpSpPr>
            <p:cNvPr id="19" name="Group 18"/>
            <p:cNvGrpSpPr/>
            <p:nvPr/>
          </p:nvGrpSpPr>
          <p:grpSpPr>
            <a:xfrm>
              <a:off x="8515005" y="4778573"/>
              <a:ext cx="5644076" cy="3313212"/>
              <a:chOff x="12883049" y="4599799"/>
              <a:chExt cx="5644076" cy="3313212"/>
            </a:xfrm>
          </p:grpSpPr>
          <p:grpSp>
            <p:nvGrpSpPr>
              <p:cNvPr id="18" name="Group 17"/>
              <p:cNvGrpSpPr/>
              <p:nvPr/>
            </p:nvGrpSpPr>
            <p:grpSpPr>
              <a:xfrm>
                <a:off x="12883049" y="4599799"/>
                <a:ext cx="3260356" cy="3313212"/>
                <a:chOff x="8822507" y="3981928"/>
                <a:chExt cx="3260356" cy="3313212"/>
              </a:xfrm>
            </p:grpSpPr>
            <p:sp>
              <p:nvSpPr>
                <p:cNvPr id="135" name="Oval 134"/>
                <p:cNvSpPr/>
                <p:nvPr/>
              </p:nvSpPr>
              <p:spPr bwMode="auto">
                <a:xfrm>
                  <a:off x="8822507" y="3981928"/>
                  <a:ext cx="3260356" cy="3313212"/>
                </a:xfrm>
                <a:prstGeom prst="ellipse">
                  <a:avLst/>
                </a:prstGeom>
                <a:solidFill>
                  <a:srgbClr val="FFFFFF"/>
                </a:solidFill>
                <a:ln>
                  <a:noFill/>
                </a:ln>
                <a:effectLst/>
                <a:extLst/>
              </p:spPr>
              <p:txBody>
                <a:bodyPr wrap="none" anchor="ctr"/>
                <a:lstStyle/>
                <a:p>
                  <a:pPr algn="ctr">
                    <a:lnSpc>
                      <a:spcPct val="90000"/>
                    </a:lnSpc>
                    <a:defRPr/>
                  </a:pPr>
                  <a:endParaRPr lang="en-GB" sz="800" b="1" kern="0" dirty="0">
                    <a:solidFill>
                      <a:srgbClr val="000000"/>
                    </a:solidFill>
                    <a:latin typeface="Arial" charset="0"/>
                    <a:cs typeface="Arial" charset="0"/>
                  </a:endParaRPr>
                </a:p>
              </p:txBody>
            </p:sp>
            <p:pic>
              <p:nvPicPr>
                <p:cNvPr id="2058" name="Picture 10" descr="Resultado de imagen para diamond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37348" y="4302569"/>
                  <a:ext cx="2772816" cy="277281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37" name="TextBox 136"/>
              <p:cNvSpPr txBox="1"/>
              <p:nvPr/>
            </p:nvSpPr>
            <p:spPr>
              <a:xfrm>
                <a:off x="15350092" y="4653482"/>
                <a:ext cx="3045206" cy="1173933"/>
              </a:xfrm>
              <a:prstGeom prst="rect">
                <a:avLst/>
              </a:prstGeom>
              <a:noFill/>
            </p:spPr>
            <p:txBody>
              <a:bodyPr wrap="square" rtlCol="0">
                <a:spAutoFit/>
              </a:bodyPr>
              <a:lstStyle/>
              <a:p>
                <a:pPr algn="ctr"/>
                <a:r>
                  <a:rPr lang="es-AR" sz="1800" b="1" dirty="0">
                    <a:solidFill>
                      <a:prstClr val="black"/>
                    </a:solidFill>
                    <a:latin typeface="Arial" panose="020B0604020202020204" pitchFamily="34" charset="0"/>
                    <a:cs typeface="Arial" panose="020B0604020202020204" pitchFamily="34" charset="0"/>
                  </a:rPr>
                  <a:t>Dolarización</a:t>
                </a:r>
              </a:p>
              <a:p>
                <a:pPr algn="ctr"/>
                <a:r>
                  <a:rPr lang="es-AR" sz="1800" b="1" dirty="0">
                    <a:solidFill>
                      <a:prstClr val="black"/>
                    </a:solidFill>
                    <a:latin typeface="Arial" panose="020B0604020202020204" pitchFamily="34" charset="0"/>
                    <a:cs typeface="Arial" panose="020B0604020202020204" pitchFamily="34" charset="0"/>
                  </a:rPr>
                  <a:t>de los </a:t>
                </a:r>
              </a:p>
              <a:p>
                <a:pPr algn="ctr"/>
                <a:r>
                  <a:rPr lang="es-AR" sz="1800" b="1" dirty="0">
                    <a:solidFill>
                      <a:prstClr val="black"/>
                    </a:solidFill>
                    <a:latin typeface="Arial" panose="020B0604020202020204" pitchFamily="34" charset="0"/>
                    <a:cs typeface="Arial" panose="020B0604020202020204" pitchFamily="34" charset="0"/>
                  </a:rPr>
                  <a:t>salarios</a:t>
                </a:r>
                <a:endParaRPr lang="en-US" sz="1800" b="1" dirty="0">
                  <a:solidFill>
                    <a:prstClr val="black"/>
                  </a:solidFill>
                  <a:latin typeface="Arial" panose="020B0604020202020204" pitchFamily="34" charset="0"/>
                  <a:cs typeface="Arial" panose="020B0604020202020204" pitchFamily="34" charset="0"/>
                </a:endParaRPr>
              </a:p>
            </p:txBody>
          </p:sp>
          <p:sp>
            <p:nvSpPr>
              <p:cNvPr id="138" name="TextBox 137"/>
              <p:cNvSpPr txBox="1"/>
              <p:nvPr/>
            </p:nvSpPr>
            <p:spPr>
              <a:xfrm>
                <a:off x="15481919" y="6628928"/>
                <a:ext cx="3045206" cy="821753"/>
              </a:xfrm>
              <a:prstGeom prst="rect">
                <a:avLst/>
              </a:prstGeom>
              <a:noFill/>
            </p:spPr>
            <p:txBody>
              <a:bodyPr wrap="square" rtlCol="0">
                <a:spAutoFit/>
              </a:bodyPr>
              <a:lstStyle/>
              <a:p>
                <a:pPr algn="ctr"/>
                <a:r>
                  <a:rPr lang="es-AR" sz="1800" b="1" dirty="0">
                    <a:solidFill>
                      <a:prstClr val="black"/>
                    </a:solidFill>
                    <a:latin typeface="Arial" panose="020B0604020202020204" pitchFamily="34" charset="0"/>
                    <a:cs typeface="Arial" panose="020B0604020202020204" pitchFamily="34" charset="0"/>
                  </a:rPr>
                  <a:t>Mes a Mes:</a:t>
                </a:r>
              </a:p>
              <a:p>
                <a:pPr algn="ctr"/>
                <a:r>
                  <a:rPr lang="es-AR" sz="1800" b="1" dirty="0">
                    <a:solidFill>
                      <a:prstClr val="black"/>
                    </a:solidFill>
                    <a:latin typeface="Arial" panose="020B0604020202020204" pitchFamily="34" charset="0"/>
                    <a:cs typeface="Arial" panose="020B0604020202020204" pitchFamily="34" charset="0"/>
                  </a:rPr>
                  <a:t>$ - US$</a:t>
                </a:r>
                <a:endParaRPr lang="en-US" sz="1800" b="1" dirty="0">
                  <a:solidFill>
                    <a:prstClr val="black"/>
                  </a:solidFill>
                  <a:latin typeface="Arial" panose="020B0604020202020204" pitchFamily="34" charset="0"/>
                  <a:cs typeface="Arial" panose="020B0604020202020204" pitchFamily="34" charset="0"/>
                </a:endParaRPr>
              </a:p>
            </p:txBody>
          </p:sp>
        </p:grpSp>
      </p:grpSp>
      <p:sp>
        <p:nvSpPr>
          <p:cNvPr id="2" name="Slide Number Placeholder 1"/>
          <p:cNvSpPr>
            <a:spLocks noGrp="1"/>
          </p:cNvSpPr>
          <p:nvPr>
            <p:ph type="sldNum" sz="quarter" idx="12"/>
          </p:nvPr>
        </p:nvSpPr>
        <p:spPr/>
        <p:txBody>
          <a:bodyPr/>
          <a:lstStyle/>
          <a:p>
            <a:fld id="{2B4AACC7-7583-42F0-8E5A-2B3CB5EB09F3}" type="slidenum">
              <a:rPr lang="en-US" smtClean="0">
                <a:solidFill>
                  <a:prstClr val="black"/>
                </a:solidFill>
              </a:rPr>
              <a:pPr/>
              <a:t>23</a:t>
            </a:fld>
            <a:endParaRPr lang="en-US" dirty="0">
              <a:solidFill>
                <a:prstClr val="black"/>
              </a:solidFill>
            </a:endParaRPr>
          </a:p>
        </p:txBody>
      </p:sp>
      <p:sp>
        <p:nvSpPr>
          <p:cNvPr id="54"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978855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559828" y="3078488"/>
            <a:ext cx="13232389" cy="5562599"/>
          </a:xfrm>
          <a:prstGeom prst="rect">
            <a:avLst/>
          </a:prstGeom>
        </p:spPr>
      </p:pic>
      <p:sp>
        <p:nvSpPr>
          <p:cNvPr id="7" name="Rectángulo 7"/>
          <p:cNvSpPr/>
          <p:nvPr/>
        </p:nvSpPr>
        <p:spPr>
          <a:xfrm>
            <a:off x="559812" y="519451"/>
            <a:ext cx="7502251" cy="83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AR" sz="2600" b="1" dirty="0">
                <a:solidFill>
                  <a:srgbClr val="702082"/>
                </a:solidFill>
                <a:latin typeface="Arial" panose="020B0604020202020204" pitchFamily="34" charset="0"/>
                <a:cs typeface="Arial" panose="020B0604020202020204" pitchFamily="34" charset="0"/>
              </a:rPr>
              <a:t>Posicionamiento de pago por sector vs. industria general</a:t>
            </a:r>
          </a:p>
        </p:txBody>
      </p:sp>
      <p:sp>
        <p:nvSpPr>
          <p:cNvPr id="4" name="Slide Number Placeholder 3"/>
          <p:cNvSpPr>
            <a:spLocks noGrp="1"/>
          </p:cNvSpPr>
          <p:nvPr>
            <p:ph type="sldNum" sz="quarter" idx="12"/>
          </p:nvPr>
        </p:nvSpPr>
        <p:spPr/>
        <p:txBody>
          <a:bodyPr/>
          <a:lstStyle/>
          <a:p>
            <a:fld id="{2B4AACC7-7583-42F0-8E5A-2B3CB5EB09F3}" type="slidenum">
              <a:rPr lang="en-US" smtClean="0">
                <a:solidFill>
                  <a:prstClr val="black"/>
                </a:solidFill>
              </a:rPr>
              <a:pPr/>
              <a:t>24</a:t>
            </a:fld>
            <a:endParaRPr lang="en-US" dirty="0">
              <a:solidFill>
                <a:prstClr val="black"/>
              </a:solidFill>
            </a:endParaRPr>
          </a:p>
        </p:txBody>
      </p:sp>
      <p:sp>
        <p:nvSpPr>
          <p:cNvPr id="130"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3818781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4" name="Rectangle 163"/>
          <p:cNvSpPr/>
          <p:nvPr/>
        </p:nvSpPr>
        <p:spPr>
          <a:xfrm>
            <a:off x="281383" y="3210102"/>
            <a:ext cx="13485392" cy="4772511"/>
          </a:xfrm>
          <a:prstGeom prst="rect">
            <a:avLst/>
          </a:prstGeom>
          <a:solidFill>
            <a:srgbClr val="EEECE1"/>
          </a:solidFill>
          <a:ln w="25400" cap="flat" cmpd="sng" algn="ctr">
            <a:noFill/>
            <a:prstDash val="solid"/>
          </a:ln>
          <a:effectLst/>
        </p:spPr>
        <p:txBody>
          <a:bodyPr lIns="91363" tIns="45681" rIns="91363" bIns="45681" rtlCol="0" anchor="ctr"/>
          <a:lstStyle/>
          <a:p>
            <a:pPr algn="ctr" defTabSz="608841">
              <a:defRPr/>
            </a:pPr>
            <a:endParaRPr lang="en-US" sz="1200" kern="0">
              <a:solidFill>
                <a:prstClr val="white"/>
              </a:solidFill>
              <a:latin typeface="Arial"/>
            </a:endParaRPr>
          </a:p>
        </p:txBody>
      </p:sp>
      <p:sp>
        <p:nvSpPr>
          <p:cNvPr id="7" name="Rectángulo 7"/>
          <p:cNvSpPr/>
          <p:nvPr/>
        </p:nvSpPr>
        <p:spPr>
          <a:xfrm>
            <a:off x="519651" y="853451"/>
            <a:ext cx="4591936" cy="56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AR" sz="2600" b="1" dirty="0">
                <a:solidFill>
                  <a:srgbClr val="702082"/>
                </a:solidFill>
                <a:latin typeface="Arial" panose="020B0604020202020204" pitchFamily="34" charset="0"/>
                <a:cs typeface="Arial" panose="020B0604020202020204" pitchFamily="34" charset="0"/>
              </a:rPr>
              <a:t>Presupuesto salarial 2019</a:t>
            </a:r>
          </a:p>
        </p:txBody>
      </p:sp>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25</a:t>
            </a:fld>
            <a:endParaRPr lang="en-US" dirty="0">
              <a:solidFill>
                <a:prstClr val="black">
                  <a:tint val="75000"/>
                </a:prstClr>
              </a:solidFill>
            </a:endParaRPr>
          </a:p>
        </p:txBody>
      </p:sp>
      <p:sp>
        <p:nvSpPr>
          <p:cNvPr id="11" name="TextBox 10"/>
          <p:cNvSpPr txBox="1"/>
          <p:nvPr/>
        </p:nvSpPr>
        <p:spPr>
          <a:xfrm>
            <a:off x="3432128" y="4046246"/>
            <a:ext cx="2707174" cy="323087"/>
          </a:xfrm>
          <a:prstGeom prst="rect">
            <a:avLst/>
          </a:prstGeom>
          <a:noFill/>
        </p:spPr>
        <p:txBody>
          <a:bodyPr wrap="none" lIns="91363" tIns="45681" rIns="91363" bIns="45681" rtlCol="0">
            <a:spAutoFit/>
          </a:bodyPr>
          <a:lstStyle/>
          <a:p>
            <a:r>
              <a:rPr lang="es-AR" sz="1500" b="1" dirty="0">
                <a:solidFill>
                  <a:prstClr val="black"/>
                </a:solidFill>
                <a:latin typeface="Arial" panose="020B0604020202020204" pitchFamily="34" charset="0"/>
                <a:cs typeface="Arial" panose="020B0604020202020204" pitchFamily="34" charset="0"/>
              </a:rPr>
              <a:t>Industria General - Mediana</a:t>
            </a:r>
          </a:p>
        </p:txBody>
      </p:sp>
      <p:cxnSp>
        <p:nvCxnSpPr>
          <p:cNvPr id="12" name="Straight Connector 11"/>
          <p:cNvCxnSpPr/>
          <p:nvPr/>
        </p:nvCxnSpPr>
        <p:spPr>
          <a:xfrm>
            <a:off x="3397812" y="4479911"/>
            <a:ext cx="14797" cy="2966723"/>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785597" y="4649408"/>
            <a:ext cx="0" cy="2824273"/>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204" name="Group 203"/>
          <p:cNvGrpSpPr/>
          <p:nvPr/>
        </p:nvGrpSpPr>
        <p:grpSpPr>
          <a:xfrm>
            <a:off x="685821" y="4518130"/>
            <a:ext cx="8448456" cy="2896027"/>
            <a:chOff x="448049" y="4136404"/>
            <a:chExt cx="12676970" cy="4345518"/>
          </a:xfrm>
        </p:grpSpPr>
        <p:grpSp>
          <p:nvGrpSpPr>
            <p:cNvPr id="195" name="Group 194"/>
            <p:cNvGrpSpPr/>
            <p:nvPr/>
          </p:nvGrpSpPr>
          <p:grpSpPr>
            <a:xfrm>
              <a:off x="448049" y="7667974"/>
              <a:ext cx="6115266" cy="813948"/>
              <a:chOff x="448049" y="7667974"/>
              <a:chExt cx="6115266" cy="813948"/>
            </a:xfrm>
          </p:grpSpPr>
          <p:grpSp>
            <p:nvGrpSpPr>
              <p:cNvPr id="18" name="Group 17"/>
              <p:cNvGrpSpPr/>
              <p:nvPr/>
            </p:nvGrpSpPr>
            <p:grpSpPr>
              <a:xfrm>
                <a:off x="1040346" y="7669340"/>
                <a:ext cx="5522969" cy="600424"/>
                <a:chOff x="1497723" y="4420595"/>
                <a:chExt cx="7709338" cy="838113"/>
              </a:xfrm>
            </p:grpSpPr>
            <p:grpSp>
              <p:nvGrpSpPr>
                <p:cNvPr id="66" name="Group 65"/>
                <p:cNvGrpSpPr/>
                <p:nvPr/>
              </p:nvGrpSpPr>
              <p:grpSpPr>
                <a:xfrm>
                  <a:off x="1497725" y="4886158"/>
                  <a:ext cx="7709336" cy="372550"/>
                  <a:chOff x="1497725" y="3867606"/>
                  <a:chExt cx="7709336" cy="372550"/>
                </a:xfrm>
              </p:grpSpPr>
              <p:sp>
                <p:nvSpPr>
                  <p:cNvPr id="68" name="Rectangle 67"/>
                  <p:cNvSpPr/>
                  <p:nvPr/>
                </p:nvSpPr>
                <p:spPr>
                  <a:xfrm>
                    <a:off x="2547654" y="3897386"/>
                    <a:ext cx="6659407" cy="3334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sp>
                <p:nvSpPr>
                  <p:cNvPr id="69" name="Rectangle 68"/>
                  <p:cNvSpPr/>
                  <p:nvPr/>
                </p:nvSpPr>
                <p:spPr>
                  <a:xfrm>
                    <a:off x="1497725" y="3867606"/>
                    <a:ext cx="5796050" cy="372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grpSp>
            <p:sp>
              <p:nvSpPr>
                <p:cNvPr id="67" name="TextBox 66"/>
                <p:cNvSpPr txBox="1"/>
                <p:nvPr/>
              </p:nvSpPr>
              <p:spPr>
                <a:xfrm>
                  <a:off x="1497723" y="4420595"/>
                  <a:ext cx="2970864" cy="547947"/>
                </a:xfrm>
                <a:prstGeom prst="rect">
                  <a:avLst/>
                </a:prstGeom>
                <a:noFill/>
              </p:spPr>
              <p:txBody>
                <a:bodyPr wrap="square" rtlCol="0">
                  <a:spAutoFit/>
                </a:bodyPr>
                <a:lstStyle/>
                <a:p>
                  <a:r>
                    <a:rPr lang="es-AR" sz="1100" b="1" dirty="0">
                      <a:solidFill>
                        <a:srgbClr val="C110A0"/>
                      </a:solidFill>
                      <a:latin typeface="Arial" panose="020B0604020202020204" pitchFamily="34" charset="0"/>
                      <a:cs typeface="Arial" panose="020B0604020202020204" pitchFamily="34" charset="0"/>
                    </a:rPr>
                    <a:t>Petróleo</a:t>
                  </a:r>
                </a:p>
              </p:txBody>
            </p:sp>
          </p:grpSp>
          <p:sp>
            <p:nvSpPr>
              <p:cNvPr id="21" name="Freeform 17"/>
              <p:cNvSpPr>
                <a:spLocks noEditPoints="1"/>
              </p:cNvSpPr>
              <p:nvPr/>
            </p:nvSpPr>
            <p:spPr bwMode="auto">
              <a:xfrm>
                <a:off x="448049" y="7667974"/>
                <a:ext cx="390514" cy="643051"/>
              </a:xfrm>
              <a:custGeom>
                <a:avLst/>
                <a:gdLst>
                  <a:gd name="T0" fmla="*/ 64 w 89"/>
                  <a:gd name="T1" fmla="*/ 72 h 247"/>
                  <a:gd name="T2" fmla="*/ 43 w 89"/>
                  <a:gd name="T3" fmla="*/ 63 h 247"/>
                  <a:gd name="T4" fmla="*/ 13 w 89"/>
                  <a:gd name="T5" fmla="*/ 53 h 247"/>
                  <a:gd name="T6" fmla="*/ 42 w 89"/>
                  <a:gd name="T7" fmla="*/ 62 h 247"/>
                  <a:gd name="T8" fmla="*/ 29 w 89"/>
                  <a:gd name="T9" fmla="*/ 69 h 247"/>
                  <a:gd name="T10" fmla="*/ 32 w 89"/>
                  <a:gd name="T11" fmla="*/ 83 h 247"/>
                  <a:gd name="T12" fmla="*/ 11 w 89"/>
                  <a:gd name="T13" fmla="*/ 240 h 247"/>
                  <a:gd name="T14" fmla="*/ 49 w 89"/>
                  <a:gd name="T15" fmla="*/ 240 h 247"/>
                  <a:gd name="T16" fmla="*/ 89 w 89"/>
                  <a:gd name="T17" fmla="*/ 247 h 247"/>
                  <a:gd name="T18" fmla="*/ 29 w 89"/>
                  <a:gd name="T19" fmla="*/ 142 h 247"/>
                  <a:gd name="T20" fmla="*/ 35 w 89"/>
                  <a:gd name="T21" fmla="*/ 148 h 247"/>
                  <a:gd name="T22" fmla="*/ 22 w 89"/>
                  <a:gd name="T23" fmla="*/ 182 h 247"/>
                  <a:gd name="T24" fmla="*/ 35 w 89"/>
                  <a:gd name="T25" fmla="*/ 175 h 247"/>
                  <a:gd name="T26" fmla="*/ 21 w 89"/>
                  <a:gd name="T27" fmla="*/ 186 h 247"/>
                  <a:gd name="T28" fmla="*/ 19 w 89"/>
                  <a:gd name="T29" fmla="*/ 198 h 247"/>
                  <a:gd name="T30" fmla="*/ 35 w 89"/>
                  <a:gd name="T31" fmla="*/ 211 h 247"/>
                  <a:gd name="T32" fmla="*/ 39 w 89"/>
                  <a:gd name="T33" fmla="*/ 232 h 247"/>
                  <a:gd name="T34" fmla="*/ 39 w 89"/>
                  <a:gd name="T35" fmla="*/ 216 h 247"/>
                  <a:gd name="T36" fmla="*/ 22 w 89"/>
                  <a:gd name="T37" fmla="*/ 193 h 247"/>
                  <a:gd name="T38" fmla="*/ 39 w 89"/>
                  <a:gd name="T39" fmla="*/ 170 h 247"/>
                  <a:gd name="T40" fmla="*/ 39 w 89"/>
                  <a:gd name="T41" fmla="*/ 153 h 247"/>
                  <a:gd name="T42" fmla="*/ 31 w 89"/>
                  <a:gd name="T43" fmla="*/ 135 h 247"/>
                  <a:gd name="T44" fmla="*/ 39 w 89"/>
                  <a:gd name="T45" fmla="*/ 116 h 247"/>
                  <a:gd name="T46" fmla="*/ 36 w 89"/>
                  <a:gd name="T47" fmla="*/ 105 h 247"/>
                  <a:gd name="T48" fmla="*/ 70 w 89"/>
                  <a:gd name="T49" fmla="*/ 201 h 247"/>
                  <a:gd name="T50" fmla="*/ 54 w 89"/>
                  <a:gd name="T51" fmla="*/ 211 h 247"/>
                  <a:gd name="T52" fmla="*/ 70 w 89"/>
                  <a:gd name="T53" fmla="*/ 198 h 247"/>
                  <a:gd name="T54" fmla="*/ 64 w 89"/>
                  <a:gd name="T55" fmla="*/ 184 h 247"/>
                  <a:gd name="T56" fmla="*/ 62 w 89"/>
                  <a:gd name="T57" fmla="*/ 171 h 247"/>
                  <a:gd name="T58" fmla="*/ 60 w 89"/>
                  <a:gd name="T59" fmla="*/ 149 h 247"/>
                  <a:gd name="T60" fmla="*/ 51 w 89"/>
                  <a:gd name="T61" fmla="*/ 147 h 247"/>
                  <a:gd name="T62" fmla="*/ 60 w 89"/>
                  <a:gd name="T63" fmla="*/ 145 h 247"/>
                  <a:gd name="T64" fmla="*/ 49 w 89"/>
                  <a:gd name="T65" fmla="*/ 108 h 247"/>
                  <a:gd name="T66" fmla="*/ 54 w 89"/>
                  <a:gd name="T67" fmla="*/ 117 h 247"/>
                  <a:gd name="T68" fmla="*/ 49 w 89"/>
                  <a:gd name="T69" fmla="*/ 140 h 247"/>
                  <a:gd name="T70" fmla="*/ 64 w 89"/>
                  <a:gd name="T71" fmla="*/ 162 h 247"/>
                  <a:gd name="T72" fmla="*/ 49 w 89"/>
                  <a:gd name="T73" fmla="*/ 183 h 247"/>
                  <a:gd name="T74" fmla="*/ 49 w 89"/>
                  <a:gd name="T75" fmla="*/ 202 h 247"/>
                  <a:gd name="T76" fmla="*/ 72 w 89"/>
                  <a:gd name="T77" fmla="*/ 228 h 247"/>
                  <a:gd name="T78" fmla="*/ 60 w 89"/>
                  <a:gd name="T79" fmla="*/ 38 h 247"/>
                  <a:gd name="T80" fmla="*/ 57 w 89"/>
                  <a:gd name="T81" fmla="*/ 50 h 247"/>
                  <a:gd name="T82" fmla="*/ 69 w 89"/>
                  <a:gd name="T83" fmla="*/ 39 h 247"/>
                  <a:gd name="T84" fmla="*/ 62 w 89"/>
                  <a:gd name="T85" fmla="*/ 28 h 247"/>
                  <a:gd name="T86" fmla="*/ 59 w 89"/>
                  <a:gd name="T87" fmla="*/ 21 h 247"/>
                  <a:gd name="T88" fmla="*/ 18 w 89"/>
                  <a:gd name="T89" fmla="*/ 30 h 247"/>
                  <a:gd name="T90" fmla="*/ 23 w 89"/>
                  <a:gd name="T91" fmla="*/ 20 h 247"/>
                  <a:gd name="T92" fmla="*/ 52 w 89"/>
                  <a:gd name="T93" fmla="*/ 9 h 247"/>
                  <a:gd name="T94" fmla="*/ 52 w 89"/>
                  <a:gd name="T95" fmla="*/ 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 h="247">
                    <a:moveTo>
                      <a:pt x="56" y="83"/>
                    </a:moveTo>
                    <a:cubicBezTo>
                      <a:pt x="60" y="83"/>
                      <a:pt x="60" y="83"/>
                      <a:pt x="60" y="83"/>
                    </a:cubicBezTo>
                    <a:cubicBezTo>
                      <a:pt x="62" y="83"/>
                      <a:pt x="64" y="81"/>
                      <a:pt x="64" y="79"/>
                    </a:cubicBezTo>
                    <a:cubicBezTo>
                      <a:pt x="64" y="72"/>
                      <a:pt x="64" y="72"/>
                      <a:pt x="64" y="72"/>
                    </a:cubicBezTo>
                    <a:cubicBezTo>
                      <a:pt x="64" y="70"/>
                      <a:pt x="62" y="69"/>
                      <a:pt x="60" y="69"/>
                    </a:cubicBezTo>
                    <a:cubicBezTo>
                      <a:pt x="49" y="69"/>
                      <a:pt x="49" y="69"/>
                      <a:pt x="49" y="69"/>
                    </a:cubicBezTo>
                    <a:cubicBezTo>
                      <a:pt x="49" y="63"/>
                      <a:pt x="49" y="63"/>
                      <a:pt x="49" y="63"/>
                    </a:cubicBezTo>
                    <a:cubicBezTo>
                      <a:pt x="43" y="63"/>
                      <a:pt x="43" y="63"/>
                      <a:pt x="43" y="63"/>
                    </a:cubicBezTo>
                    <a:cubicBezTo>
                      <a:pt x="43" y="61"/>
                      <a:pt x="42" y="55"/>
                      <a:pt x="38" y="49"/>
                    </a:cubicBezTo>
                    <a:cubicBezTo>
                      <a:pt x="35" y="45"/>
                      <a:pt x="30" y="43"/>
                      <a:pt x="25" y="43"/>
                    </a:cubicBezTo>
                    <a:cubicBezTo>
                      <a:pt x="22" y="43"/>
                      <a:pt x="19" y="44"/>
                      <a:pt x="17" y="45"/>
                    </a:cubicBezTo>
                    <a:cubicBezTo>
                      <a:pt x="14" y="47"/>
                      <a:pt x="12" y="50"/>
                      <a:pt x="13" y="53"/>
                    </a:cubicBezTo>
                    <a:cubicBezTo>
                      <a:pt x="14" y="55"/>
                      <a:pt x="15" y="56"/>
                      <a:pt x="16" y="57"/>
                    </a:cubicBezTo>
                    <a:cubicBezTo>
                      <a:pt x="17" y="57"/>
                      <a:pt x="17" y="58"/>
                      <a:pt x="18" y="58"/>
                    </a:cubicBezTo>
                    <a:cubicBezTo>
                      <a:pt x="23" y="58"/>
                      <a:pt x="25" y="55"/>
                      <a:pt x="30" y="54"/>
                    </a:cubicBezTo>
                    <a:cubicBezTo>
                      <a:pt x="35" y="53"/>
                      <a:pt x="39" y="58"/>
                      <a:pt x="42" y="62"/>
                    </a:cubicBezTo>
                    <a:cubicBezTo>
                      <a:pt x="42" y="62"/>
                      <a:pt x="42" y="62"/>
                      <a:pt x="42" y="63"/>
                    </a:cubicBezTo>
                    <a:cubicBezTo>
                      <a:pt x="39" y="63"/>
                      <a:pt x="39" y="63"/>
                      <a:pt x="39" y="63"/>
                    </a:cubicBezTo>
                    <a:cubicBezTo>
                      <a:pt x="39" y="69"/>
                      <a:pt x="39" y="69"/>
                      <a:pt x="39" y="69"/>
                    </a:cubicBezTo>
                    <a:cubicBezTo>
                      <a:pt x="29" y="69"/>
                      <a:pt x="29" y="69"/>
                      <a:pt x="29" y="69"/>
                    </a:cubicBezTo>
                    <a:cubicBezTo>
                      <a:pt x="27" y="69"/>
                      <a:pt x="25" y="70"/>
                      <a:pt x="25" y="72"/>
                    </a:cubicBezTo>
                    <a:cubicBezTo>
                      <a:pt x="25" y="79"/>
                      <a:pt x="25" y="79"/>
                      <a:pt x="25" y="79"/>
                    </a:cubicBezTo>
                    <a:cubicBezTo>
                      <a:pt x="25" y="81"/>
                      <a:pt x="27" y="83"/>
                      <a:pt x="29" y="83"/>
                    </a:cubicBezTo>
                    <a:cubicBezTo>
                      <a:pt x="32" y="83"/>
                      <a:pt x="32" y="83"/>
                      <a:pt x="32" y="83"/>
                    </a:cubicBezTo>
                    <a:cubicBezTo>
                      <a:pt x="0" y="247"/>
                      <a:pt x="0" y="247"/>
                      <a:pt x="0" y="247"/>
                    </a:cubicBezTo>
                    <a:cubicBezTo>
                      <a:pt x="9" y="247"/>
                      <a:pt x="9" y="247"/>
                      <a:pt x="9" y="247"/>
                    </a:cubicBezTo>
                    <a:cubicBezTo>
                      <a:pt x="10" y="242"/>
                      <a:pt x="10" y="242"/>
                      <a:pt x="10" y="242"/>
                    </a:cubicBezTo>
                    <a:cubicBezTo>
                      <a:pt x="11" y="240"/>
                      <a:pt x="11" y="240"/>
                      <a:pt x="11" y="240"/>
                    </a:cubicBezTo>
                    <a:cubicBezTo>
                      <a:pt x="39" y="240"/>
                      <a:pt x="39" y="240"/>
                      <a:pt x="39" y="240"/>
                    </a:cubicBezTo>
                    <a:cubicBezTo>
                      <a:pt x="39" y="247"/>
                      <a:pt x="39" y="247"/>
                      <a:pt x="39" y="247"/>
                    </a:cubicBezTo>
                    <a:cubicBezTo>
                      <a:pt x="49" y="247"/>
                      <a:pt x="49" y="247"/>
                      <a:pt x="49" y="247"/>
                    </a:cubicBezTo>
                    <a:cubicBezTo>
                      <a:pt x="49" y="240"/>
                      <a:pt x="49" y="240"/>
                      <a:pt x="49" y="240"/>
                    </a:cubicBezTo>
                    <a:cubicBezTo>
                      <a:pt x="78" y="240"/>
                      <a:pt x="78" y="240"/>
                      <a:pt x="78" y="240"/>
                    </a:cubicBezTo>
                    <a:cubicBezTo>
                      <a:pt x="78" y="242"/>
                      <a:pt x="78" y="242"/>
                      <a:pt x="78" y="242"/>
                    </a:cubicBezTo>
                    <a:cubicBezTo>
                      <a:pt x="79" y="247"/>
                      <a:pt x="79" y="247"/>
                      <a:pt x="79" y="247"/>
                    </a:cubicBezTo>
                    <a:cubicBezTo>
                      <a:pt x="89" y="247"/>
                      <a:pt x="89" y="247"/>
                      <a:pt x="89" y="247"/>
                    </a:cubicBezTo>
                    <a:lnTo>
                      <a:pt x="56" y="83"/>
                    </a:lnTo>
                    <a:close/>
                    <a:moveTo>
                      <a:pt x="28" y="149"/>
                    </a:moveTo>
                    <a:cubicBezTo>
                      <a:pt x="29" y="145"/>
                      <a:pt x="29" y="145"/>
                      <a:pt x="29" y="145"/>
                    </a:cubicBezTo>
                    <a:cubicBezTo>
                      <a:pt x="29" y="142"/>
                      <a:pt x="29" y="142"/>
                      <a:pt x="29" y="142"/>
                    </a:cubicBezTo>
                    <a:cubicBezTo>
                      <a:pt x="32" y="144"/>
                      <a:pt x="32" y="144"/>
                      <a:pt x="32" y="144"/>
                    </a:cubicBezTo>
                    <a:cubicBezTo>
                      <a:pt x="35" y="145"/>
                      <a:pt x="35" y="145"/>
                      <a:pt x="35" y="145"/>
                    </a:cubicBezTo>
                    <a:cubicBezTo>
                      <a:pt x="38" y="147"/>
                      <a:pt x="38" y="147"/>
                      <a:pt x="38" y="147"/>
                    </a:cubicBezTo>
                    <a:cubicBezTo>
                      <a:pt x="35" y="148"/>
                      <a:pt x="35" y="148"/>
                      <a:pt x="35" y="148"/>
                    </a:cubicBezTo>
                    <a:cubicBezTo>
                      <a:pt x="31" y="150"/>
                      <a:pt x="31" y="150"/>
                      <a:pt x="31" y="150"/>
                    </a:cubicBezTo>
                    <a:cubicBezTo>
                      <a:pt x="27" y="153"/>
                      <a:pt x="27" y="153"/>
                      <a:pt x="27" y="153"/>
                    </a:cubicBezTo>
                    <a:lnTo>
                      <a:pt x="28" y="149"/>
                    </a:lnTo>
                    <a:close/>
                    <a:moveTo>
                      <a:pt x="22" y="182"/>
                    </a:moveTo>
                    <a:cubicBezTo>
                      <a:pt x="24" y="172"/>
                      <a:pt x="24" y="172"/>
                      <a:pt x="24" y="172"/>
                    </a:cubicBezTo>
                    <a:cubicBezTo>
                      <a:pt x="24" y="169"/>
                      <a:pt x="24" y="169"/>
                      <a:pt x="24" y="169"/>
                    </a:cubicBezTo>
                    <a:cubicBezTo>
                      <a:pt x="27" y="171"/>
                      <a:pt x="27" y="171"/>
                      <a:pt x="27" y="171"/>
                    </a:cubicBezTo>
                    <a:cubicBezTo>
                      <a:pt x="35" y="175"/>
                      <a:pt x="35" y="175"/>
                      <a:pt x="35" y="175"/>
                    </a:cubicBezTo>
                    <a:cubicBezTo>
                      <a:pt x="38" y="177"/>
                      <a:pt x="38" y="177"/>
                      <a:pt x="38" y="177"/>
                    </a:cubicBezTo>
                    <a:cubicBezTo>
                      <a:pt x="35" y="178"/>
                      <a:pt x="35" y="178"/>
                      <a:pt x="35" y="178"/>
                    </a:cubicBezTo>
                    <a:cubicBezTo>
                      <a:pt x="25" y="184"/>
                      <a:pt x="25" y="184"/>
                      <a:pt x="25" y="184"/>
                    </a:cubicBezTo>
                    <a:cubicBezTo>
                      <a:pt x="21" y="186"/>
                      <a:pt x="21" y="186"/>
                      <a:pt x="21" y="186"/>
                    </a:cubicBezTo>
                    <a:lnTo>
                      <a:pt x="22" y="182"/>
                    </a:lnTo>
                    <a:close/>
                    <a:moveTo>
                      <a:pt x="15" y="218"/>
                    </a:moveTo>
                    <a:cubicBezTo>
                      <a:pt x="18" y="201"/>
                      <a:pt x="18" y="201"/>
                      <a:pt x="18" y="201"/>
                    </a:cubicBezTo>
                    <a:cubicBezTo>
                      <a:pt x="19" y="198"/>
                      <a:pt x="19" y="198"/>
                      <a:pt x="19" y="198"/>
                    </a:cubicBezTo>
                    <a:cubicBezTo>
                      <a:pt x="21" y="200"/>
                      <a:pt x="21" y="200"/>
                      <a:pt x="21" y="200"/>
                    </a:cubicBezTo>
                    <a:cubicBezTo>
                      <a:pt x="35" y="207"/>
                      <a:pt x="35" y="207"/>
                      <a:pt x="35" y="207"/>
                    </a:cubicBezTo>
                    <a:cubicBezTo>
                      <a:pt x="38" y="209"/>
                      <a:pt x="38" y="209"/>
                      <a:pt x="38" y="209"/>
                    </a:cubicBezTo>
                    <a:cubicBezTo>
                      <a:pt x="35" y="211"/>
                      <a:pt x="35" y="211"/>
                      <a:pt x="35" y="211"/>
                    </a:cubicBezTo>
                    <a:cubicBezTo>
                      <a:pt x="18" y="220"/>
                      <a:pt x="18" y="220"/>
                      <a:pt x="18" y="220"/>
                    </a:cubicBezTo>
                    <a:cubicBezTo>
                      <a:pt x="14" y="222"/>
                      <a:pt x="14" y="222"/>
                      <a:pt x="14" y="222"/>
                    </a:cubicBezTo>
                    <a:lnTo>
                      <a:pt x="15" y="218"/>
                    </a:lnTo>
                    <a:close/>
                    <a:moveTo>
                      <a:pt x="39" y="232"/>
                    </a:moveTo>
                    <a:cubicBezTo>
                      <a:pt x="12" y="232"/>
                      <a:pt x="12" y="232"/>
                      <a:pt x="12" y="232"/>
                    </a:cubicBezTo>
                    <a:cubicBezTo>
                      <a:pt x="12" y="231"/>
                      <a:pt x="12" y="231"/>
                      <a:pt x="12" y="231"/>
                    </a:cubicBezTo>
                    <a:cubicBezTo>
                      <a:pt x="16" y="228"/>
                      <a:pt x="16" y="228"/>
                      <a:pt x="16" y="228"/>
                    </a:cubicBezTo>
                    <a:cubicBezTo>
                      <a:pt x="39" y="216"/>
                      <a:pt x="39" y="216"/>
                      <a:pt x="39" y="216"/>
                    </a:cubicBezTo>
                    <a:lnTo>
                      <a:pt x="39" y="232"/>
                    </a:lnTo>
                    <a:close/>
                    <a:moveTo>
                      <a:pt x="39" y="202"/>
                    </a:moveTo>
                    <a:cubicBezTo>
                      <a:pt x="25" y="194"/>
                      <a:pt x="25" y="194"/>
                      <a:pt x="25" y="194"/>
                    </a:cubicBezTo>
                    <a:cubicBezTo>
                      <a:pt x="22" y="193"/>
                      <a:pt x="22" y="193"/>
                      <a:pt x="22" y="193"/>
                    </a:cubicBezTo>
                    <a:cubicBezTo>
                      <a:pt x="25" y="191"/>
                      <a:pt x="25" y="191"/>
                      <a:pt x="25" y="191"/>
                    </a:cubicBezTo>
                    <a:cubicBezTo>
                      <a:pt x="39" y="183"/>
                      <a:pt x="39" y="183"/>
                      <a:pt x="39" y="183"/>
                    </a:cubicBezTo>
                    <a:lnTo>
                      <a:pt x="39" y="202"/>
                    </a:lnTo>
                    <a:close/>
                    <a:moveTo>
                      <a:pt x="39" y="170"/>
                    </a:moveTo>
                    <a:cubicBezTo>
                      <a:pt x="27" y="163"/>
                      <a:pt x="27" y="163"/>
                      <a:pt x="27" y="163"/>
                    </a:cubicBezTo>
                    <a:cubicBezTo>
                      <a:pt x="24" y="162"/>
                      <a:pt x="24" y="162"/>
                      <a:pt x="24" y="162"/>
                    </a:cubicBezTo>
                    <a:cubicBezTo>
                      <a:pt x="27" y="160"/>
                      <a:pt x="27" y="160"/>
                      <a:pt x="27" y="160"/>
                    </a:cubicBezTo>
                    <a:cubicBezTo>
                      <a:pt x="39" y="153"/>
                      <a:pt x="39" y="153"/>
                      <a:pt x="39" y="153"/>
                    </a:cubicBezTo>
                    <a:lnTo>
                      <a:pt x="39" y="170"/>
                    </a:lnTo>
                    <a:close/>
                    <a:moveTo>
                      <a:pt x="39" y="140"/>
                    </a:moveTo>
                    <a:cubicBezTo>
                      <a:pt x="32" y="136"/>
                      <a:pt x="32" y="136"/>
                      <a:pt x="32" y="136"/>
                    </a:cubicBezTo>
                    <a:cubicBezTo>
                      <a:pt x="31" y="135"/>
                      <a:pt x="31" y="135"/>
                      <a:pt x="31" y="135"/>
                    </a:cubicBezTo>
                    <a:cubicBezTo>
                      <a:pt x="31" y="134"/>
                      <a:pt x="31" y="134"/>
                      <a:pt x="31" y="134"/>
                    </a:cubicBezTo>
                    <a:cubicBezTo>
                      <a:pt x="34" y="117"/>
                      <a:pt x="34" y="117"/>
                      <a:pt x="34" y="117"/>
                    </a:cubicBezTo>
                    <a:cubicBezTo>
                      <a:pt x="34" y="116"/>
                      <a:pt x="34" y="116"/>
                      <a:pt x="34" y="116"/>
                    </a:cubicBezTo>
                    <a:cubicBezTo>
                      <a:pt x="39" y="116"/>
                      <a:pt x="39" y="116"/>
                      <a:pt x="39" y="116"/>
                    </a:cubicBezTo>
                    <a:lnTo>
                      <a:pt x="39" y="140"/>
                    </a:lnTo>
                    <a:close/>
                    <a:moveTo>
                      <a:pt x="39" y="108"/>
                    </a:moveTo>
                    <a:cubicBezTo>
                      <a:pt x="36" y="108"/>
                      <a:pt x="36" y="108"/>
                      <a:pt x="36" y="108"/>
                    </a:cubicBezTo>
                    <a:cubicBezTo>
                      <a:pt x="36" y="105"/>
                      <a:pt x="36" y="105"/>
                      <a:pt x="36" y="105"/>
                    </a:cubicBezTo>
                    <a:cubicBezTo>
                      <a:pt x="39" y="90"/>
                      <a:pt x="39" y="90"/>
                      <a:pt x="39" y="90"/>
                    </a:cubicBezTo>
                    <a:lnTo>
                      <a:pt x="39" y="108"/>
                    </a:lnTo>
                    <a:close/>
                    <a:moveTo>
                      <a:pt x="70" y="198"/>
                    </a:moveTo>
                    <a:cubicBezTo>
                      <a:pt x="70" y="201"/>
                      <a:pt x="70" y="201"/>
                      <a:pt x="70" y="201"/>
                    </a:cubicBezTo>
                    <a:cubicBezTo>
                      <a:pt x="74" y="218"/>
                      <a:pt x="74" y="218"/>
                      <a:pt x="74" y="218"/>
                    </a:cubicBezTo>
                    <a:cubicBezTo>
                      <a:pt x="74" y="222"/>
                      <a:pt x="74" y="222"/>
                      <a:pt x="74" y="222"/>
                    </a:cubicBezTo>
                    <a:cubicBezTo>
                      <a:pt x="71" y="220"/>
                      <a:pt x="71" y="220"/>
                      <a:pt x="71" y="220"/>
                    </a:cubicBezTo>
                    <a:cubicBezTo>
                      <a:pt x="54" y="211"/>
                      <a:pt x="54" y="211"/>
                      <a:pt x="54" y="211"/>
                    </a:cubicBezTo>
                    <a:cubicBezTo>
                      <a:pt x="51" y="209"/>
                      <a:pt x="51" y="209"/>
                      <a:pt x="51" y="209"/>
                    </a:cubicBezTo>
                    <a:cubicBezTo>
                      <a:pt x="54" y="207"/>
                      <a:pt x="54" y="207"/>
                      <a:pt x="54" y="207"/>
                    </a:cubicBezTo>
                    <a:cubicBezTo>
                      <a:pt x="67" y="200"/>
                      <a:pt x="67" y="200"/>
                      <a:pt x="67" y="200"/>
                    </a:cubicBezTo>
                    <a:lnTo>
                      <a:pt x="70" y="198"/>
                    </a:lnTo>
                    <a:close/>
                    <a:moveTo>
                      <a:pt x="65" y="172"/>
                    </a:moveTo>
                    <a:cubicBezTo>
                      <a:pt x="67" y="182"/>
                      <a:pt x="67" y="182"/>
                      <a:pt x="67" y="182"/>
                    </a:cubicBezTo>
                    <a:cubicBezTo>
                      <a:pt x="68" y="186"/>
                      <a:pt x="68" y="186"/>
                      <a:pt x="68" y="186"/>
                    </a:cubicBezTo>
                    <a:cubicBezTo>
                      <a:pt x="64" y="184"/>
                      <a:pt x="64" y="184"/>
                      <a:pt x="64" y="184"/>
                    </a:cubicBezTo>
                    <a:cubicBezTo>
                      <a:pt x="54" y="178"/>
                      <a:pt x="54" y="178"/>
                      <a:pt x="54" y="178"/>
                    </a:cubicBezTo>
                    <a:cubicBezTo>
                      <a:pt x="51" y="177"/>
                      <a:pt x="51" y="177"/>
                      <a:pt x="51" y="177"/>
                    </a:cubicBezTo>
                    <a:cubicBezTo>
                      <a:pt x="54" y="175"/>
                      <a:pt x="54" y="175"/>
                      <a:pt x="54" y="175"/>
                    </a:cubicBezTo>
                    <a:cubicBezTo>
                      <a:pt x="62" y="171"/>
                      <a:pt x="62" y="171"/>
                      <a:pt x="62" y="171"/>
                    </a:cubicBezTo>
                    <a:cubicBezTo>
                      <a:pt x="64" y="169"/>
                      <a:pt x="64" y="169"/>
                      <a:pt x="64" y="169"/>
                    </a:cubicBezTo>
                    <a:lnTo>
                      <a:pt x="65" y="172"/>
                    </a:lnTo>
                    <a:close/>
                    <a:moveTo>
                      <a:pt x="60" y="145"/>
                    </a:moveTo>
                    <a:cubicBezTo>
                      <a:pt x="60" y="149"/>
                      <a:pt x="60" y="149"/>
                      <a:pt x="60" y="149"/>
                    </a:cubicBezTo>
                    <a:cubicBezTo>
                      <a:pt x="61" y="153"/>
                      <a:pt x="61" y="153"/>
                      <a:pt x="61" y="153"/>
                    </a:cubicBezTo>
                    <a:cubicBezTo>
                      <a:pt x="57" y="150"/>
                      <a:pt x="57" y="150"/>
                      <a:pt x="57" y="150"/>
                    </a:cubicBezTo>
                    <a:cubicBezTo>
                      <a:pt x="54" y="148"/>
                      <a:pt x="54" y="148"/>
                      <a:pt x="54" y="148"/>
                    </a:cubicBezTo>
                    <a:cubicBezTo>
                      <a:pt x="51" y="147"/>
                      <a:pt x="51" y="147"/>
                      <a:pt x="51" y="147"/>
                    </a:cubicBezTo>
                    <a:cubicBezTo>
                      <a:pt x="54" y="145"/>
                      <a:pt x="54" y="145"/>
                      <a:pt x="54" y="145"/>
                    </a:cubicBezTo>
                    <a:cubicBezTo>
                      <a:pt x="57" y="144"/>
                      <a:pt x="57" y="144"/>
                      <a:pt x="57" y="144"/>
                    </a:cubicBezTo>
                    <a:cubicBezTo>
                      <a:pt x="59" y="142"/>
                      <a:pt x="59" y="142"/>
                      <a:pt x="59" y="142"/>
                    </a:cubicBezTo>
                    <a:lnTo>
                      <a:pt x="60" y="145"/>
                    </a:lnTo>
                    <a:close/>
                    <a:moveTo>
                      <a:pt x="49" y="90"/>
                    </a:moveTo>
                    <a:cubicBezTo>
                      <a:pt x="52" y="105"/>
                      <a:pt x="52" y="105"/>
                      <a:pt x="52" y="105"/>
                    </a:cubicBezTo>
                    <a:cubicBezTo>
                      <a:pt x="53" y="108"/>
                      <a:pt x="53" y="108"/>
                      <a:pt x="53" y="108"/>
                    </a:cubicBezTo>
                    <a:cubicBezTo>
                      <a:pt x="49" y="108"/>
                      <a:pt x="49" y="108"/>
                      <a:pt x="49" y="108"/>
                    </a:cubicBezTo>
                    <a:lnTo>
                      <a:pt x="49" y="90"/>
                    </a:lnTo>
                    <a:close/>
                    <a:moveTo>
                      <a:pt x="49" y="116"/>
                    </a:moveTo>
                    <a:cubicBezTo>
                      <a:pt x="54" y="116"/>
                      <a:pt x="54" y="116"/>
                      <a:pt x="54" y="116"/>
                    </a:cubicBezTo>
                    <a:cubicBezTo>
                      <a:pt x="54" y="117"/>
                      <a:pt x="54" y="117"/>
                      <a:pt x="54" y="117"/>
                    </a:cubicBezTo>
                    <a:cubicBezTo>
                      <a:pt x="58" y="134"/>
                      <a:pt x="58" y="134"/>
                      <a:pt x="58" y="134"/>
                    </a:cubicBezTo>
                    <a:cubicBezTo>
                      <a:pt x="58" y="135"/>
                      <a:pt x="58" y="135"/>
                      <a:pt x="58" y="135"/>
                    </a:cubicBezTo>
                    <a:cubicBezTo>
                      <a:pt x="57" y="136"/>
                      <a:pt x="57" y="136"/>
                      <a:pt x="57" y="136"/>
                    </a:cubicBezTo>
                    <a:cubicBezTo>
                      <a:pt x="49" y="140"/>
                      <a:pt x="49" y="140"/>
                      <a:pt x="49" y="140"/>
                    </a:cubicBezTo>
                    <a:lnTo>
                      <a:pt x="49" y="116"/>
                    </a:lnTo>
                    <a:close/>
                    <a:moveTo>
                      <a:pt x="49" y="153"/>
                    </a:moveTo>
                    <a:cubicBezTo>
                      <a:pt x="61" y="160"/>
                      <a:pt x="61" y="160"/>
                      <a:pt x="61" y="160"/>
                    </a:cubicBezTo>
                    <a:cubicBezTo>
                      <a:pt x="64" y="162"/>
                      <a:pt x="64" y="162"/>
                      <a:pt x="64" y="162"/>
                    </a:cubicBezTo>
                    <a:cubicBezTo>
                      <a:pt x="61" y="163"/>
                      <a:pt x="61" y="163"/>
                      <a:pt x="61" y="163"/>
                    </a:cubicBezTo>
                    <a:cubicBezTo>
                      <a:pt x="49" y="170"/>
                      <a:pt x="49" y="170"/>
                      <a:pt x="49" y="170"/>
                    </a:cubicBezTo>
                    <a:lnTo>
                      <a:pt x="49" y="153"/>
                    </a:lnTo>
                    <a:close/>
                    <a:moveTo>
                      <a:pt x="49" y="183"/>
                    </a:moveTo>
                    <a:cubicBezTo>
                      <a:pt x="63" y="191"/>
                      <a:pt x="63" y="191"/>
                      <a:pt x="63" y="191"/>
                    </a:cubicBezTo>
                    <a:cubicBezTo>
                      <a:pt x="66" y="193"/>
                      <a:pt x="66" y="193"/>
                      <a:pt x="66" y="193"/>
                    </a:cubicBezTo>
                    <a:cubicBezTo>
                      <a:pt x="63" y="194"/>
                      <a:pt x="63" y="194"/>
                      <a:pt x="63" y="194"/>
                    </a:cubicBezTo>
                    <a:cubicBezTo>
                      <a:pt x="49" y="202"/>
                      <a:pt x="49" y="202"/>
                      <a:pt x="49" y="202"/>
                    </a:cubicBezTo>
                    <a:lnTo>
                      <a:pt x="49" y="183"/>
                    </a:lnTo>
                    <a:close/>
                    <a:moveTo>
                      <a:pt x="49" y="232"/>
                    </a:moveTo>
                    <a:cubicBezTo>
                      <a:pt x="49" y="216"/>
                      <a:pt x="49" y="216"/>
                      <a:pt x="49" y="216"/>
                    </a:cubicBezTo>
                    <a:cubicBezTo>
                      <a:pt x="72" y="228"/>
                      <a:pt x="72" y="228"/>
                      <a:pt x="72" y="228"/>
                    </a:cubicBezTo>
                    <a:cubicBezTo>
                      <a:pt x="76" y="231"/>
                      <a:pt x="76" y="231"/>
                      <a:pt x="76" y="231"/>
                    </a:cubicBezTo>
                    <a:cubicBezTo>
                      <a:pt x="76" y="232"/>
                      <a:pt x="76" y="232"/>
                      <a:pt x="76" y="232"/>
                    </a:cubicBezTo>
                    <a:lnTo>
                      <a:pt x="49" y="232"/>
                    </a:lnTo>
                    <a:close/>
                    <a:moveTo>
                      <a:pt x="60" y="38"/>
                    </a:moveTo>
                    <a:cubicBezTo>
                      <a:pt x="55" y="38"/>
                      <a:pt x="50" y="42"/>
                      <a:pt x="48" y="46"/>
                    </a:cubicBezTo>
                    <a:cubicBezTo>
                      <a:pt x="44" y="55"/>
                      <a:pt x="46" y="62"/>
                      <a:pt x="46" y="62"/>
                    </a:cubicBezTo>
                    <a:cubicBezTo>
                      <a:pt x="46" y="62"/>
                      <a:pt x="46" y="60"/>
                      <a:pt x="46" y="60"/>
                    </a:cubicBezTo>
                    <a:cubicBezTo>
                      <a:pt x="48" y="56"/>
                      <a:pt x="51" y="51"/>
                      <a:pt x="57" y="50"/>
                    </a:cubicBezTo>
                    <a:cubicBezTo>
                      <a:pt x="62" y="50"/>
                      <a:pt x="65" y="54"/>
                      <a:pt x="70" y="52"/>
                    </a:cubicBezTo>
                    <a:cubicBezTo>
                      <a:pt x="70" y="52"/>
                      <a:pt x="71" y="51"/>
                      <a:pt x="72" y="51"/>
                    </a:cubicBezTo>
                    <a:cubicBezTo>
                      <a:pt x="73" y="50"/>
                      <a:pt x="74" y="48"/>
                      <a:pt x="74" y="46"/>
                    </a:cubicBezTo>
                    <a:cubicBezTo>
                      <a:pt x="74" y="43"/>
                      <a:pt x="72" y="40"/>
                      <a:pt x="69" y="39"/>
                    </a:cubicBezTo>
                    <a:cubicBezTo>
                      <a:pt x="66" y="38"/>
                      <a:pt x="63" y="38"/>
                      <a:pt x="60" y="38"/>
                    </a:cubicBezTo>
                    <a:close/>
                    <a:moveTo>
                      <a:pt x="51" y="35"/>
                    </a:moveTo>
                    <a:cubicBezTo>
                      <a:pt x="51" y="35"/>
                      <a:pt x="53" y="31"/>
                      <a:pt x="57" y="29"/>
                    </a:cubicBezTo>
                    <a:cubicBezTo>
                      <a:pt x="59" y="28"/>
                      <a:pt x="61" y="28"/>
                      <a:pt x="62" y="28"/>
                    </a:cubicBezTo>
                    <a:cubicBezTo>
                      <a:pt x="65" y="28"/>
                      <a:pt x="67" y="28"/>
                      <a:pt x="68" y="25"/>
                    </a:cubicBezTo>
                    <a:cubicBezTo>
                      <a:pt x="69" y="24"/>
                      <a:pt x="69" y="23"/>
                      <a:pt x="68" y="22"/>
                    </a:cubicBezTo>
                    <a:cubicBezTo>
                      <a:pt x="68" y="20"/>
                      <a:pt x="66" y="19"/>
                      <a:pt x="65" y="19"/>
                    </a:cubicBezTo>
                    <a:cubicBezTo>
                      <a:pt x="64" y="19"/>
                      <a:pt x="61" y="19"/>
                      <a:pt x="59" y="21"/>
                    </a:cubicBezTo>
                    <a:cubicBezTo>
                      <a:pt x="57" y="22"/>
                      <a:pt x="55" y="24"/>
                      <a:pt x="54" y="27"/>
                    </a:cubicBezTo>
                    <a:cubicBezTo>
                      <a:pt x="51" y="31"/>
                      <a:pt x="51" y="35"/>
                      <a:pt x="51" y="35"/>
                    </a:cubicBezTo>
                    <a:close/>
                    <a:moveTo>
                      <a:pt x="12" y="28"/>
                    </a:moveTo>
                    <a:cubicBezTo>
                      <a:pt x="14" y="29"/>
                      <a:pt x="16" y="29"/>
                      <a:pt x="18" y="30"/>
                    </a:cubicBezTo>
                    <a:cubicBezTo>
                      <a:pt x="21" y="30"/>
                      <a:pt x="25" y="31"/>
                      <a:pt x="27" y="33"/>
                    </a:cubicBezTo>
                    <a:cubicBezTo>
                      <a:pt x="33" y="35"/>
                      <a:pt x="36" y="41"/>
                      <a:pt x="36" y="41"/>
                    </a:cubicBezTo>
                    <a:cubicBezTo>
                      <a:pt x="36" y="41"/>
                      <a:pt x="36" y="35"/>
                      <a:pt x="31" y="28"/>
                    </a:cubicBezTo>
                    <a:cubicBezTo>
                      <a:pt x="29" y="25"/>
                      <a:pt x="27" y="22"/>
                      <a:pt x="23" y="20"/>
                    </a:cubicBezTo>
                    <a:cubicBezTo>
                      <a:pt x="21" y="18"/>
                      <a:pt x="18" y="16"/>
                      <a:pt x="14" y="17"/>
                    </a:cubicBezTo>
                    <a:cubicBezTo>
                      <a:pt x="11" y="17"/>
                      <a:pt x="9" y="19"/>
                      <a:pt x="9" y="22"/>
                    </a:cubicBezTo>
                    <a:cubicBezTo>
                      <a:pt x="9" y="24"/>
                      <a:pt x="10" y="27"/>
                      <a:pt x="12" y="28"/>
                    </a:cubicBezTo>
                    <a:close/>
                    <a:moveTo>
                      <a:pt x="52" y="9"/>
                    </a:moveTo>
                    <a:cubicBezTo>
                      <a:pt x="52" y="4"/>
                      <a:pt x="48" y="0"/>
                      <a:pt x="43" y="0"/>
                    </a:cubicBezTo>
                    <a:cubicBezTo>
                      <a:pt x="38" y="0"/>
                      <a:pt x="34" y="4"/>
                      <a:pt x="34" y="9"/>
                    </a:cubicBezTo>
                    <a:cubicBezTo>
                      <a:pt x="34" y="14"/>
                      <a:pt x="43" y="49"/>
                      <a:pt x="43" y="49"/>
                    </a:cubicBezTo>
                    <a:cubicBezTo>
                      <a:pt x="43" y="49"/>
                      <a:pt x="52" y="14"/>
                      <a:pt x="52" y="9"/>
                    </a:cubicBezTo>
                    <a:close/>
                  </a:path>
                </a:pathLst>
              </a:custGeom>
              <a:solidFill>
                <a:schemeClr val="accent3"/>
              </a:solidFill>
              <a:ln>
                <a:noFill/>
              </a:ln>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27" name="Oval 26"/>
              <p:cNvSpPr/>
              <p:nvPr/>
            </p:nvSpPr>
            <p:spPr>
              <a:xfrm>
                <a:off x="4751509" y="7801082"/>
                <a:ext cx="703892" cy="6808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28" name="TextBox 27"/>
              <p:cNvSpPr txBox="1"/>
              <p:nvPr/>
            </p:nvSpPr>
            <p:spPr>
              <a:xfrm>
                <a:off x="4776001" y="7998181"/>
                <a:ext cx="667487" cy="346366"/>
              </a:xfrm>
              <a:prstGeom prst="rect">
                <a:avLst/>
              </a:prstGeom>
              <a:noFill/>
            </p:spPr>
            <p:txBody>
              <a:bodyPr wrap="square" rtlCol="0">
                <a:spAutoFit/>
              </a:bodyPr>
              <a:lstStyle/>
              <a:p>
                <a:pPr algn="ctr"/>
                <a:r>
                  <a:rPr lang="es-AR" sz="900" b="1" dirty="0">
                    <a:solidFill>
                      <a:prstClr val="white"/>
                    </a:solidFill>
                    <a:latin typeface="Arial" panose="020B0604020202020204" pitchFamily="34" charset="0"/>
                    <a:cs typeface="Arial" panose="020B0604020202020204" pitchFamily="34" charset="0"/>
                  </a:rPr>
                  <a:t>30%</a:t>
                </a:r>
              </a:p>
            </p:txBody>
          </p:sp>
        </p:grpSp>
        <p:grpSp>
          <p:nvGrpSpPr>
            <p:cNvPr id="201" name="Group 200"/>
            <p:cNvGrpSpPr/>
            <p:nvPr/>
          </p:nvGrpSpPr>
          <p:grpSpPr>
            <a:xfrm>
              <a:off x="6836475" y="5628516"/>
              <a:ext cx="6288543" cy="769697"/>
              <a:chOff x="6836475" y="5628516"/>
              <a:chExt cx="6288543" cy="769697"/>
            </a:xfrm>
          </p:grpSpPr>
          <p:grpSp>
            <p:nvGrpSpPr>
              <p:cNvPr id="30" name="Group 29"/>
              <p:cNvGrpSpPr/>
              <p:nvPr/>
            </p:nvGrpSpPr>
            <p:grpSpPr>
              <a:xfrm>
                <a:off x="7602049" y="5628516"/>
                <a:ext cx="5522969" cy="593778"/>
                <a:chOff x="1497723" y="4420595"/>
                <a:chExt cx="7709338" cy="828836"/>
              </a:xfrm>
            </p:grpSpPr>
            <p:grpSp>
              <p:nvGrpSpPr>
                <p:cNvPr id="56" name="Group 55"/>
                <p:cNvGrpSpPr/>
                <p:nvPr/>
              </p:nvGrpSpPr>
              <p:grpSpPr>
                <a:xfrm>
                  <a:off x="1497724" y="4886157"/>
                  <a:ext cx="7709337" cy="363274"/>
                  <a:chOff x="1497724" y="3867605"/>
                  <a:chExt cx="7709337" cy="363274"/>
                </a:xfrm>
              </p:grpSpPr>
              <p:sp>
                <p:nvSpPr>
                  <p:cNvPr id="58" name="Rectangle 57"/>
                  <p:cNvSpPr/>
                  <p:nvPr/>
                </p:nvSpPr>
                <p:spPr>
                  <a:xfrm>
                    <a:off x="2547654" y="3897386"/>
                    <a:ext cx="6659407" cy="3334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sp>
                <p:nvSpPr>
                  <p:cNvPr id="59" name="Rectangle 58"/>
                  <p:cNvSpPr/>
                  <p:nvPr/>
                </p:nvSpPr>
                <p:spPr>
                  <a:xfrm>
                    <a:off x="1497724" y="3867605"/>
                    <a:ext cx="5422886" cy="3573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grpSp>
            <p:sp>
              <p:nvSpPr>
                <p:cNvPr id="57" name="TextBox 56"/>
                <p:cNvSpPr txBox="1"/>
                <p:nvPr/>
              </p:nvSpPr>
              <p:spPr>
                <a:xfrm>
                  <a:off x="1497723" y="4420595"/>
                  <a:ext cx="3965101" cy="547947"/>
                </a:xfrm>
                <a:prstGeom prst="rect">
                  <a:avLst/>
                </a:prstGeom>
                <a:noFill/>
              </p:spPr>
              <p:txBody>
                <a:bodyPr wrap="square" rtlCol="0">
                  <a:spAutoFit/>
                </a:bodyPr>
                <a:lstStyle/>
                <a:p>
                  <a:r>
                    <a:rPr lang="es-AR" sz="1100" b="1" dirty="0">
                      <a:solidFill>
                        <a:srgbClr val="00A0D2"/>
                      </a:solidFill>
                      <a:latin typeface="Arial" panose="020B0604020202020204" pitchFamily="34" charset="0"/>
                      <a:cs typeface="Arial" panose="020B0604020202020204" pitchFamily="34" charset="0"/>
                    </a:rPr>
                    <a:t>Logística y Transporte</a:t>
                  </a:r>
                </a:p>
              </p:txBody>
            </p:sp>
          </p:grpSp>
          <p:sp>
            <p:nvSpPr>
              <p:cNvPr id="33" name="Oval 32"/>
              <p:cNvSpPr/>
              <p:nvPr/>
            </p:nvSpPr>
            <p:spPr>
              <a:xfrm>
                <a:off x="11292191" y="5717373"/>
                <a:ext cx="703892" cy="6808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34" name="TextBox 33"/>
              <p:cNvSpPr txBox="1"/>
              <p:nvPr/>
            </p:nvSpPr>
            <p:spPr>
              <a:xfrm>
                <a:off x="11316682" y="5914474"/>
                <a:ext cx="667487" cy="346366"/>
              </a:xfrm>
              <a:prstGeom prst="rect">
                <a:avLst/>
              </a:prstGeom>
              <a:noFill/>
            </p:spPr>
            <p:txBody>
              <a:bodyPr wrap="square" rtlCol="0">
                <a:spAutoFit/>
              </a:bodyPr>
              <a:lstStyle/>
              <a:p>
                <a:pPr algn="ctr"/>
                <a:r>
                  <a:rPr lang="es-AR" sz="900" b="1" dirty="0">
                    <a:solidFill>
                      <a:prstClr val="white"/>
                    </a:solidFill>
                    <a:latin typeface="Arial" panose="020B0604020202020204" pitchFamily="34" charset="0"/>
                    <a:cs typeface="Arial" panose="020B0604020202020204" pitchFamily="34" charset="0"/>
                  </a:rPr>
                  <a:t>30%</a:t>
                </a:r>
              </a:p>
            </p:txBody>
          </p:sp>
          <p:grpSp>
            <p:nvGrpSpPr>
              <p:cNvPr id="41" name="Group 40"/>
              <p:cNvGrpSpPr/>
              <p:nvPr/>
            </p:nvGrpSpPr>
            <p:grpSpPr>
              <a:xfrm>
                <a:off x="6836475" y="5770544"/>
                <a:ext cx="698471" cy="516023"/>
                <a:chOff x="19878553" y="6354763"/>
                <a:chExt cx="677995" cy="460015"/>
              </a:xfrm>
            </p:grpSpPr>
            <p:sp>
              <p:nvSpPr>
                <p:cNvPr id="43" name="Freeform 31"/>
                <p:cNvSpPr>
                  <a:spLocks noEditPoints="1"/>
                </p:cNvSpPr>
                <p:nvPr/>
              </p:nvSpPr>
              <p:spPr bwMode="auto">
                <a:xfrm>
                  <a:off x="20421250" y="6674970"/>
                  <a:ext cx="135298" cy="138305"/>
                </a:xfrm>
                <a:custGeom>
                  <a:avLst/>
                  <a:gdLst>
                    <a:gd name="T0" fmla="*/ 53 w 107"/>
                    <a:gd name="T1" fmla="*/ 0 h 108"/>
                    <a:gd name="T2" fmla="*/ 0 w 107"/>
                    <a:gd name="T3" fmla="*/ 54 h 108"/>
                    <a:gd name="T4" fmla="*/ 53 w 107"/>
                    <a:gd name="T5" fmla="*/ 108 h 108"/>
                    <a:gd name="T6" fmla="*/ 107 w 107"/>
                    <a:gd name="T7" fmla="*/ 54 h 108"/>
                    <a:gd name="T8" fmla="*/ 53 w 107"/>
                    <a:gd name="T9" fmla="*/ 0 h 108"/>
                    <a:gd name="T10" fmla="*/ 53 w 107"/>
                    <a:gd name="T11" fmla="*/ 75 h 108"/>
                    <a:gd name="T12" fmla="*/ 32 w 107"/>
                    <a:gd name="T13" fmla="*/ 54 h 108"/>
                    <a:gd name="T14" fmla="*/ 53 w 107"/>
                    <a:gd name="T15" fmla="*/ 33 h 108"/>
                    <a:gd name="T16" fmla="*/ 74 w 107"/>
                    <a:gd name="T17" fmla="*/ 54 h 108"/>
                    <a:gd name="T18" fmla="*/ 53 w 107"/>
                    <a:gd name="T19" fmla="*/ 7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53" y="0"/>
                      </a:moveTo>
                      <a:cubicBezTo>
                        <a:pt x="24" y="0"/>
                        <a:pt x="0" y="24"/>
                        <a:pt x="0" y="54"/>
                      </a:cubicBezTo>
                      <a:cubicBezTo>
                        <a:pt x="0" y="84"/>
                        <a:pt x="24" y="108"/>
                        <a:pt x="53" y="108"/>
                      </a:cubicBezTo>
                      <a:cubicBezTo>
                        <a:pt x="83" y="108"/>
                        <a:pt x="107" y="84"/>
                        <a:pt x="107" y="54"/>
                      </a:cubicBezTo>
                      <a:cubicBezTo>
                        <a:pt x="107" y="24"/>
                        <a:pt x="83" y="0"/>
                        <a:pt x="53" y="0"/>
                      </a:cubicBezTo>
                      <a:close/>
                      <a:moveTo>
                        <a:pt x="53" y="75"/>
                      </a:moveTo>
                      <a:cubicBezTo>
                        <a:pt x="42" y="75"/>
                        <a:pt x="32" y="66"/>
                        <a:pt x="32" y="54"/>
                      </a:cubicBezTo>
                      <a:cubicBezTo>
                        <a:pt x="32" y="42"/>
                        <a:pt x="42" y="33"/>
                        <a:pt x="53" y="33"/>
                      </a:cubicBezTo>
                      <a:cubicBezTo>
                        <a:pt x="65" y="33"/>
                        <a:pt x="74" y="42"/>
                        <a:pt x="74" y="54"/>
                      </a:cubicBezTo>
                      <a:cubicBezTo>
                        <a:pt x="74" y="66"/>
                        <a:pt x="65" y="75"/>
                        <a:pt x="53" y="75"/>
                      </a:cubicBezTo>
                      <a:close/>
                    </a:path>
                  </a:pathLst>
                </a:custGeom>
                <a:solidFill>
                  <a:schemeClr val="accent4"/>
                </a:solidFill>
                <a:ln>
                  <a:noFill/>
                </a:ln>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44" name="Freeform 32"/>
                <p:cNvSpPr>
                  <a:spLocks noEditPoints="1"/>
                </p:cNvSpPr>
                <p:nvPr/>
              </p:nvSpPr>
              <p:spPr bwMode="auto">
                <a:xfrm>
                  <a:off x="19878553" y="6354763"/>
                  <a:ext cx="668976" cy="460015"/>
                </a:xfrm>
                <a:custGeom>
                  <a:avLst/>
                  <a:gdLst>
                    <a:gd name="T0" fmla="*/ 526 w 526"/>
                    <a:gd name="T1" fmla="*/ 241 h 360"/>
                    <a:gd name="T2" fmla="*/ 526 w 526"/>
                    <a:gd name="T3" fmla="*/ 168 h 360"/>
                    <a:gd name="T4" fmla="*/ 372 w 526"/>
                    <a:gd name="T5" fmla="*/ 168 h 360"/>
                    <a:gd name="T6" fmla="*/ 372 w 526"/>
                    <a:gd name="T7" fmla="*/ 0 h 360"/>
                    <a:gd name="T8" fmla="*/ 260 w 526"/>
                    <a:gd name="T9" fmla="*/ 0 h 360"/>
                    <a:gd name="T10" fmla="*/ 209 w 526"/>
                    <a:gd name="T11" fmla="*/ 165 h 360"/>
                    <a:gd name="T12" fmla="*/ 209 w 526"/>
                    <a:gd name="T13" fmla="*/ 0 h 360"/>
                    <a:gd name="T14" fmla="*/ 175 w 526"/>
                    <a:gd name="T15" fmla="*/ 0 h 360"/>
                    <a:gd name="T16" fmla="*/ 175 w 526"/>
                    <a:gd name="T17" fmla="*/ 325 h 360"/>
                    <a:gd name="T18" fmla="*/ 0 w 526"/>
                    <a:gd name="T19" fmla="*/ 325 h 360"/>
                    <a:gd name="T20" fmla="*/ 0 w 526"/>
                    <a:gd name="T21" fmla="*/ 360 h 360"/>
                    <a:gd name="T22" fmla="*/ 209 w 526"/>
                    <a:gd name="T23" fmla="*/ 360 h 360"/>
                    <a:gd name="T24" fmla="*/ 209 w 526"/>
                    <a:gd name="T25" fmla="*/ 332 h 360"/>
                    <a:gd name="T26" fmla="*/ 209 w 526"/>
                    <a:gd name="T27" fmla="*/ 308 h 360"/>
                    <a:gd name="T28" fmla="*/ 209 w 526"/>
                    <a:gd name="T29" fmla="*/ 301 h 360"/>
                    <a:gd name="T30" fmla="*/ 209 w 526"/>
                    <a:gd name="T31" fmla="*/ 288 h 360"/>
                    <a:gd name="T32" fmla="*/ 289 w 526"/>
                    <a:gd name="T33" fmla="*/ 225 h 360"/>
                    <a:gd name="T34" fmla="*/ 366 w 526"/>
                    <a:gd name="T35" fmla="*/ 288 h 360"/>
                    <a:gd name="T36" fmla="*/ 402 w 526"/>
                    <a:gd name="T37" fmla="*/ 288 h 360"/>
                    <a:gd name="T38" fmla="*/ 479 w 526"/>
                    <a:gd name="T39" fmla="*/ 225 h 360"/>
                    <a:gd name="T40" fmla="*/ 526 w 526"/>
                    <a:gd name="T41" fmla="*/ 241 h 360"/>
                    <a:gd name="T42" fmla="*/ 337 w 526"/>
                    <a:gd name="T43" fmla="*/ 168 h 360"/>
                    <a:gd name="T44" fmla="*/ 245 w 526"/>
                    <a:gd name="T45" fmla="*/ 168 h 360"/>
                    <a:gd name="T46" fmla="*/ 286 w 526"/>
                    <a:gd name="T47" fmla="*/ 35 h 360"/>
                    <a:gd name="T48" fmla="*/ 337 w 526"/>
                    <a:gd name="T49" fmla="*/ 35 h 360"/>
                    <a:gd name="T50" fmla="*/ 337 w 526"/>
                    <a:gd name="T51" fmla="*/ 16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6" h="360">
                      <a:moveTo>
                        <a:pt x="526" y="241"/>
                      </a:moveTo>
                      <a:cubicBezTo>
                        <a:pt x="526" y="168"/>
                        <a:pt x="526" y="168"/>
                        <a:pt x="526" y="168"/>
                      </a:cubicBezTo>
                      <a:cubicBezTo>
                        <a:pt x="372" y="168"/>
                        <a:pt x="372" y="168"/>
                        <a:pt x="372" y="168"/>
                      </a:cubicBezTo>
                      <a:cubicBezTo>
                        <a:pt x="372" y="0"/>
                        <a:pt x="372" y="0"/>
                        <a:pt x="372" y="0"/>
                      </a:cubicBezTo>
                      <a:cubicBezTo>
                        <a:pt x="260" y="0"/>
                        <a:pt x="260" y="0"/>
                        <a:pt x="260" y="0"/>
                      </a:cubicBezTo>
                      <a:cubicBezTo>
                        <a:pt x="209" y="165"/>
                        <a:pt x="209" y="165"/>
                        <a:pt x="209" y="165"/>
                      </a:cubicBezTo>
                      <a:cubicBezTo>
                        <a:pt x="209" y="0"/>
                        <a:pt x="209" y="0"/>
                        <a:pt x="209" y="0"/>
                      </a:cubicBezTo>
                      <a:cubicBezTo>
                        <a:pt x="175" y="0"/>
                        <a:pt x="175" y="0"/>
                        <a:pt x="175" y="0"/>
                      </a:cubicBezTo>
                      <a:cubicBezTo>
                        <a:pt x="175" y="325"/>
                        <a:pt x="175" y="325"/>
                        <a:pt x="175" y="325"/>
                      </a:cubicBezTo>
                      <a:cubicBezTo>
                        <a:pt x="0" y="325"/>
                        <a:pt x="0" y="325"/>
                        <a:pt x="0" y="325"/>
                      </a:cubicBezTo>
                      <a:cubicBezTo>
                        <a:pt x="0" y="360"/>
                        <a:pt x="0" y="360"/>
                        <a:pt x="0" y="360"/>
                      </a:cubicBezTo>
                      <a:cubicBezTo>
                        <a:pt x="209" y="360"/>
                        <a:pt x="209" y="360"/>
                        <a:pt x="209" y="360"/>
                      </a:cubicBezTo>
                      <a:cubicBezTo>
                        <a:pt x="209" y="332"/>
                        <a:pt x="209" y="332"/>
                        <a:pt x="209" y="332"/>
                      </a:cubicBezTo>
                      <a:cubicBezTo>
                        <a:pt x="209" y="308"/>
                        <a:pt x="209" y="308"/>
                        <a:pt x="209" y="308"/>
                      </a:cubicBezTo>
                      <a:cubicBezTo>
                        <a:pt x="209" y="301"/>
                        <a:pt x="209" y="301"/>
                        <a:pt x="209" y="301"/>
                      </a:cubicBezTo>
                      <a:cubicBezTo>
                        <a:pt x="209" y="288"/>
                        <a:pt x="209" y="288"/>
                        <a:pt x="209" y="288"/>
                      </a:cubicBezTo>
                      <a:cubicBezTo>
                        <a:pt x="217" y="252"/>
                        <a:pt x="251" y="225"/>
                        <a:pt x="289" y="225"/>
                      </a:cubicBezTo>
                      <a:cubicBezTo>
                        <a:pt x="327" y="225"/>
                        <a:pt x="358" y="252"/>
                        <a:pt x="366" y="288"/>
                      </a:cubicBezTo>
                      <a:cubicBezTo>
                        <a:pt x="402" y="288"/>
                        <a:pt x="402" y="288"/>
                        <a:pt x="402" y="288"/>
                      </a:cubicBezTo>
                      <a:cubicBezTo>
                        <a:pt x="410" y="252"/>
                        <a:pt x="441" y="225"/>
                        <a:pt x="479" y="225"/>
                      </a:cubicBezTo>
                      <a:cubicBezTo>
                        <a:pt x="497" y="225"/>
                        <a:pt x="513" y="231"/>
                        <a:pt x="526" y="241"/>
                      </a:cubicBezTo>
                      <a:close/>
                      <a:moveTo>
                        <a:pt x="337" y="168"/>
                      </a:moveTo>
                      <a:cubicBezTo>
                        <a:pt x="245" y="168"/>
                        <a:pt x="245" y="168"/>
                        <a:pt x="245" y="168"/>
                      </a:cubicBezTo>
                      <a:cubicBezTo>
                        <a:pt x="286" y="35"/>
                        <a:pt x="286" y="35"/>
                        <a:pt x="286" y="35"/>
                      </a:cubicBezTo>
                      <a:cubicBezTo>
                        <a:pt x="337" y="35"/>
                        <a:pt x="337" y="35"/>
                        <a:pt x="337" y="35"/>
                      </a:cubicBezTo>
                      <a:lnTo>
                        <a:pt x="337" y="168"/>
                      </a:lnTo>
                      <a:close/>
                    </a:path>
                  </a:pathLst>
                </a:custGeom>
                <a:solidFill>
                  <a:schemeClr val="accent4"/>
                </a:solidFill>
                <a:ln>
                  <a:noFill/>
                </a:ln>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45" name="Freeform 33"/>
                <p:cNvSpPr>
                  <a:spLocks noEditPoints="1"/>
                </p:cNvSpPr>
                <p:nvPr/>
              </p:nvSpPr>
              <p:spPr bwMode="auto">
                <a:xfrm>
                  <a:off x="20177713" y="6674970"/>
                  <a:ext cx="135298" cy="138305"/>
                </a:xfrm>
                <a:custGeom>
                  <a:avLst/>
                  <a:gdLst>
                    <a:gd name="T0" fmla="*/ 54 w 107"/>
                    <a:gd name="T1" fmla="*/ 0 h 108"/>
                    <a:gd name="T2" fmla="*/ 0 w 107"/>
                    <a:gd name="T3" fmla="*/ 54 h 108"/>
                    <a:gd name="T4" fmla="*/ 54 w 107"/>
                    <a:gd name="T5" fmla="*/ 108 h 108"/>
                    <a:gd name="T6" fmla="*/ 107 w 107"/>
                    <a:gd name="T7" fmla="*/ 54 h 108"/>
                    <a:gd name="T8" fmla="*/ 54 w 107"/>
                    <a:gd name="T9" fmla="*/ 0 h 108"/>
                    <a:gd name="T10" fmla="*/ 54 w 107"/>
                    <a:gd name="T11" fmla="*/ 75 h 108"/>
                    <a:gd name="T12" fmla="*/ 33 w 107"/>
                    <a:gd name="T13" fmla="*/ 54 h 108"/>
                    <a:gd name="T14" fmla="*/ 54 w 107"/>
                    <a:gd name="T15" fmla="*/ 33 h 108"/>
                    <a:gd name="T16" fmla="*/ 75 w 107"/>
                    <a:gd name="T17" fmla="*/ 54 h 108"/>
                    <a:gd name="T18" fmla="*/ 54 w 107"/>
                    <a:gd name="T19" fmla="*/ 7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54" y="0"/>
                      </a:moveTo>
                      <a:cubicBezTo>
                        <a:pt x="24" y="0"/>
                        <a:pt x="0" y="24"/>
                        <a:pt x="0" y="54"/>
                      </a:cubicBezTo>
                      <a:cubicBezTo>
                        <a:pt x="0" y="84"/>
                        <a:pt x="24" y="108"/>
                        <a:pt x="54" y="108"/>
                      </a:cubicBezTo>
                      <a:cubicBezTo>
                        <a:pt x="83" y="108"/>
                        <a:pt x="107" y="84"/>
                        <a:pt x="107" y="54"/>
                      </a:cubicBezTo>
                      <a:cubicBezTo>
                        <a:pt x="107" y="24"/>
                        <a:pt x="83" y="0"/>
                        <a:pt x="54" y="0"/>
                      </a:cubicBezTo>
                      <a:close/>
                      <a:moveTo>
                        <a:pt x="54" y="75"/>
                      </a:moveTo>
                      <a:cubicBezTo>
                        <a:pt x="42" y="75"/>
                        <a:pt x="33" y="66"/>
                        <a:pt x="33" y="54"/>
                      </a:cubicBezTo>
                      <a:cubicBezTo>
                        <a:pt x="33" y="42"/>
                        <a:pt x="42" y="33"/>
                        <a:pt x="54" y="33"/>
                      </a:cubicBezTo>
                      <a:cubicBezTo>
                        <a:pt x="65" y="33"/>
                        <a:pt x="75" y="42"/>
                        <a:pt x="75" y="54"/>
                      </a:cubicBezTo>
                      <a:cubicBezTo>
                        <a:pt x="75" y="66"/>
                        <a:pt x="65" y="75"/>
                        <a:pt x="54" y="75"/>
                      </a:cubicBezTo>
                      <a:close/>
                    </a:path>
                  </a:pathLst>
                </a:custGeom>
                <a:solidFill>
                  <a:schemeClr val="accent4"/>
                </a:solidFill>
                <a:ln>
                  <a:noFill/>
                </a:ln>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46" name="Freeform 34"/>
                <p:cNvSpPr>
                  <a:spLocks/>
                </p:cNvSpPr>
                <p:nvPr/>
              </p:nvSpPr>
              <p:spPr bwMode="auto">
                <a:xfrm>
                  <a:off x="19878553" y="6601307"/>
                  <a:ext cx="184908" cy="123272"/>
                </a:xfrm>
                <a:custGeom>
                  <a:avLst/>
                  <a:gdLst>
                    <a:gd name="T0" fmla="*/ 123 w 123"/>
                    <a:gd name="T1" fmla="*/ 0 h 82"/>
                    <a:gd name="T2" fmla="*/ 71 w 123"/>
                    <a:gd name="T3" fmla="*/ 0 h 82"/>
                    <a:gd name="T4" fmla="*/ 71 w 123"/>
                    <a:gd name="T5" fmla="*/ 25 h 82"/>
                    <a:gd name="T6" fmla="*/ 51 w 123"/>
                    <a:gd name="T7" fmla="*/ 25 h 82"/>
                    <a:gd name="T8" fmla="*/ 51 w 123"/>
                    <a:gd name="T9" fmla="*/ 0 h 82"/>
                    <a:gd name="T10" fmla="*/ 0 w 123"/>
                    <a:gd name="T11" fmla="*/ 0 h 82"/>
                    <a:gd name="T12" fmla="*/ 0 w 123"/>
                    <a:gd name="T13" fmla="*/ 82 h 82"/>
                    <a:gd name="T14" fmla="*/ 123 w 123"/>
                    <a:gd name="T15" fmla="*/ 82 h 82"/>
                    <a:gd name="T16" fmla="*/ 123 w 123"/>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82">
                      <a:moveTo>
                        <a:pt x="123" y="0"/>
                      </a:moveTo>
                      <a:lnTo>
                        <a:pt x="71" y="0"/>
                      </a:lnTo>
                      <a:lnTo>
                        <a:pt x="71" y="25"/>
                      </a:lnTo>
                      <a:lnTo>
                        <a:pt x="51" y="25"/>
                      </a:lnTo>
                      <a:lnTo>
                        <a:pt x="51" y="0"/>
                      </a:lnTo>
                      <a:lnTo>
                        <a:pt x="0" y="0"/>
                      </a:lnTo>
                      <a:lnTo>
                        <a:pt x="0" y="82"/>
                      </a:lnTo>
                      <a:lnTo>
                        <a:pt x="123" y="82"/>
                      </a:lnTo>
                      <a:lnTo>
                        <a:pt x="123" y="0"/>
                      </a:lnTo>
                      <a:close/>
                    </a:path>
                  </a:pathLst>
                </a:custGeom>
                <a:solidFill>
                  <a:schemeClr val="accent4"/>
                </a:solidFill>
                <a:ln>
                  <a:noFill/>
                </a:ln>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47" name="Freeform 35"/>
                <p:cNvSpPr>
                  <a:spLocks/>
                </p:cNvSpPr>
                <p:nvPr/>
              </p:nvSpPr>
              <p:spPr bwMode="auto">
                <a:xfrm>
                  <a:off x="19878553" y="6441955"/>
                  <a:ext cx="184908" cy="121769"/>
                </a:xfrm>
                <a:custGeom>
                  <a:avLst/>
                  <a:gdLst>
                    <a:gd name="T0" fmla="*/ 123 w 123"/>
                    <a:gd name="T1" fmla="*/ 0 h 81"/>
                    <a:gd name="T2" fmla="*/ 71 w 123"/>
                    <a:gd name="T3" fmla="*/ 0 h 81"/>
                    <a:gd name="T4" fmla="*/ 71 w 123"/>
                    <a:gd name="T5" fmla="*/ 24 h 81"/>
                    <a:gd name="T6" fmla="*/ 51 w 123"/>
                    <a:gd name="T7" fmla="*/ 24 h 81"/>
                    <a:gd name="T8" fmla="*/ 51 w 123"/>
                    <a:gd name="T9" fmla="*/ 0 h 81"/>
                    <a:gd name="T10" fmla="*/ 0 w 123"/>
                    <a:gd name="T11" fmla="*/ 0 h 81"/>
                    <a:gd name="T12" fmla="*/ 0 w 123"/>
                    <a:gd name="T13" fmla="*/ 81 h 81"/>
                    <a:gd name="T14" fmla="*/ 123 w 123"/>
                    <a:gd name="T15" fmla="*/ 81 h 81"/>
                    <a:gd name="T16" fmla="*/ 123 w 123"/>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81">
                      <a:moveTo>
                        <a:pt x="123" y="0"/>
                      </a:moveTo>
                      <a:lnTo>
                        <a:pt x="71" y="0"/>
                      </a:lnTo>
                      <a:lnTo>
                        <a:pt x="71" y="24"/>
                      </a:lnTo>
                      <a:lnTo>
                        <a:pt x="51" y="24"/>
                      </a:lnTo>
                      <a:lnTo>
                        <a:pt x="51" y="0"/>
                      </a:lnTo>
                      <a:lnTo>
                        <a:pt x="0" y="0"/>
                      </a:lnTo>
                      <a:lnTo>
                        <a:pt x="0" y="81"/>
                      </a:lnTo>
                      <a:lnTo>
                        <a:pt x="123" y="81"/>
                      </a:lnTo>
                      <a:lnTo>
                        <a:pt x="123" y="0"/>
                      </a:lnTo>
                      <a:close/>
                    </a:path>
                  </a:pathLst>
                </a:custGeom>
                <a:solidFill>
                  <a:schemeClr val="accent4"/>
                </a:solidFill>
                <a:ln>
                  <a:noFill/>
                </a:ln>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grpSp>
        <p:grpSp>
          <p:nvGrpSpPr>
            <p:cNvPr id="202" name="Group 201"/>
            <p:cNvGrpSpPr/>
            <p:nvPr/>
          </p:nvGrpSpPr>
          <p:grpSpPr>
            <a:xfrm>
              <a:off x="6923164" y="4136404"/>
              <a:ext cx="6201854" cy="748142"/>
              <a:chOff x="6923164" y="4136404"/>
              <a:chExt cx="6201854" cy="748142"/>
            </a:xfrm>
          </p:grpSpPr>
          <p:grpSp>
            <p:nvGrpSpPr>
              <p:cNvPr id="29" name="Group 28"/>
              <p:cNvGrpSpPr/>
              <p:nvPr/>
            </p:nvGrpSpPr>
            <p:grpSpPr>
              <a:xfrm>
                <a:off x="7602049" y="4136404"/>
                <a:ext cx="5522969" cy="748142"/>
                <a:chOff x="1497724" y="3339323"/>
                <a:chExt cx="7709337" cy="1044308"/>
              </a:xfrm>
            </p:grpSpPr>
            <p:sp>
              <p:nvSpPr>
                <p:cNvPr id="60" name="TextBox 59"/>
                <p:cNvSpPr txBox="1"/>
                <p:nvPr/>
              </p:nvSpPr>
              <p:spPr>
                <a:xfrm>
                  <a:off x="1497724" y="3339323"/>
                  <a:ext cx="2377984" cy="547946"/>
                </a:xfrm>
                <a:prstGeom prst="rect">
                  <a:avLst/>
                </a:prstGeom>
                <a:noFill/>
              </p:spPr>
              <p:txBody>
                <a:bodyPr wrap="square" rtlCol="0">
                  <a:spAutoFit/>
                </a:bodyPr>
                <a:lstStyle/>
                <a:p>
                  <a:r>
                    <a:rPr lang="es-AR" sz="1100" b="1" dirty="0">
                      <a:solidFill>
                        <a:srgbClr val="63666A"/>
                      </a:solidFill>
                      <a:latin typeface="Arial" panose="020B0604020202020204" pitchFamily="34" charset="0"/>
                      <a:cs typeface="Arial" panose="020B0604020202020204" pitchFamily="34" charset="0"/>
                    </a:rPr>
                    <a:t>Medios</a:t>
                  </a:r>
                </a:p>
              </p:txBody>
            </p:sp>
            <p:grpSp>
              <p:nvGrpSpPr>
                <p:cNvPr id="61" name="Group 60"/>
                <p:cNvGrpSpPr/>
                <p:nvPr/>
              </p:nvGrpSpPr>
              <p:grpSpPr>
                <a:xfrm>
                  <a:off x="1497724" y="3433268"/>
                  <a:ext cx="7709337" cy="950363"/>
                  <a:chOff x="1497724" y="3433268"/>
                  <a:chExt cx="7709337" cy="950363"/>
                </a:xfrm>
              </p:grpSpPr>
              <p:sp>
                <p:nvSpPr>
                  <p:cNvPr id="62" name="Rectangle 61"/>
                  <p:cNvSpPr/>
                  <p:nvPr/>
                </p:nvSpPr>
                <p:spPr>
                  <a:xfrm>
                    <a:off x="2547654" y="3897386"/>
                    <a:ext cx="6659407" cy="3334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sp>
                <p:nvSpPr>
                  <p:cNvPr id="63" name="Oval 62"/>
                  <p:cNvSpPr/>
                  <p:nvPr/>
                </p:nvSpPr>
                <p:spPr>
                  <a:xfrm>
                    <a:off x="6648675" y="3433268"/>
                    <a:ext cx="982540" cy="950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64" name="Rectangle 63"/>
                  <p:cNvSpPr/>
                  <p:nvPr/>
                </p:nvSpPr>
                <p:spPr>
                  <a:xfrm>
                    <a:off x="1497724" y="3867605"/>
                    <a:ext cx="5385586" cy="3505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sp>
                <p:nvSpPr>
                  <p:cNvPr id="65" name="TextBox 64"/>
                  <p:cNvSpPr txBox="1"/>
                  <p:nvPr/>
                </p:nvSpPr>
                <p:spPr>
                  <a:xfrm>
                    <a:off x="6682866" y="3708395"/>
                    <a:ext cx="931720" cy="483481"/>
                  </a:xfrm>
                  <a:prstGeom prst="rect">
                    <a:avLst/>
                  </a:prstGeom>
                  <a:noFill/>
                </p:spPr>
                <p:txBody>
                  <a:bodyPr wrap="square" rtlCol="0">
                    <a:spAutoFit/>
                  </a:bodyPr>
                  <a:lstStyle/>
                  <a:p>
                    <a:pPr algn="ctr"/>
                    <a:r>
                      <a:rPr lang="es-AR" sz="900" b="1" dirty="0">
                        <a:solidFill>
                          <a:prstClr val="white"/>
                        </a:solidFill>
                        <a:latin typeface="Arial" panose="020B0604020202020204" pitchFamily="34" charset="0"/>
                        <a:cs typeface="Arial" panose="020B0604020202020204" pitchFamily="34" charset="0"/>
                      </a:rPr>
                      <a:t>30%</a:t>
                    </a:r>
                  </a:p>
                </p:txBody>
              </p:sp>
            </p:grpSp>
          </p:grpSp>
          <p:sp>
            <p:nvSpPr>
              <p:cNvPr id="42" name="Freeform 2795"/>
              <p:cNvSpPr>
                <a:spLocks noChangeAspect="1" noEditPoints="1"/>
              </p:cNvSpPr>
              <p:nvPr/>
            </p:nvSpPr>
            <p:spPr bwMode="gray">
              <a:xfrm>
                <a:off x="6923164" y="4324886"/>
                <a:ext cx="515158" cy="416832"/>
              </a:xfrm>
              <a:custGeom>
                <a:avLst/>
                <a:gdLst>
                  <a:gd name="T0" fmla="*/ 110 w 165"/>
                  <a:gd name="T1" fmla="*/ 17 h 137"/>
                  <a:gd name="T2" fmla="*/ 156 w 165"/>
                  <a:gd name="T3" fmla="*/ 17 h 137"/>
                  <a:gd name="T4" fmla="*/ 165 w 165"/>
                  <a:gd name="T5" fmla="*/ 9 h 137"/>
                  <a:gd name="T6" fmla="*/ 156 w 165"/>
                  <a:gd name="T7" fmla="*/ 0 h 137"/>
                  <a:gd name="T8" fmla="*/ 99 w 165"/>
                  <a:gd name="T9" fmla="*/ 0 h 137"/>
                  <a:gd name="T10" fmla="*/ 86 w 165"/>
                  <a:gd name="T11" fmla="*/ 10 h 137"/>
                  <a:gd name="T12" fmla="*/ 79 w 165"/>
                  <a:gd name="T13" fmla="*/ 31 h 137"/>
                  <a:gd name="T14" fmla="*/ 65 w 165"/>
                  <a:gd name="T15" fmla="*/ 31 h 137"/>
                  <a:gd name="T16" fmla="*/ 53 w 165"/>
                  <a:gd name="T17" fmla="*/ 36 h 137"/>
                  <a:gd name="T18" fmla="*/ 36 w 165"/>
                  <a:gd name="T19" fmla="*/ 53 h 137"/>
                  <a:gd name="T20" fmla="*/ 31 w 165"/>
                  <a:gd name="T21" fmla="*/ 65 h 137"/>
                  <a:gd name="T22" fmla="*/ 31 w 165"/>
                  <a:gd name="T23" fmla="*/ 76 h 137"/>
                  <a:gd name="T24" fmla="*/ 17 w 165"/>
                  <a:gd name="T25" fmla="*/ 76 h 137"/>
                  <a:gd name="T26" fmla="*/ 17 w 165"/>
                  <a:gd name="T27" fmla="*/ 74 h 137"/>
                  <a:gd name="T28" fmla="*/ 8 w 165"/>
                  <a:gd name="T29" fmla="*/ 65 h 137"/>
                  <a:gd name="T30" fmla="*/ 0 w 165"/>
                  <a:gd name="T31" fmla="*/ 74 h 137"/>
                  <a:gd name="T32" fmla="*/ 0 w 165"/>
                  <a:gd name="T33" fmla="*/ 118 h 137"/>
                  <a:gd name="T34" fmla="*/ 8 w 165"/>
                  <a:gd name="T35" fmla="*/ 127 h 137"/>
                  <a:gd name="T36" fmla="*/ 17 w 165"/>
                  <a:gd name="T37" fmla="*/ 118 h 137"/>
                  <a:gd name="T38" fmla="*/ 17 w 165"/>
                  <a:gd name="T39" fmla="*/ 117 h 137"/>
                  <a:gd name="T40" fmla="*/ 31 w 165"/>
                  <a:gd name="T41" fmla="*/ 117 h 137"/>
                  <a:gd name="T42" fmla="*/ 31 w 165"/>
                  <a:gd name="T43" fmla="*/ 124 h 137"/>
                  <a:gd name="T44" fmla="*/ 44 w 165"/>
                  <a:gd name="T45" fmla="*/ 137 h 137"/>
                  <a:gd name="T46" fmla="*/ 151 w 165"/>
                  <a:gd name="T47" fmla="*/ 137 h 137"/>
                  <a:gd name="T48" fmla="*/ 165 w 165"/>
                  <a:gd name="T49" fmla="*/ 124 h 137"/>
                  <a:gd name="T50" fmla="*/ 165 w 165"/>
                  <a:gd name="T51" fmla="*/ 45 h 137"/>
                  <a:gd name="T52" fmla="*/ 151 w 165"/>
                  <a:gd name="T53" fmla="*/ 31 h 137"/>
                  <a:gd name="T54" fmla="*/ 110 w 165"/>
                  <a:gd name="T55" fmla="*/ 31 h 137"/>
                  <a:gd name="T56" fmla="*/ 103 w 165"/>
                  <a:gd name="T57" fmla="*/ 24 h 137"/>
                  <a:gd name="T58" fmla="*/ 110 w 165"/>
                  <a:gd name="T59" fmla="*/ 17 h 137"/>
                  <a:gd name="T60" fmla="*/ 77 w 165"/>
                  <a:gd name="T61" fmla="*/ 48 h 137"/>
                  <a:gd name="T62" fmla="*/ 86 w 165"/>
                  <a:gd name="T63" fmla="*/ 57 h 137"/>
                  <a:gd name="T64" fmla="*/ 77 w 165"/>
                  <a:gd name="T65" fmla="*/ 65 h 137"/>
                  <a:gd name="T66" fmla="*/ 68 w 165"/>
                  <a:gd name="T67" fmla="*/ 57 h 137"/>
                  <a:gd name="T68" fmla="*/ 77 w 165"/>
                  <a:gd name="T69" fmla="*/ 48 h 137"/>
                  <a:gd name="T70" fmla="*/ 140 w 165"/>
                  <a:gd name="T71" fmla="*/ 86 h 137"/>
                  <a:gd name="T72" fmla="*/ 147 w 165"/>
                  <a:gd name="T73" fmla="*/ 93 h 137"/>
                  <a:gd name="T74" fmla="*/ 147 w 165"/>
                  <a:gd name="T75" fmla="*/ 113 h 137"/>
                  <a:gd name="T76" fmla="*/ 140 w 165"/>
                  <a:gd name="T77" fmla="*/ 120 h 137"/>
                  <a:gd name="T78" fmla="*/ 76 w 165"/>
                  <a:gd name="T79" fmla="*/ 120 h 137"/>
                  <a:gd name="T80" fmla="*/ 68 w 165"/>
                  <a:gd name="T81" fmla="*/ 113 h 137"/>
                  <a:gd name="T82" fmla="*/ 68 w 165"/>
                  <a:gd name="T83" fmla="*/ 93 h 137"/>
                  <a:gd name="T84" fmla="*/ 76 w 165"/>
                  <a:gd name="T85" fmla="*/ 86 h 137"/>
                  <a:gd name="T86" fmla="*/ 140 w 165"/>
                  <a:gd name="T87" fmla="*/ 8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37">
                    <a:moveTo>
                      <a:pt x="110" y="17"/>
                    </a:moveTo>
                    <a:cubicBezTo>
                      <a:pt x="156" y="17"/>
                      <a:pt x="156" y="17"/>
                      <a:pt x="156" y="17"/>
                    </a:cubicBezTo>
                    <a:cubicBezTo>
                      <a:pt x="161" y="17"/>
                      <a:pt x="165" y="13"/>
                      <a:pt x="165" y="9"/>
                    </a:cubicBezTo>
                    <a:cubicBezTo>
                      <a:pt x="165" y="4"/>
                      <a:pt x="161" y="0"/>
                      <a:pt x="156" y="0"/>
                    </a:cubicBezTo>
                    <a:cubicBezTo>
                      <a:pt x="99" y="0"/>
                      <a:pt x="99" y="0"/>
                      <a:pt x="99" y="0"/>
                    </a:cubicBezTo>
                    <a:cubicBezTo>
                      <a:pt x="93" y="0"/>
                      <a:pt x="87" y="4"/>
                      <a:pt x="86" y="10"/>
                    </a:cubicBezTo>
                    <a:cubicBezTo>
                      <a:pt x="79" y="31"/>
                      <a:pt x="79" y="31"/>
                      <a:pt x="79" y="31"/>
                    </a:cubicBezTo>
                    <a:cubicBezTo>
                      <a:pt x="65" y="31"/>
                      <a:pt x="65" y="31"/>
                      <a:pt x="65" y="31"/>
                    </a:cubicBezTo>
                    <a:cubicBezTo>
                      <a:pt x="60" y="31"/>
                      <a:pt x="56" y="33"/>
                      <a:pt x="53" y="36"/>
                    </a:cubicBezTo>
                    <a:cubicBezTo>
                      <a:pt x="36" y="53"/>
                      <a:pt x="36" y="53"/>
                      <a:pt x="36" y="53"/>
                    </a:cubicBezTo>
                    <a:cubicBezTo>
                      <a:pt x="33" y="56"/>
                      <a:pt x="31" y="61"/>
                      <a:pt x="31" y="65"/>
                    </a:cubicBezTo>
                    <a:cubicBezTo>
                      <a:pt x="31" y="76"/>
                      <a:pt x="31" y="76"/>
                      <a:pt x="31" y="76"/>
                    </a:cubicBezTo>
                    <a:cubicBezTo>
                      <a:pt x="17" y="76"/>
                      <a:pt x="17" y="76"/>
                      <a:pt x="17" y="76"/>
                    </a:cubicBezTo>
                    <a:cubicBezTo>
                      <a:pt x="17" y="74"/>
                      <a:pt x="17" y="74"/>
                      <a:pt x="17" y="74"/>
                    </a:cubicBezTo>
                    <a:cubicBezTo>
                      <a:pt x="17" y="69"/>
                      <a:pt x="13" y="65"/>
                      <a:pt x="8" y="65"/>
                    </a:cubicBezTo>
                    <a:cubicBezTo>
                      <a:pt x="4" y="65"/>
                      <a:pt x="0" y="69"/>
                      <a:pt x="0" y="74"/>
                    </a:cubicBezTo>
                    <a:cubicBezTo>
                      <a:pt x="0" y="118"/>
                      <a:pt x="0" y="118"/>
                      <a:pt x="0" y="118"/>
                    </a:cubicBezTo>
                    <a:cubicBezTo>
                      <a:pt x="0" y="123"/>
                      <a:pt x="4" y="127"/>
                      <a:pt x="8" y="127"/>
                    </a:cubicBezTo>
                    <a:cubicBezTo>
                      <a:pt x="13" y="127"/>
                      <a:pt x="17" y="123"/>
                      <a:pt x="17" y="118"/>
                    </a:cubicBezTo>
                    <a:cubicBezTo>
                      <a:pt x="17" y="117"/>
                      <a:pt x="17" y="117"/>
                      <a:pt x="17" y="117"/>
                    </a:cubicBezTo>
                    <a:cubicBezTo>
                      <a:pt x="31" y="117"/>
                      <a:pt x="31" y="117"/>
                      <a:pt x="31" y="117"/>
                    </a:cubicBezTo>
                    <a:cubicBezTo>
                      <a:pt x="31" y="124"/>
                      <a:pt x="31" y="124"/>
                      <a:pt x="31" y="124"/>
                    </a:cubicBezTo>
                    <a:cubicBezTo>
                      <a:pt x="31" y="131"/>
                      <a:pt x="37" y="137"/>
                      <a:pt x="44" y="137"/>
                    </a:cubicBezTo>
                    <a:cubicBezTo>
                      <a:pt x="151" y="137"/>
                      <a:pt x="151" y="137"/>
                      <a:pt x="151" y="137"/>
                    </a:cubicBezTo>
                    <a:cubicBezTo>
                      <a:pt x="158" y="137"/>
                      <a:pt x="165" y="131"/>
                      <a:pt x="165" y="124"/>
                    </a:cubicBezTo>
                    <a:cubicBezTo>
                      <a:pt x="165" y="45"/>
                      <a:pt x="165" y="45"/>
                      <a:pt x="165" y="45"/>
                    </a:cubicBezTo>
                    <a:cubicBezTo>
                      <a:pt x="165" y="37"/>
                      <a:pt x="158" y="31"/>
                      <a:pt x="151" y="31"/>
                    </a:cubicBezTo>
                    <a:cubicBezTo>
                      <a:pt x="110" y="31"/>
                      <a:pt x="110" y="31"/>
                      <a:pt x="110" y="31"/>
                    </a:cubicBezTo>
                    <a:cubicBezTo>
                      <a:pt x="106" y="31"/>
                      <a:pt x="103" y="28"/>
                      <a:pt x="103" y="24"/>
                    </a:cubicBezTo>
                    <a:cubicBezTo>
                      <a:pt x="103" y="20"/>
                      <a:pt x="106" y="17"/>
                      <a:pt x="110" y="17"/>
                    </a:cubicBezTo>
                    <a:close/>
                    <a:moveTo>
                      <a:pt x="77" y="48"/>
                    </a:moveTo>
                    <a:cubicBezTo>
                      <a:pt x="82" y="48"/>
                      <a:pt x="86" y="52"/>
                      <a:pt x="86" y="57"/>
                    </a:cubicBezTo>
                    <a:cubicBezTo>
                      <a:pt x="86" y="61"/>
                      <a:pt x="82" y="65"/>
                      <a:pt x="77" y="65"/>
                    </a:cubicBezTo>
                    <a:cubicBezTo>
                      <a:pt x="72" y="65"/>
                      <a:pt x="68" y="61"/>
                      <a:pt x="68" y="57"/>
                    </a:cubicBezTo>
                    <a:cubicBezTo>
                      <a:pt x="68" y="52"/>
                      <a:pt x="72" y="48"/>
                      <a:pt x="77" y="48"/>
                    </a:cubicBezTo>
                    <a:close/>
                    <a:moveTo>
                      <a:pt x="140" y="86"/>
                    </a:moveTo>
                    <a:cubicBezTo>
                      <a:pt x="144" y="86"/>
                      <a:pt x="147" y="89"/>
                      <a:pt x="147" y="93"/>
                    </a:cubicBezTo>
                    <a:cubicBezTo>
                      <a:pt x="147" y="113"/>
                      <a:pt x="147" y="113"/>
                      <a:pt x="147" y="113"/>
                    </a:cubicBezTo>
                    <a:cubicBezTo>
                      <a:pt x="147" y="117"/>
                      <a:pt x="144" y="120"/>
                      <a:pt x="140" y="120"/>
                    </a:cubicBezTo>
                    <a:cubicBezTo>
                      <a:pt x="76" y="120"/>
                      <a:pt x="76" y="120"/>
                      <a:pt x="76" y="120"/>
                    </a:cubicBezTo>
                    <a:cubicBezTo>
                      <a:pt x="72" y="120"/>
                      <a:pt x="68" y="117"/>
                      <a:pt x="68" y="113"/>
                    </a:cubicBezTo>
                    <a:cubicBezTo>
                      <a:pt x="68" y="93"/>
                      <a:pt x="68" y="93"/>
                      <a:pt x="68" y="93"/>
                    </a:cubicBezTo>
                    <a:cubicBezTo>
                      <a:pt x="68" y="89"/>
                      <a:pt x="72" y="86"/>
                      <a:pt x="76" y="86"/>
                    </a:cubicBezTo>
                    <a:lnTo>
                      <a:pt x="140" y="86"/>
                    </a:lnTo>
                    <a:close/>
                  </a:path>
                </a:pathLst>
              </a:custGeom>
              <a:solidFill>
                <a:schemeClr val="accent1"/>
              </a:solidFill>
              <a:ln>
                <a:noFill/>
              </a:ln>
              <a:extLst/>
            </p:spPr>
            <p:txBody>
              <a:bodyPr vert="horz" wrap="square" lIns="32743" tIns="16371" rIns="32743" bIns="16371" numCol="1" anchor="t" anchorCtr="0" compatLnSpc="1">
                <a:prstTxWarp prst="textNoShape">
                  <a:avLst/>
                </a:prstTxWarp>
              </a:bodyPr>
              <a:lstStyle/>
              <a:p>
                <a:endParaRPr lang="es-AR" sz="500" dirty="0">
                  <a:solidFill>
                    <a:prstClr val="black"/>
                  </a:solidFill>
                </a:endParaRPr>
              </a:p>
            </p:txBody>
          </p:sp>
        </p:grpSp>
        <p:grpSp>
          <p:nvGrpSpPr>
            <p:cNvPr id="200" name="Group 199"/>
            <p:cNvGrpSpPr/>
            <p:nvPr/>
          </p:nvGrpSpPr>
          <p:grpSpPr>
            <a:xfrm>
              <a:off x="6839009" y="4929584"/>
              <a:ext cx="6286010" cy="794738"/>
              <a:chOff x="6839009" y="4929584"/>
              <a:chExt cx="6286010" cy="794738"/>
            </a:xfrm>
          </p:grpSpPr>
          <p:grpSp>
            <p:nvGrpSpPr>
              <p:cNvPr id="93" name="Group 92"/>
              <p:cNvGrpSpPr/>
              <p:nvPr/>
            </p:nvGrpSpPr>
            <p:grpSpPr>
              <a:xfrm>
                <a:off x="7587429" y="4929584"/>
                <a:ext cx="5537590" cy="575223"/>
                <a:chOff x="1477315" y="4446496"/>
                <a:chExt cx="7729746" cy="802935"/>
              </a:xfrm>
            </p:grpSpPr>
            <p:grpSp>
              <p:nvGrpSpPr>
                <p:cNvPr id="112" name="Group 111"/>
                <p:cNvGrpSpPr/>
                <p:nvPr/>
              </p:nvGrpSpPr>
              <p:grpSpPr>
                <a:xfrm>
                  <a:off x="1497724" y="4886157"/>
                  <a:ext cx="7709337" cy="363274"/>
                  <a:chOff x="1497724" y="3867605"/>
                  <a:chExt cx="7709337" cy="363274"/>
                </a:xfrm>
              </p:grpSpPr>
              <p:sp>
                <p:nvSpPr>
                  <p:cNvPr id="114" name="Rectangle 113"/>
                  <p:cNvSpPr/>
                  <p:nvPr/>
                </p:nvSpPr>
                <p:spPr>
                  <a:xfrm>
                    <a:off x="2547654" y="3897386"/>
                    <a:ext cx="6659407" cy="3334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sp>
                <p:nvSpPr>
                  <p:cNvPr id="115" name="Rectangle 114"/>
                  <p:cNvSpPr/>
                  <p:nvPr/>
                </p:nvSpPr>
                <p:spPr>
                  <a:xfrm>
                    <a:off x="1497724" y="3867605"/>
                    <a:ext cx="5422885" cy="359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grpSp>
            <p:sp>
              <p:nvSpPr>
                <p:cNvPr id="113" name="TextBox 112"/>
                <p:cNvSpPr txBox="1"/>
                <p:nvPr/>
              </p:nvSpPr>
              <p:spPr>
                <a:xfrm>
                  <a:off x="1477315" y="4446496"/>
                  <a:ext cx="5145369" cy="547946"/>
                </a:xfrm>
                <a:prstGeom prst="rect">
                  <a:avLst/>
                </a:prstGeom>
                <a:noFill/>
              </p:spPr>
              <p:txBody>
                <a:bodyPr wrap="square" rtlCol="0">
                  <a:spAutoFit/>
                </a:bodyPr>
                <a:lstStyle/>
                <a:p>
                  <a:r>
                    <a:rPr lang="es-AR" sz="1100" b="1" dirty="0">
                      <a:solidFill>
                        <a:srgbClr val="C110A0"/>
                      </a:solidFill>
                      <a:latin typeface="Arial" panose="020B0604020202020204" pitchFamily="34" charset="0"/>
                      <a:cs typeface="Arial" panose="020B0604020202020204" pitchFamily="34" charset="0"/>
                    </a:rPr>
                    <a:t>Hierro, Aluminio y Metalurgia</a:t>
                  </a:r>
                </a:p>
              </p:txBody>
            </p:sp>
          </p:grpSp>
          <p:sp>
            <p:nvSpPr>
              <p:cNvPr id="95" name="Oval 94"/>
              <p:cNvSpPr/>
              <p:nvPr/>
            </p:nvSpPr>
            <p:spPr>
              <a:xfrm>
                <a:off x="11193826" y="5043482"/>
                <a:ext cx="703892" cy="6808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96" name="TextBox 95"/>
              <p:cNvSpPr txBox="1"/>
              <p:nvPr/>
            </p:nvSpPr>
            <p:spPr>
              <a:xfrm>
                <a:off x="11218321" y="5240581"/>
                <a:ext cx="667487" cy="346366"/>
              </a:xfrm>
              <a:prstGeom prst="rect">
                <a:avLst/>
              </a:prstGeom>
              <a:noFill/>
            </p:spPr>
            <p:txBody>
              <a:bodyPr wrap="square" rtlCol="0">
                <a:spAutoFit/>
              </a:bodyPr>
              <a:lstStyle/>
              <a:p>
                <a:pPr algn="ctr"/>
                <a:r>
                  <a:rPr lang="es-AR" sz="900" b="1" dirty="0">
                    <a:solidFill>
                      <a:prstClr val="white"/>
                    </a:solidFill>
                    <a:latin typeface="Arial" panose="020B0604020202020204" pitchFamily="34" charset="0"/>
                    <a:cs typeface="Arial" panose="020B0604020202020204" pitchFamily="34" charset="0"/>
                  </a:rPr>
                  <a:t>29%</a:t>
                </a:r>
              </a:p>
            </p:txBody>
          </p:sp>
          <p:grpSp>
            <p:nvGrpSpPr>
              <p:cNvPr id="99" name="Group 98"/>
              <p:cNvGrpSpPr/>
              <p:nvPr/>
            </p:nvGrpSpPr>
            <p:grpSpPr>
              <a:xfrm>
                <a:off x="6839009" y="4936867"/>
                <a:ext cx="658614" cy="585132"/>
                <a:chOff x="19819816" y="4715712"/>
                <a:chExt cx="930274" cy="839787"/>
              </a:xfrm>
              <a:solidFill>
                <a:schemeClr val="accent3"/>
              </a:solidFill>
            </p:grpSpPr>
            <p:sp>
              <p:nvSpPr>
                <p:cNvPr id="101" name="Freeform 5"/>
                <p:cNvSpPr>
                  <a:spLocks/>
                </p:cNvSpPr>
                <p:nvPr/>
              </p:nvSpPr>
              <p:spPr bwMode="auto">
                <a:xfrm>
                  <a:off x="19819816" y="4980824"/>
                  <a:ext cx="184150" cy="209550"/>
                </a:xfrm>
                <a:custGeom>
                  <a:avLst/>
                  <a:gdLst>
                    <a:gd name="T0" fmla="*/ 23 w 184"/>
                    <a:gd name="T1" fmla="*/ 0 h 209"/>
                    <a:gd name="T2" fmla="*/ 0 w 184"/>
                    <a:gd name="T3" fmla="*/ 23 h 209"/>
                    <a:gd name="T4" fmla="*/ 0 w 184"/>
                    <a:gd name="T5" fmla="*/ 186 h 209"/>
                    <a:gd name="T6" fmla="*/ 23 w 184"/>
                    <a:gd name="T7" fmla="*/ 209 h 209"/>
                    <a:gd name="T8" fmla="*/ 46 w 184"/>
                    <a:gd name="T9" fmla="*/ 209 h 209"/>
                    <a:gd name="T10" fmla="*/ 184 w 184"/>
                    <a:gd name="T11" fmla="*/ 0 h 209"/>
                    <a:gd name="T12" fmla="*/ 23 w 184"/>
                    <a:gd name="T13" fmla="*/ 0 h 209"/>
                  </a:gdLst>
                  <a:ahLst/>
                  <a:cxnLst>
                    <a:cxn ang="0">
                      <a:pos x="T0" y="T1"/>
                    </a:cxn>
                    <a:cxn ang="0">
                      <a:pos x="T2" y="T3"/>
                    </a:cxn>
                    <a:cxn ang="0">
                      <a:pos x="T4" y="T5"/>
                    </a:cxn>
                    <a:cxn ang="0">
                      <a:pos x="T6" y="T7"/>
                    </a:cxn>
                    <a:cxn ang="0">
                      <a:pos x="T8" y="T9"/>
                    </a:cxn>
                    <a:cxn ang="0">
                      <a:pos x="T10" y="T11"/>
                    </a:cxn>
                    <a:cxn ang="0">
                      <a:pos x="T12" y="T13"/>
                    </a:cxn>
                  </a:cxnLst>
                  <a:rect l="0" t="0" r="r" b="b"/>
                  <a:pathLst>
                    <a:path w="184" h="209">
                      <a:moveTo>
                        <a:pt x="23" y="0"/>
                      </a:moveTo>
                      <a:cubicBezTo>
                        <a:pt x="10" y="0"/>
                        <a:pt x="0" y="11"/>
                        <a:pt x="0" y="23"/>
                      </a:cubicBezTo>
                      <a:cubicBezTo>
                        <a:pt x="0" y="186"/>
                        <a:pt x="0" y="186"/>
                        <a:pt x="0" y="186"/>
                      </a:cubicBezTo>
                      <a:cubicBezTo>
                        <a:pt x="0" y="199"/>
                        <a:pt x="10" y="209"/>
                        <a:pt x="23" y="209"/>
                      </a:cubicBezTo>
                      <a:cubicBezTo>
                        <a:pt x="46" y="209"/>
                        <a:pt x="46" y="209"/>
                        <a:pt x="46" y="209"/>
                      </a:cubicBezTo>
                      <a:cubicBezTo>
                        <a:pt x="184" y="0"/>
                        <a:pt x="184" y="0"/>
                        <a:pt x="184" y="0"/>
                      </a:cubicBezTo>
                      <a:lnTo>
                        <a:pt x="23" y="0"/>
                      </a:lnTo>
                      <a:close/>
                    </a:path>
                  </a:pathLst>
                </a:custGeom>
                <a:grpFill/>
                <a:ln>
                  <a:noFill/>
                </a:ln>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02" name="Freeform 6"/>
                <p:cNvSpPr>
                  <a:spLocks/>
                </p:cNvSpPr>
                <p:nvPr/>
              </p:nvSpPr>
              <p:spPr bwMode="auto">
                <a:xfrm>
                  <a:off x="20281778" y="4980824"/>
                  <a:ext cx="293687" cy="209550"/>
                </a:xfrm>
                <a:custGeom>
                  <a:avLst/>
                  <a:gdLst>
                    <a:gd name="T0" fmla="*/ 98 w 185"/>
                    <a:gd name="T1" fmla="*/ 132 h 132"/>
                    <a:gd name="T2" fmla="*/ 185 w 185"/>
                    <a:gd name="T3" fmla="*/ 0 h 132"/>
                    <a:gd name="T4" fmla="*/ 87 w 185"/>
                    <a:gd name="T5" fmla="*/ 0 h 132"/>
                    <a:gd name="T6" fmla="*/ 0 w 185"/>
                    <a:gd name="T7" fmla="*/ 132 h 132"/>
                    <a:gd name="T8" fmla="*/ 98 w 185"/>
                    <a:gd name="T9" fmla="*/ 132 h 132"/>
                  </a:gdLst>
                  <a:ahLst/>
                  <a:cxnLst>
                    <a:cxn ang="0">
                      <a:pos x="T0" y="T1"/>
                    </a:cxn>
                    <a:cxn ang="0">
                      <a:pos x="T2" y="T3"/>
                    </a:cxn>
                    <a:cxn ang="0">
                      <a:pos x="T4" y="T5"/>
                    </a:cxn>
                    <a:cxn ang="0">
                      <a:pos x="T6" y="T7"/>
                    </a:cxn>
                    <a:cxn ang="0">
                      <a:pos x="T8" y="T9"/>
                    </a:cxn>
                  </a:cxnLst>
                  <a:rect l="0" t="0" r="r" b="b"/>
                  <a:pathLst>
                    <a:path w="185" h="132">
                      <a:moveTo>
                        <a:pt x="98" y="132"/>
                      </a:moveTo>
                      <a:lnTo>
                        <a:pt x="185" y="0"/>
                      </a:lnTo>
                      <a:lnTo>
                        <a:pt x="87" y="0"/>
                      </a:lnTo>
                      <a:lnTo>
                        <a:pt x="0" y="132"/>
                      </a:lnTo>
                      <a:lnTo>
                        <a:pt x="98" y="132"/>
                      </a:lnTo>
                      <a:close/>
                    </a:path>
                  </a:pathLst>
                </a:custGeom>
                <a:grpFill/>
                <a:ln>
                  <a:noFill/>
                </a:ln>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03" name="Freeform 7"/>
                <p:cNvSpPr>
                  <a:spLocks/>
                </p:cNvSpPr>
                <p:nvPr/>
              </p:nvSpPr>
              <p:spPr bwMode="auto">
                <a:xfrm>
                  <a:off x="19996028" y="4980824"/>
                  <a:ext cx="293687" cy="209550"/>
                </a:xfrm>
                <a:custGeom>
                  <a:avLst/>
                  <a:gdLst>
                    <a:gd name="T0" fmla="*/ 98 w 185"/>
                    <a:gd name="T1" fmla="*/ 132 h 132"/>
                    <a:gd name="T2" fmla="*/ 185 w 185"/>
                    <a:gd name="T3" fmla="*/ 0 h 132"/>
                    <a:gd name="T4" fmla="*/ 87 w 185"/>
                    <a:gd name="T5" fmla="*/ 0 h 132"/>
                    <a:gd name="T6" fmla="*/ 0 w 185"/>
                    <a:gd name="T7" fmla="*/ 132 h 132"/>
                    <a:gd name="T8" fmla="*/ 98 w 185"/>
                    <a:gd name="T9" fmla="*/ 132 h 132"/>
                  </a:gdLst>
                  <a:ahLst/>
                  <a:cxnLst>
                    <a:cxn ang="0">
                      <a:pos x="T0" y="T1"/>
                    </a:cxn>
                    <a:cxn ang="0">
                      <a:pos x="T2" y="T3"/>
                    </a:cxn>
                    <a:cxn ang="0">
                      <a:pos x="T4" y="T5"/>
                    </a:cxn>
                    <a:cxn ang="0">
                      <a:pos x="T6" y="T7"/>
                    </a:cxn>
                    <a:cxn ang="0">
                      <a:pos x="T8" y="T9"/>
                    </a:cxn>
                  </a:cxnLst>
                  <a:rect l="0" t="0" r="r" b="b"/>
                  <a:pathLst>
                    <a:path w="185" h="132">
                      <a:moveTo>
                        <a:pt x="98" y="132"/>
                      </a:moveTo>
                      <a:lnTo>
                        <a:pt x="185" y="0"/>
                      </a:lnTo>
                      <a:lnTo>
                        <a:pt x="87" y="0"/>
                      </a:lnTo>
                      <a:lnTo>
                        <a:pt x="0" y="132"/>
                      </a:lnTo>
                      <a:lnTo>
                        <a:pt x="98" y="132"/>
                      </a:lnTo>
                      <a:close/>
                    </a:path>
                  </a:pathLst>
                </a:custGeom>
                <a:grpFill/>
                <a:ln>
                  <a:noFill/>
                </a:ln>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04" name="Freeform 8"/>
                <p:cNvSpPr>
                  <a:spLocks/>
                </p:cNvSpPr>
                <p:nvPr/>
              </p:nvSpPr>
              <p:spPr bwMode="auto">
                <a:xfrm>
                  <a:off x="20567528" y="4980824"/>
                  <a:ext cx="182562" cy="209550"/>
                </a:xfrm>
                <a:custGeom>
                  <a:avLst/>
                  <a:gdLst>
                    <a:gd name="T0" fmla="*/ 158 w 181"/>
                    <a:gd name="T1" fmla="*/ 0 h 209"/>
                    <a:gd name="T2" fmla="*/ 137 w 181"/>
                    <a:gd name="T3" fmla="*/ 0 h 209"/>
                    <a:gd name="T4" fmla="*/ 0 w 181"/>
                    <a:gd name="T5" fmla="*/ 209 h 209"/>
                    <a:gd name="T6" fmla="*/ 158 w 181"/>
                    <a:gd name="T7" fmla="*/ 209 h 209"/>
                    <a:gd name="T8" fmla="*/ 181 w 181"/>
                    <a:gd name="T9" fmla="*/ 186 h 209"/>
                    <a:gd name="T10" fmla="*/ 181 w 181"/>
                    <a:gd name="T11" fmla="*/ 23 h 209"/>
                    <a:gd name="T12" fmla="*/ 158 w 181"/>
                    <a:gd name="T13" fmla="*/ 0 h 209"/>
                  </a:gdLst>
                  <a:ahLst/>
                  <a:cxnLst>
                    <a:cxn ang="0">
                      <a:pos x="T0" y="T1"/>
                    </a:cxn>
                    <a:cxn ang="0">
                      <a:pos x="T2" y="T3"/>
                    </a:cxn>
                    <a:cxn ang="0">
                      <a:pos x="T4" y="T5"/>
                    </a:cxn>
                    <a:cxn ang="0">
                      <a:pos x="T6" y="T7"/>
                    </a:cxn>
                    <a:cxn ang="0">
                      <a:pos x="T8" y="T9"/>
                    </a:cxn>
                    <a:cxn ang="0">
                      <a:pos x="T10" y="T11"/>
                    </a:cxn>
                    <a:cxn ang="0">
                      <a:pos x="T12" y="T13"/>
                    </a:cxn>
                  </a:cxnLst>
                  <a:rect l="0" t="0" r="r" b="b"/>
                  <a:pathLst>
                    <a:path w="181" h="209">
                      <a:moveTo>
                        <a:pt x="158" y="0"/>
                      </a:moveTo>
                      <a:cubicBezTo>
                        <a:pt x="137" y="0"/>
                        <a:pt x="137" y="0"/>
                        <a:pt x="137" y="0"/>
                      </a:cubicBezTo>
                      <a:cubicBezTo>
                        <a:pt x="0" y="209"/>
                        <a:pt x="0" y="209"/>
                        <a:pt x="0" y="209"/>
                      </a:cubicBezTo>
                      <a:cubicBezTo>
                        <a:pt x="158" y="209"/>
                        <a:pt x="158" y="209"/>
                        <a:pt x="158" y="209"/>
                      </a:cubicBezTo>
                      <a:cubicBezTo>
                        <a:pt x="171" y="209"/>
                        <a:pt x="181" y="199"/>
                        <a:pt x="181" y="186"/>
                      </a:cubicBezTo>
                      <a:cubicBezTo>
                        <a:pt x="181" y="23"/>
                        <a:pt x="181" y="23"/>
                        <a:pt x="181" y="23"/>
                      </a:cubicBezTo>
                      <a:cubicBezTo>
                        <a:pt x="181" y="11"/>
                        <a:pt x="171" y="0"/>
                        <a:pt x="158" y="0"/>
                      </a:cubicBezTo>
                      <a:close/>
                    </a:path>
                  </a:pathLst>
                </a:custGeom>
                <a:grpFill/>
                <a:ln>
                  <a:noFill/>
                </a:ln>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05" name="Freeform 9"/>
                <p:cNvSpPr>
                  <a:spLocks/>
                </p:cNvSpPr>
                <p:nvPr/>
              </p:nvSpPr>
              <p:spPr bwMode="auto">
                <a:xfrm>
                  <a:off x="19932528" y="5237999"/>
                  <a:ext cx="704850" cy="317500"/>
                </a:xfrm>
                <a:custGeom>
                  <a:avLst/>
                  <a:gdLst>
                    <a:gd name="T0" fmla="*/ 370 w 444"/>
                    <a:gd name="T1" fmla="*/ 83 h 200"/>
                    <a:gd name="T2" fmla="*/ 74 w 444"/>
                    <a:gd name="T3" fmla="*/ 83 h 200"/>
                    <a:gd name="T4" fmla="*/ 74 w 444"/>
                    <a:gd name="T5" fmla="*/ 0 h 200"/>
                    <a:gd name="T6" fmla="*/ 0 w 444"/>
                    <a:gd name="T7" fmla="*/ 0 h 200"/>
                    <a:gd name="T8" fmla="*/ 0 w 444"/>
                    <a:gd name="T9" fmla="*/ 200 h 200"/>
                    <a:gd name="T10" fmla="*/ 74 w 444"/>
                    <a:gd name="T11" fmla="*/ 200 h 200"/>
                    <a:gd name="T12" fmla="*/ 74 w 444"/>
                    <a:gd name="T13" fmla="*/ 157 h 200"/>
                    <a:gd name="T14" fmla="*/ 370 w 444"/>
                    <a:gd name="T15" fmla="*/ 157 h 200"/>
                    <a:gd name="T16" fmla="*/ 370 w 444"/>
                    <a:gd name="T17" fmla="*/ 200 h 200"/>
                    <a:gd name="T18" fmla="*/ 444 w 444"/>
                    <a:gd name="T19" fmla="*/ 200 h 200"/>
                    <a:gd name="T20" fmla="*/ 444 w 444"/>
                    <a:gd name="T21" fmla="*/ 0 h 200"/>
                    <a:gd name="T22" fmla="*/ 370 w 444"/>
                    <a:gd name="T23" fmla="*/ 0 h 200"/>
                    <a:gd name="T24" fmla="*/ 370 w 444"/>
                    <a:gd name="T25" fmla="*/ 8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200">
                      <a:moveTo>
                        <a:pt x="370" y="83"/>
                      </a:moveTo>
                      <a:lnTo>
                        <a:pt x="74" y="83"/>
                      </a:lnTo>
                      <a:lnTo>
                        <a:pt x="74" y="0"/>
                      </a:lnTo>
                      <a:lnTo>
                        <a:pt x="0" y="0"/>
                      </a:lnTo>
                      <a:lnTo>
                        <a:pt x="0" y="200"/>
                      </a:lnTo>
                      <a:lnTo>
                        <a:pt x="74" y="200"/>
                      </a:lnTo>
                      <a:lnTo>
                        <a:pt x="74" y="157"/>
                      </a:lnTo>
                      <a:lnTo>
                        <a:pt x="370" y="157"/>
                      </a:lnTo>
                      <a:lnTo>
                        <a:pt x="370" y="200"/>
                      </a:lnTo>
                      <a:lnTo>
                        <a:pt x="444" y="200"/>
                      </a:lnTo>
                      <a:lnTo>
                        <a:pt x="444" y="0"/>
                      </a:lnTo>
                      <a:lnTo>
                        <a:pt x="370" y="0"/>
                      </a:lnTo>
                      <a:lnTo>
                        <a:pt x="370" y="83"/>
                      </a:lnTo>
                      <a:close/>
                    </a:path>
                  </a:pathLst>
                </a:custGeom>
                <a:grpFill/>
                <a:ln>
                  <a:noFill/>
                </a:ln>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06" name="Freeform 10"/>
                <p:cNvSpPr>
                  <a:spLocks noEditPoints="1"/>
                </p:cNvSpPr>
                <p:nvPr/>
              </p:nvSpPr>
              <p:spPr bwMode="auto">
                <a:xfrm>
                  <a:off x="20465928" y="4715712"/>
                  <a:ext cx="223837" cy="225425"/>
                </a:xfrm>
                <a:custGeom>
                  <a:avLst/>
                  <a:gdLst>
                    <a:gd name="T0" fmla="*/ 112 w 223"/>
                    <a:gd name="T1" fmla="*/ 223 h 223"/>
                    <a:gd name="T2" fmla="*/ 223 w 223"/>
                    <a:gd name="T3" fmla="*/ 112 h 223"/>
                    <a:gd name="T4" fmla="*/ 112 w 223"/>
                    <a:gd name="T5" fmla="*/ 0 h 223"/>
                    <a:gd name="T6" fmla="*/ 0 w 223"/>
                    <a:gd name="T7" fmla="*/ 112 h 223"/>
                    <a:gd name="T8" fmla="*/ 112 w 223"/>
                    <a:gd name="T9" fmla="*/ 223 h 223"/>
                    <a:gd name="T10" fmla="*/ 112 w 223"/>
                    <a:gd name="T11" fmla="*/ 69 h 223"/>
                    <a:gd name="T12" fmla="*/ 154 w 223"/>
                    <a:gd name="T13" fmla="*/ 112 h 223"/>
                    <a:gd name="T14" fmla="*/ 112 w 223"/>
                    <a:gd name="T15" fmla="*/ 154 h 223"/>
                    <a:gd name="T16" fmla="*/ 69 w 223"/>
                    <a:gd name="T17" fmla="*/ 112 h 223"/>
                    <a:gd name="T18" fmla="*/ 112 w 223"/>
                    <a:gd name="T19"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23">
                      <a:moveTo>
                        <a:pt x="112" y="223"/>
                      </a:moveTo>
                      <a:cubicBezTo>
                        <a:pt x="173" y="223"/>
                        <a:pt x="223" y="173"/>
                        <a:pt x="223" y="112"/>
                      </a:cubicBezTo>
                      <a:cubicBezTo>
                        <a:pt x="223" y="50"/>
                        <a:pt x="173" y="0"/>
                        <a:pt x="112" y="0"/>
                      </a:cubicBezTo>
                      <a:cubicBezTo>
                        <a:pt x="50" y="0"/>
                        <a:pt x="0" y="50"/>
                        <a:pt x="0" y="112"/>
                      </a:cubicBezTo>
                      <a:cubicBezTo>
                        <a:pt x="0" y="173"/>
                        <a:pt x="50" y="223"/>
                        <a:pt x="112" y="223"/>
                      </a:cubicBezTo>
                      <a:close/>
                      <a:moveTo>
                        <a:pt x="112" y="69"/>
                      </a:moveTo>
                      <a:cubicBezTo>
                        <a:pt x="135" y="69"/>
                        <a:pt x="154" y="88"/>
                        <a:pt x="154" y="112"/>
                      </a:cubicBezTo>
                      <a:cubicBezTo>
                        <a:pt x="154" y="135"/>
                        <a:pt x="135" y="154"/>
                        <a:pt x="112" y="154"/>
                      </a:cubicBezTo>
                      <a:cubicBezTo>
                        <a:pt x="88" y="154"/>
                        <a:pt x="69" y="135"/>
                        <a:pt x="69" y="112"/>
                      </a:cubicBezTo>
                      <a:cubicBezTo>
                        <a:pt x="69" y="88"/>
                        <a:pt x="88" y="69"/>
                        <a:pt x="112" y="69"/>
                      </a:cubicBezTo>
                      <a:close/>
                    </a:path>
                  </a:pathLst>
                </a:custGeom>
                <a:grpFill/>
                <a:ln>
                  <a:noFill/>
                </a:ln>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07" name="Freeform 11"/>
                <p:cNvSpPr>
                  <a:spLocks noEditPoints="1"/>
                </p:cNvSpPr>
                <p:nvPr/>
              </p:nvSpPr>
              <p:spPr bwMode="auto">
                <a:xfrm>
                  <a:off x="19878553" y="4715712"/>
                  <a:ext cx="223837" cy="225425"/>
                </a:xfrm>
                <a:custGeom>
                  <a:avLst/>
                  <a:gdLst>
                    <a:gd name="T0" fmla="*/ 112 w 223"/>
                    <a:gd name="T1" fmla="*/ 223 h 223"/>
                    <a:gd name="T2" fmla="*/ 223 w 223"/>
                    <a:gd name="T3" fmla="*/ 112 h 223"/>
                    <a:gd name="T4" fmla="*/ 112 w 223"/>
                    <a:gd name="T5" fmla="*/ 0 h 223"/>
                    <a:gd name="T6" fmla="*/ 0 w 223"/>
                    <a:gd name="T7" fmla="*/ 112 h 223"/>
                    <a:gd name="T8" fmla="*/ 112 w 223"/>
                    <a:gd name="T9" fmla="*/ 223 h 223"/>
                    <a:gd name="T10" fmla="*/ 112 w 223"/>
                    <a:gd name="T11" fmla="*/ 69 h 223"/>
                    <a:gd name="T12" fmla="*/ 154 w 223"/>
                    <a:gd name="T13" fmla="*/ 112 h 223"/>
                    <a:gd name="T14" fmla="*/ 112 w 223"/>
                    <a:gd name="T15" fmla="*/ 154 h 223"/>
                    <a:gd name="T16" fmla="*/ 69 w 223"/>
                    <a:gd name="T17" fmla="*/ 112 h 223"/>
                    <a:gd name="T18" fmla="*/ 112 w 223"/>
                    <a:gd name="T19"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23">
                      <a:moveTo>
                        <a:pt x="112" y="223"/>
                      </a:moveTo>
                      <a:cubicBezTo>
                        <a:pt x="173" y="223"/>
                        <a:pt x="223" y="173"/>
                        <a:pt x="223" y="112"/>
                      </a:cubicBezTo>
                      <a:cubicBezTo>
                        <a:pt x="223" y="50"/>
                        <a:pt x="173" y="0"/>
                        <a:pt x="112" y="0"/>
                      </a:cubicBezTo>
                      <a:cubicBezTo>
                        <a:pt x="50" y="0"/>
                        <a:pt x="0" y="50"/>
                        <a:pt x="0" y="112"/>
                      </a:cubicBezTo>
                      <a:cubicBezTo>
                        <a:pt x="0" y="173"/>
                        <a:pt x="50" y="223"/>
                        <a:pt x="112" y="223"/>
                      </a:cubicBezTo>
                      <a:close/>
                      <a:moveTo>
                        <a:pt x="112" y="69"/>
                      </a:moveTo>
                      <a:cubicBezTo>
                        <a:pt x="135" y="69"/>
                        <a:pt x="154" y="88"/>
                        <a:pt x="154" y="112"/>
                      </a:cubicBezTo>
                      <a:cubicBezTo>
                        <a:pt x="154" y="135"/>
                        <a:pt x="135" y="154"/>
                        <a:pt x="112" y="154"/>
                      </a:cubicBezTo>
                      <a:cubicBezTo>
                        <a:pt x="88" y="154"/>
                        <a:pt x="69" y="135"/>
                        <a:pt x="69" y="112"/>
                      </a:cubicBezTo>
                      <a:cubicBezTo>
                        <a:pt x="69" y="88"/>
                        <a:pt x="88" y="69"/>
                        <a:pt x="112" y="69"/>
                      </a:cubicBezTo>
                      <a:close/>
                    </a:path>
                  </a:pathLst>
                </a:custGeom>
                <a:grpFill/>
                <a:ln>
                  <a:noFill/>
                </a:ln>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grpSp>
      </p:grpSp>
      <p:grpSp>
        <p:nvGrpSpPr>
          <p:cNvPr id="198" name="Group 197"/>
          <p:cNvGrpSpPr/>
          <p:nvPr/>
        </p:nvGrpSpPr>
        <p:grpSpPr>
          <a:xfrm>
            <a:off x="530874" y="4491081"/>
            <a:ext cx="8603401" cy="2942796"/>
            <a:chOff x="215553" y="4095818"/>
            <a:chExt cx="12909466" cy="4415690"/>
          </a:xfrm>
        </p:grpSpPr>
        <p:grpSp>
          <p:nvGrpSpPr>
            <p:cNvPr id="197" name="Group 196"/>
            <p:cNvGrpSpPr/>
            <p:nvPr/>
          </p:nvGrpSpPr>
          <p:grpSpPr>
            <a:xfrm>
              <a:off x="215553" y="4095818"/>
              <a:ext cx="6347763" cy="836770"/>
              <a:chOff x="215553" y="4095818"/>
              <a:chExt cx="6347763" cy="836770"/>
            </a:xfrm>
          </p:grpSpPr>
          <p:grpSp>
            <p:nvGrpSpPr>
              <p:cNvPr id="15" name="Group 14"/>
              <p:cNvGrpSpPr/>
              <p:nvPr/>
            </p:nvGrpSpPr>
            <p:grpSpPr>
              <a:xfrm>
                <a:off x="1040347" y="4095818"/>
                <a:ext cx="5522969" cy="836770"/>
                <a:chOff x="1497724" y="3339323"/>
                <a:chExt cx="7709337" cy="1168021"/>
              </a:xfrm>
            </p:grpSpPr>
            <p:sp>
              <p:nvSpPr>
                <p:cNvPr id="78" name="TextBox 77"/>
                <p:cNvSpPr txBox="1"/>
                <p:nvPr/>
              </p:nvSpPr>
              <p:spPr>
                <a:xfrm>
                  <a:off x="1497724" y="3339323"/>
                  <a:ext cx="2377980" cy="547945"/>
                </a:xfrm>
                <a:prstGeom prst="rect">
                  <a:avLst/>
                </a:prstGeom>
                <a:noFill/>
              </p:spPr>
              <p:txBody>
                <a:bodyPr wrap="square" rtlCol="0">
                  <a:spAutoFit/>
                </a:bodyPr>
                <a:lstStyle/>
                <a:p>
                  <a:r>
                    <a:rPr lang="es-AR" sz="1100" b="1" dirty="0">
                      <a:solidFill>
                        <a:srgbClr val="63666A"/>
                      </a:solidFill>
                      <a:latin typeface="Arial" panose="020B0604020202020204" pitchFamily="34" charset="0"/>
                      <a:cs typeface="Arial" panose="020B0604020202020204" pitchFamily="34" charset="0"/>
                    </a:rPr>
                    <a:t>Agropecuaria</a:t>
                  </a:r>
                </a:p>
              </p:txBody>
            </p:sp>
            <p:grpSp>
              <p:nvGrpSpPr>
                <p:cNvPr id="79" name="Group 78"/>
                <p:cNvGrpSpPr/>
                <p:nvPr/>
              </p:nvGrpSpPr>
              <p:grpSpPr>
                <a:xfrm>
                  <a:off x="1497724" y="3556981"/>
                  <a:ext cx="7709337" cy="950363"/>
                  <a:chOff x="1497724" y="3556981"/>
                  <a:chExt cx="7709337" cy="950363"/>
                </a:xfrm>
              </p:grpSpPr>
              <p:sp>
                <p:nvSpPr>
                  <p:cNvPr id="80" name="Rectangle 79"/>
                  <p:cNvSpPr/>
                  <p:nvPr/>
                </p:nvSpPr>
                <p:spPr>
                  <a:xfrm>
                    <a:off x="2547654" y="3897386"/>
                    <a:ext cx="6659407" cy="3334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sp>
                <p:nvSpPr>
                  <p:cNvPr id="81" name="Oval 80"/>
                  <p:cNvSpPr/>
                  <p:nvPr/>
                </p:nvSpPr>
                <p:spPr>
                  <a:xfrm>
                    <a:off x="5814191" y="3556981"/>
                    <a:ext cx="982540" cy="950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82" name="Rectangle 81"/>
                  <p:cNvSpPr/>
                  <p:nvPr/>
                </p:nvSpPr>
                <p:spPr>
                  <a:xfrm>
                    <a:off x="1497724" y="3867605"/>
                    <a:ext cx="4486661" cy="3794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sp>
                <p:nvSpPr>
                  <p:cNvPr id="83" name="TextBox 82"/>
                  <p:cNvSpPr txBox="1"/>
                  <p:nvPr/>
                </p:nvSpPr>
                <p:spPr>
                  <a:xfrm>
                    <a:off x="5848381" y="3832108"/>
                    <a:ext cx="931720" cy="483480"/>
                  </a:xfrm>
                  <a:prstGeom prst="rect">
                    <a:avLst/>
                  </a:prstGeom>
                  <a:noFill/>
                </p:spPr>
                <p:txBody>
                  <a:bodyPr wrap="square" rtlCol="0">
                    <a:spAutoFit/>
                  </a:bodyPr>
                  <a:lstStyle/>
                  <a:p>
                    <a:pPr algn="ctr"/>
                    <a:r>
                      <a:rPr lang="es-AR" sz="900" b="1" dirty="0">
                        <a:solidFill>
                          <a:prstClr val="white"/>
                        </a:solidFill>
                        <a:latin typeface="Arial" panose="020B0604020202020204" pitchFamily="34" charset="0"/>
                        <a:cs typeface="Arial" panose="020B0604020202020204" pitchFamily="34" charset="0"/>
                      </a:rPr>
                      <a:t>25%</a:t>
                    </a:r>
                  </a:p>
                </p:txBody>
              </p:sp>
            </p:grpSp>
          </p:grpSp>
          <p:pic>
            <p:nvPicPr>
              <p:cNvPr id="22" name="Picture 2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5553" y="4157493"/>
                <a:ext cx="783120" cy="577036"/>
              </a:xfrm>
              <a:prstGeom prst="rect">
                <a:avLst/>
              </a:prstGeom>
            </p:spPr>
          </p:pic>
        </p:grpSp>
        <p:grpSp>
          <p:nvGrpSpPr>
            <p:cNvPr id="192" name="Group 191"/>
            <p:cNvGrpSpPr/>
            <p:nvPr/>
          </p:nvGrpSpPr>
          <p:grpSpPr>
            <a:xfrm>
              <a:off x="357591" y="5587933"/>
              <a:ext cx="6205724" cy="798035"/>
              <a:chOff x="357591" y="5587933"/>
              <a:chExt cx="6205724" cy="798035"/>
            </a:xfrm>
          </p:grpSpPr>
          <p:grpSp>
            <p:nvGrpSpPr>
              <p:cNvPr id="185" name="Group 184"/>
              <p:cNvGrpSpPr/>
              <p:nvPr/>
            </p:nvGrpSpPr>
            <p:grpSpPr>
              <a:xfrm>
                <a:off x="357591" y="5587933"/>
                <a:ext cx="6205724" cy="593778"/>
                <a:chOff x="357591" y="5587933"/>
                <a:chExt cx="6205724" cy="593778"/>
              </a:xfrm>
            </p:grpSpPr>
            <p:grpSp>
              <p:nvGrpSpPr>
                <p:cNvPr id="16" name="Group 15"/>
                <p:cNvGrpSpPr/>
                <p:nvPr/>
              </p:nvGrpSpPr>
              <p:grpSpPr>
                <a:xfrm>
                  <a:off x="1040346" y="5587933"/>
                  <a:ext cx="5522969" cy="593778"/>
                  <a:chOff x="1497723" y="4420595"/>
                  <a:chExt cx="7709338" cy="828836"/>
                </a:xfrm>
              </p:grpSpPr>
              <p:grpSp>
                <p:nvGrpSpPr>
                  <p:cNvPr id="74" name="Group 73"/>
                  <p:cNvGrpSpPr/>
                  <p:nvPr/>
                </p:nvGrpSpPr>
                <p:grpSpPr>
                  <a:xfrm>
                    <a:off x="1497723" y="4886157"/>
                    <a:ext cx="7709338" cy="363274"/>
                    <a:chOff x="1497723" y="3867605"/>
                    <a:chExt cx="7709338" cy="363274"/>
                  </a:xfrm>
                </p:grpSpPr>
                <p:sp>
                  <p:nvSpPr>
                    <p:cNvPr id="76" name="Rectangle 75"/>
                    <p:cNvSpPr/>
                    <p:nvPr/>
                  </p:nvSpPr>
                  <p:spPr>
                    <a:xfrm>
                      <a:off x="2547654" y="3897386"/>
                      <a:ext cx="6659407" cy="3334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sp>
                  <p:nvSpPr>
                    <p:cNvPr id="77" name="Rectangle 76"/>
                    <p:cNvSpPr/>
                    <p:nvPr/>
                  </p:nvSpPr>
                  <p:spPr>
                    <a:xfrm>
                      <a:off x="1497723" y="3867605"/>
                      <a:ext cx="4785619" cy="359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grpSp>
              <p:sp>
                <p:nvSpPr>
                  <p:cNvPr id="75" name="TextBox 74"/>
                  <p:cNvSpPr txBox="1"/>
                  <p:nvPr/>
                </p:nvSpPr>
                <p:spPr>
                  <a:xfrm>
                    <a:off x="1497723" y="4420595"/>
                    <a:ext cx="2970864" cy="547945"/>
                  </a:xfrm>
                  <a:prstGeom prst="rect">
                    <a:avLst/>
                  </a:prstGeom>
                  <a:noFill/>
                </p:spPr>
                <p:txBody>
                  <a:bodyPr wrap="square" rtlCol="0">
                    <a:spAutoFit/>
                  </a:bodyPr>
                  <a:lstStyle/>
                  <a:p>
                    <a:r>
                      <a:rPr lang="es-AR" sz="1100" b="1" dirty="0">
                        <a:solidFill>
                          <a:srgbClr val="00A0D2"/>
                        </a:solidFill>
                        <a:latin typeface="Arial" panose="020B0604020202020204" pitchFamily="34" charset="0"/>
                        <a:cs typeface="Arial" panose="020B0604020202020204" pitchFamily="34" charset="0"/>
                      </a:rPr>
                      <a:t>Automotriz</a:t>
                    </a:r>
                  </a:p>
                </p:txBody>
              </p:sp>
            </p:grpSp>
            <p:sp>
              <p:nvSpPr>
                <p:cNvPr id="19" name="Freeform 166"/>
                <p:cNvSpPr>
                  <a:spLocks noChangeAspect="1" noEditPoints="1"/>
                </p:cNvSpPr>
                <p:nvPr/>
              </p:nvSpPr>
              <p:spPr bwMode="gray">
                <a:xfrm>
                  <a:off x="357591" y="5718044"/>
                  <a:ext cx="499044" cy="463665"/>
                </a:xfrm>
                <a:custGeom>
                  <a:avLst/>
                  <a:gdLst>
                    <a:gd name="T0" fmla="*/ 178 w 193"/>
                    <a:gd name="T1" fmla="*/ 70 h 184"/>
                    <a:gd name="T2" fmla="*/ 178 w 193"/>
                    <a:gd name="T3" fmla="*/ 69 h 184"/>
                    <a:gd name="T4" fmla="*/ 193 w 193"/>
                    <a:gd name="T5" fmla="*/ 54 h 184"/>
                    <a:gd name="T6" fmla="*/ 178 w 193"/>
                    <a:gd name="T7" fmla="*/ 39 h 184"/>
                    <a:gd name="T8" fmla="*/ 131 w 193"/>
                    <a:gd name="T9" fmla="*/ 0 h 184"/>
                    <a:gd name="T10" fmla="*/ 63 w 193"/>
                    <a:gd name="T11" fmla="*/ 0 h 184"/>
                    <a:gd name="T12" fmla="*/ 15 w 193"/>
                    <a:gd name="T13" fmla="*/ 39 h 184"/>
                    <a:gd name="T14" fmla="*/ 0 w 193"/>
                    <a:gd name="T15" fmla="*/ 54 h 184"/>
                    <a:gd name="T16" fmla="*/ 15 w 193"/>
                    <a:gd name="T17" fmla="*/ 69 h 184"/>
                    <a:gd name="T18" fmla="*/ 15 w 193"/>
                    <a:gd name="T19" fmla="*/ 70 h 184"/>
                    <a:gd name="T20" fmla="*/ 0 w 193"/>
                    <a:gd name="T21" fmla="*/ 93 h 184"/>
                    <a:gd name="T22" fmla="*/ 0 w 193"/>
                    <a:gd name="T23" fmla="*/ 123 h 184"/>
                    <a:gd name="T24" fmla="*/ 16 w 193"/>
                    <a:gd name="T25" fmla="*/ 154 h 184"/>
                    <a:gd name="T26" fmla="*/ 15 w 193"/>
                    <a:gd name="T27" fmla="*/ 162 h 184"/>
                    <a:gd name="T28" fmla="*/ 37 w 193"/>
                    <a:gd name="T29" fmla="*/ 184 h 184"/>
                    <a:gd name="T30" fmla="*/ 45 w 193"/>
                    <a:gd name="T31" fmla="*/ 184 h 184"/>
                    <a:gd name="T32" fmla="*/ 67 w 193"/>
                    <a:gd name="T33" fmla="*/ 162 h 184"/>
                    <a:gd name="T34" fmla="*/ 67 w 193"/>
                    <a:gd name="T35" fmla="*/ 162 h 184"/>
                    <a:gd name="T36" fmla="*/ 126 w 193"/>
                    <a:gd name="T37" fmla="*/ 162 h 184"/>
                    <a:gd name="T38" fmla="*/ 126 w 193"/>
                    <a:gd name="T39" fmla="*/ 162 h 184"/>
                    <a:gd name="T40" fmla="*/ 149 w 193"/>
                    <a:gd name="T41" fmla="*/ 184 h 184"/>
                    <a:gd name="T42" fmla="*/ 156 w 193"/>
                    <a:gd name="T43" fmla="*/ 184 h 184"/>
                    <a:gd name="T44" fmla="*/ 178 w 193"/>
                    <a:gd name="T45" fmla="*/ 162 h 184"/>
                    <a:gd name="T46" fmla="*/ 178 w 193"/>
                    <a:gd name="T47" fmla="*/ 154 h 184"/>
                    <a:gd name="T48" fmla="*/ 193 w 193"/>
                    <a:gd name="T49" fmla="*/ 123 h 184"/>
                    <a:gd name="T50" fmla="*/ 193 w 193"/>
                    <a:gd name="T51" fmla="*/ 93 h 184"/>
                    <a:gd name="T52" fmla="*/ 178 w 193"/>
                    <a:gd name="T53" fmla="*/ 70 h 184"/>
                    <a:gd name="T54" fmla="*/ 43 w 193"/>
                    <a:gd name="T55" fmla="*/ 136 h 184"/>
                    <a:gd name="T56" fmla="*/ 24 w 193"/>
                    <a:gd name="T57" fmla="*/ 118 h 184"/>
                    <a:gd name="T58" fmla="*/ 43 w 193"/>
                    <a:gd name="T59" fmla="*/ 100 h 184"/>
                    <a:gd name="T60" fmla="*/ 61 w 193"/>
                    <a:gd name="T61" fmla="*/ 118 h 184"/>
                    <a:gd name="T62" fmla="*/ 43 w 193"/>
                    <a:gd name="T63" fmla="*/ 136 h 184"/>
                    <a:gd name="T64" fmla="*/ 55 w 193"/>
                    <a:gd name="T65" fmla="*/ 64 h 184"/>
                    <a:gd name="T66" fmla="*/ 42 w 193"/>
                    <a:gd name="T67" fmla="*/ 64 h 184"/>
                    <a:gd name="T68" fmla="*/ 30 w 193"/>
                    <a:gd name="T69" fmla="*/ 53 h 184"/>
                    <a:gd name="T70" fmla="*/ 30 w 193"/>
                    <a:gd name="T71" fmla="*/ 40 h 184"/>
                    <a:gd name="T72" fmla="*/ 55 w 193"/>
                    <a:gd name="T73" fmla="*/ 16 h 184"/>
                    <a:gd name="T74" fmla="*/ 139 w 193"/>
                    <a:gd name="T75" fmla="*/ 16 h 184"/>
                    <a:gd name="T76" fmla="*/ 163 w 193"/>
                    <a:gd name="T77" fmla="*/ 40 h 184"/>
                    <a:gd name="T78" fmla="*/ 163 w 193"/>
                    <a:gd name="T79" fmla="*/ 53 h 184"/>
                    <a:gd name="T80" fmla="*/ 151 w 193"/>
                    <a:gd name="T81" fmla="*/ 64 h 184"/>
                    <a:gd name="T82" fmla="*/ 139 w 193"/>
                    <a:gd name="T83" fmla="*/ 64 h 184"/>
                    <a:gd name="T84" fmla="*/ 55 w 193"/>
                    <a:gd name="T85" fmla="*/ 64 h 184"/>
                    <a:gd name="T86" fmla="*/ 151 w 193"/>
                    <a:gd name="T87" fmla="*/ 136 h 184"/>
                    <a:gd name="T88" fmla="*/ 133 w 193"/>
                    <a:gd name="T89" fmla="*/ 118 h 184"/>
                    <a:gd name="T90" fmla="*/ 151 w 193"/>
                    <a:gd name="T91" fmla="*/ 100 h 184"/>
                    <a:gd name="T92" fmla="*/ 169 w 193"/>
                    <a:gd name="T93" fmla="*/ 118 h 184"/>
                    <a:gd name="T94" fmla="*/ 151 w 193"/>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3" h="184">
                      <a:moveTo>
                        <a:pt x="178" y="70"/>
                      </a:moveTo>
                      <a:cubicBezTo>
                        <a:pt x="178" y="69"/>
                        <a:pt x="178" y="69"/>
                        <a:pt x="178" y="69"/>
                      </a:cubicBezTo>
                      <a:cubicBezTo>
                        <a:pt x="186" y="69"/>
                        <a:pt x="193" y="62"/>
                        <a:pt x="193" y="54"/>
                      </a:cubicBezTo>
                      <a:cubicBezTo>
                        <a:pt x="193" y="46"/>
                        <a:pt x="186" y="39"/>
                        <a:pt x="178" y="39"/>
                      </a:cubicBezTo>
                      <a:cubicBezTo>
                        <a:pt x="178" y="18"/>
                        <a:pt x="157" y="0"/>
                        <a:pt x="131" y="0"/>
                      </a:cubicBezTo>
                      <a:cubicBezTo>
                        <a:pt x="63" y="0"/>
                        <a:pt x="63" y="0"/>
                        <a:pt x="63" y="0"/>
                      </a:cubicBezTo>
                      <a:cubicBezTo>
                        <a:pt x="36" y="0"/>
                        <a:pt x="15" y="18"/>
                        <a:pt x="15" y="39"/>
                      </a:cubicBezTo>
                      <a:cubicBezTo>
                        <a:pt x="7" y="39"/>
                        <a:pt x="0" y="46"/>
                        <a:pt x="0" y="54"/>
                      </a:cubicBezTo>
                      <a:cubicBezTo>
                        <a:pt x="0" y="62"/>
                        <a:pt x="7" y="69"/>
                        <a:pt x="15" y="69"/>
                      </a:cubicBezTo>
                      <a:cubicBezTo>
                        <a:pt x="15" y="70"/>
                        <a:pt x="15" y="70"/>
                        <a:pt x="15" y="70"/>
                      </a:cubicBezTo>
                      <a:cubicBezTo>
                        <a:pt x="7" y="76"/>
                        <a:pt x="0" y="84"/>
                        <a:pt x="0" y="93"/>
                      </a:cubicBezTo>
                      <a:cubicBezTo>
                        <a:pt x="0" y="123"/>
                        <a:pt x="0" y="123"/>
                        <a:pt x="0" y="123"/>
                      </a:cubicBezTo>
                      <a:cubicBezTo>
                        <a:pt x="0" y="136"/>
                        <a:pt x="6" y="147"/>
                        <a:pt x="16" y="154"/>
                      </a:cubicBezTo>
                      <a:cubicBezTo>
                        <a:pt x="15" y="161"/>
                        <a:pt x="15" y="160"/>
                        <a:pt x="15" y="162"/>
                      </a:cubicBezTo>
                      <a:cubicBezTo>
                        <a:pt x="15" y="174"/>
                        <a:pt x="25" y="184"/>
                        <a:pt x="37" y="184"/>
                      </a:cubicBezTo>
                      <a:cubicBezTo>
                        <a:pt x="45" y="184"/>
                        <a:pt x="45" y="184"/>
                        <a:pt x="45" y="184"/>
                      </a:cubicBezTo>
                      <a:cubicBezTo>
                        <a:pt x="57" y="184"/>
                        <a:pt x="67" y="174"/>
                        <a:pt x="67" y="162"/>
                      </a:cubicBezTo>
                      <a:cubicBezTo>
                        <a:pt x="67" y="161"/>
                        <a:pt x="67" y="165"/>
                        <a:pt x="67" y="162"/>
                      </a:cubicBezTo>
                      <a:cubicBezTo>
                        <a:pt x="126" y="162"/>
                        <a:pt x="126" y="162"/>
                        <a:pt x="126" y="162"/>
                      </a:cubicBezTo>
                      <a:cubicBezTo>
                        <a:pt x="126" y="165"/>
                        <a:pt x="126" y="161"/>
                        <a:pt x="126" y="162"/>
                      </a:cubicBezTo>
                      <a:cubicBezTo>
                        <a:pt x="126" y="174"/>
                        <a:pt x="136" y="184"/>
                        <a:pt x="149" y="184"/>
                      </a:cubicBezTo>
                      <a:cubicBezTo>
                        <a:pt x="156" y="184"/>
                        <a:pt x="156" y="184"/>
                        <a:pt x="156" y="184"/>
                      </a:cubicBezTo>
                      <a:cubicBezTo>
                        <a:pt x="168" y="184"/>
                        <a:pt x="178" y="174"/>
                        <a:pt x="178" y="162"/>
                      </a:cubicBezTo>
                      <a:cubicBezTo>
                        <a:pt x="178" y="160"/>
                        <a:pt x="178" y="161"/>
                        <a:pt x="178" y="154"/>
                      </a:cubicBezTo>
                      <a:cubicBezTo>
                        <a:pt x="187" y="147"/>
                        <a:pt x="193" y="136"/>
                        <a:pt x="193" y="123"/>
                      </a:cubicBezTo>
                      <a:cubicBezTo>
                        <a:pt x="193" y="93"/>
                        <a:pt x="193" y="93"/>
                        <a:pt x="193" y="93"/>
                      </a:cubicBezTo>
                      <a:cubicBezTo>
                        <a:pt x="193" y="84"/>
                        <a:pt x="187" y="76"/>
                        <a:pt x="178" y="70"/>
                      </a:cubicBezTo>
                      <a:close/>
                      <a:moveTo>
                        <a:pt x="43" y="136"/>
                      </a:moveTo>
                      <a:cubicBezTo>
                        <a:pt x="33" y="136"/>
                        <a:pt x="24" y="128"/>
                        <a:pt x="24" y="118"/>
                      </a:cubicBezTo>
                      <a:cubicBezTo>
                        <a:pt x="24" y="108"/>
                        <a:pt x="33" y="100"/>
                        <a:pt x="43" y="100"/>
                      </a:cubicBezTo>
                      <a:cubicBezTo>
                        <a:pt x="53" y="100"/>
                        <a:pt x="61" y="108"/>
                        <a:pt x="61" y="118"/>
                      </a:cubicBezTo>
                      <a:cubicBezTo>
                        <a:pt x="61" y="128"/>
                        <a:pt x="53" y="136"/>
                        <a:pt x="43" y="136"/>
                      </a:cubicBezTo>
                      <a:close/>
                      <a:moveTo>
                        <a:pt x="55" y="64"/>
                      </a:moveTo>
                      <a:cubicBezTo>
                        <a:pt x="42" y="64"/>
                        <a:pt x="42" y="64"/>
                        <a:pt x="42" y="64"/>
                      </a:cubicBezTo>
                      <a:cubicBezTo>
                        <a:pt x="36" y="64"/>
                        <a:pt x="30" y="59"/>
                        <a:pt x="30" y="53"/>
                      </a:cubicBezTo>
                      <a:cubicBezTo>
                        <a:pt x="30" y="40"/>
                        <a:pt x="30" y="40"/>
                        <a:pt x="30" y="40"/>
                      </a:cubicBezTo>
                      <a:cubicBezTo>
                        <a:pt x="30" y="26"/>
                        <a:pt x="41" y="16"/>
                        <a:pt x="55" y="16"/>
                      </a:cubicBezTo>
                      <a:cubicBezTo>
                        <a:pt x="139" y="16"/>
                        <a:pt x="139" y="16"/>
                        <a:pt x="139" y="16"/>
                      </a:cubicBezTo>
                      <a:cubicBezTo>
                        <a:pt x="152" y="16"/>
                        <a:pt x="163" y="26"/>
                        <a:pt x="163" y="40"/>
                      </a:cubicBezTo>
                      <a:cubicBezTo>
                        <a:pt x="163" y="53"/>
                        <a:pt x="163" y="53"/>
                        <a:pt x="163" y="53"/>
                      </a:cubicBezTo>
                      <a:cubicBezTo>
                        <a:pt x="163" y="59"/>
                        <a:pt x="158" y="64"/>
                        <a:pt x="151" y="64"/>
                      </a:cubicBezTo>
                      <a:cubicBezTo>
                        <a:pt x="139" y="64"/>
                        <a:pt x="139" y="64"/>
                        <a:pt x="139" y="64"/>
                      </a:cubicBezTo>
                      <a:lnTo>
                        <a:pt x="55" y="64"/>
                      </a:lnTo>
                      <a:close/>
                      <a:moveTo>
                        <a:pt x="151" y="136"/>
                      </a:moveTo>
                      <a:cubicBezTo>
                        <a:pt x="141" y="136"/>
                        <a:pt x="133" y="128"/>
                        <a:pt x="133" y="118"/>
                      </a:cubicBezTo>
                      <a:cubicBezTo>
                        <a:pt x="133" y="108"/>
                        <a:pt x="141" y="100"/>
                        <a:pt x="151" y="100"/>
                      </a:cubicBezTo>
                      <a:cubicBezTo>
                        <a:pt x="161" y="100"/>
                        <a:pt x="169" y="108"/>
                        <a:pt x="169" y="118"/>
                      </a:cubicBezTo>
                      <a:cubicBezTo>
                        <a:pt x="169" y="128"/>
                        <a:pt x="161" y="136"/>
                        <a:pt x="151" y="136"/>
                      </a:cubicBezTo>
                      <a:close/>
                    </a:path>
                  </a:pathLst>
                </a:custGeom>
                <a:solidFill>
                  <a:schemeClr val="accent4"/>
                </a:solidFill>
                <a:ln>
                  <a:noFill/>
                </a:ln>
                <a:extLst/>
              </p:spPr>
              <p:txBody>
                <a:bodyPr vert="horz" wrap="square" lIns="32743" tIns="16371" rIns="32743" bIns="16371" numCol="1" anchor="t" anchorCtr="0" compatLnSpc="1">
                  <a:prstTxWarp prst="textNoShape">
                    <a:avLst/>
                  </a:prstTxWarp>
                </a:bodyPr>
                <a:lstStyle/>
                <a:p>
                  <a:endParaRPr lang="es-AR" sz="500" dirty="0">
                    <a:solidFill>
                      <a:prstClr val="black"/>
                    </a:solidFill>
                  </a:endParaRPr>
                </a:p>
              </p:txBody>
            </p:sp>
          </p:grpSp>
          <p:sp>
            <p:nvSpPr>
              <p:cNvPr id="23" name="Oval 22"/>
              <p:cNvSpPr/>
              <p:nvPr/>
            </p:nvSpPr>
            <p:spPr>
              <a:xfrm>
                <a:off x="4185502" y="5705128"/>
                <a:ext cx="703892" cy="6808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24" name="TextBox 23"/>
              <p:cNvSpPr txBox="1"/>
              <p:nvPr/>
            </p:nvSpPr>
            <p:spPr>
              <a:xfrm>
                <a:off x="4209995" y="5902226"/>
                <a:ext cx="667487" cy="346365"/>
              </a:xfrm>
              <a:prstGeom prst="rect">
                <a:avLst/>
              </a:prstGeom>
              <a:noFill/>
            </p:spPr>
            <p:txBody>
              <a:bodyPr wrap="square" rtlCol="0">
                <a:spAutoFit/>
              </a:bodyPr>
              <a:lstStyle/>
              <a:p>
                <a:pPr algn="ctr"/>
                <a:r>
                  <a:rPr lang="es-AR" sz="900" b="1" dirty="0">
                    <a:solidFill>
                      <a:prstClr val="white"/>
                    </a:solidFill>
                    <a:latin typeface="Arial" panose="020B0604020202020204" pitchFamily="34" charset="0"/>
                    <a:cs typeface="Arial" panose="020B0604020202020204" pitchFamily="34" charset="0"/>
                  </a:rPr>
                  <a:t>25%</a:t>
                </a:r>
              </a:p>
            </p:txBody>
          </p:sp>
        </p:grpSp>
        <p:grpSp>
          <p:nvGrpSpPr>
            <p:cNvPr id="193" name="Group 192"/>
            <p:cNvGrpSpPr/>
            <p:nvPr/>
          </p:nvGrpSpPr>
          <p:grpSpPr>
            <a:xfrm>
              <a:off x="357591" y="6291315"/>
              <a:ext cx="6205724" cy="788449"/>
              <a:chOff x="357591" y="6291315"/>
              <a:chExt cx="6205724" cy="788449"/>
            </a:xfrm>
          </p:grpSpPr>
          <p:grpSp>
            <p:nvGrpSpPr>
              <p:cNvPr id="186" name="Group 185"/>
              <p:cNvGrpSpPr/>
              <p:nvPr/>
            </p:nvGrpSpPr>
            <p:grpSpPr>
              <a:xfrm>
                <a:off x="357591" y="6291315"/>
                <a:ext cx="6205724" cy="596162"/>
                <a:chOff x="357591" y="6291315"/>
                <a:chExt cx="6205724" cy="596162"/>
              </a:xfrm>
            </p:grpSpPr>
            <p:grpSp>
              <p:nvGrpSpPr>
                <p:cNvPr id="17" name="Group 16"/>
                <p:cNvGrpSpPr/>
                <p:nvPr/>
              </p:nvGrpSpPr>
              <p:grpSpPr>
                <a:xfrm>
                  <a:off x="1040346" y="6291315"/>
                  <a:ext cx="5522969" cy="596162"/>
                  <a:chOff x="1497723" y="4420595"/>
                  <a:chExt cx="7709338" cy="832164"/>
                </a:xfrm>
              </p:grpSpPr>
              <p:grpSp>
                <p:nvGrpSpPr>
                  <p:cNvPr id="70" name="Group 69"/>
                  <p:cNvGrpSpPr/>
                  <p:nvPr/>
                </p:nvGrpSpPr>
                <p:grpSpPr>
                  <a:xfrm>
                    <a:off x="1497724" y="4886158"/>
                    <a:ext cx="7709337" cy="366601"/>
                    <a:chOff x="1497724" y="3867606"/>
                    <a:chExt cx="7709337" cy="366601"/>
                  </a:xfrm>
                </p:grpSpPr>
                <p:sp>
                  <p:nvSpPr>
                    <p:cNvPr id="72" name="Rectangle 71"/>
                    <p:cNvSpPr/>
                    <p:nvPr/>
                  </p:nvSpPr>
                  <p:spPr>
                    <a:xfrm>
                      <a:off x="2547654" y="3897386"/>
                      <a:ext cx="6659407" cy="3334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sp>
                  <p:nvSpPr>
                    <p:cNvPr id="73" name="Rectangle 72"/>
                    <p:cNvSpPr/>
                    <p:nvPr/>
                  </p:nvSpPr>
                  <p:spPr>
                    <a:xfrm>
                      <a:off x="1497724" y="3867606"/>
                      <a:ext cx="4876245" cy="3666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grpSp>
              <p:sp>
                <p:nvSpPr>
                  <p:cNvPr id="71" name="TextBox 70"/>
                  <p:cNvSpPr txBox="1"/>
                  <p:nvPr/>
                </p:nvSpPr>
                <p:spPr>
                  <a:xfrm>
                    <a:off x="1497723" y="4420595"/>
                    <a:ext cx="2970864" cy="547945"/>
                  </a:xfrm>
                  <a:prstGeom prst="rect">
                    <a:avLst/>
                  </a:prstGeom>
                  <a:noFill/>
                </p:spPr>
                <p:txBody>
                  <a:bodyPr wrap="square" rtlCol="0">
                    <a:spAutoFit/>
                  </a:bodyPr>
                  <a:lstStyle/>
                  <a:p>
                    <a:r>
                      <a:rPr lang="es-AR" sz="1100" b="1" dirty="0">
                        <a:solidFill>
                          <a:srgbClr val="00C387"/>
                        </a:solidFill>
                        <a:latin typeface="Arial" panose="020B0604020202020204" pitchFamily="34" charset="0"/>
                        <a:cs typeface="Arial" panose="020B0604020202020204" pitchFamily="34" charset="0"/>
                      </a:rPr>
                      <a:t>Consumo</a:t>
                    </a:r>
                  </a:p>
                </p:txBody>
              </p:sp>
            </p:grpSp>
            <p:sp>
              <p:nvSpPr>
                <p:cNvPr id="20" name="Freeform 5"/>
                <p:cNvSpPr>
                  <a:spLocks noEditPoints="1"/>
                </p:cNvSpPr>
                <p:nvPr/>
              </p:nvSpPr>
              <p:spPr bwMode="auto">
                <a:xfrm>
                  <a:off x="357591" y="6334648"/>
                  <a:ext cx="507043" cy="524552"/>
                </a:xfrm>
                <a:custGeom>
                  <a:avLst/>
                  <a:gdLst>
                    <a:gd name="T0" fmla="*/ 217 w 231"/>
                    <a:gd name="T1" fmla="*/ 129 h 220"/>
                    <a:gd name="T2" fmla="*/ 216 w 231"/>
                    <a:gd name="T3" fmla="*/ 129 h 220"/>
                    <a:gd name="T4" fmla="*/ 216 w 231"/>
                    <a:gd name="T5" fmla="*/ 129 h 220"/>
                    <a:gd name="T6" fmla="*/ 171 w 231"/>
                    <a:gd name="T7" fmla="*/ 129 h 220"/>
                    <a:gd name="T8" fmla="*/ 155 w 231"/>
                    <a:gd name="T9" fmla="*/ 156 h 220"/>
                    <a:gd name="T10" fmla="*/ 195 w 231"/>
                    <a:gd name="T11" fmla="*/ 172 h 220"/>
                    <a:gd name="T12" fmla="*/ 216 w 231"/>
                    <a:gd name="T13" fmla="*/ 172 h 220"/>
                    <a:gd name="T14" fmla="*/ 217 w 231"/>
                    <a:gd name="T15" fmla="*/ 172 h 220"/>
                    <a:gd name="T16" fmla="*/ 221 w 231"/>
                    <a:gd name="T17" fmla="*/ 172 h 220"/>
                    <a:gd name="T18" fmla="*/ 231 w 231"/>
                    <a:gd name="T19" fmla="*/ 156 h 220"/>
                    <a:gd name="T20" fmla="*/ 231 w 231"/>
                    <a:gd name="T21" fmla="*/ 139 h 220"/>
                    <a:gd name="T22" fmla="*/ 176 w 231"/>
                    <a:gd name="T23" fmla="*/ 158 h 220"/>
                    <a:gd name="T24" fmla="*/ 176 w 231"/>
                    <a:gd name="T25" fmla="*/ 143 h 220"/>
                    <a:gd name="T26" fmla="*/ 176 w 231"/>
                    <a:gd name="T27" fmla="*/ 158 h 220"/>
                    <a:gd name="T28" fmla="*/ 86 w 231"/>
                    <a:gd name="T29" fmla="*/ 34 h 220"/>
                    <a:gd name="T30" fmla="*/ 119 w 231"/>
                    <a:gd name="T31" fmla="*/ 2 h 220"/>
                    <a:gd name="T32" fmla="*/ 193 w 231"/>
                    <a:gd name="T33" fmla="*/ 73 h 220"/>
                    <a:gd name="T34" fmla="*/ 45 w 231"/>
                    <a:gd name="T35" fmla="*/ 38 h 220"/>
                    <a:gd name="T36" fmla="*/ 193 w 231"/>
                    <a:gd name="T37" fmla="*/ 73 h 220"/>
                    <a:gd name="T38" fmla="*/ 194 w 231"/>
                    <a:gd name="T39" fmla="*/ 51 h 220"/>
                    <a:gd name="T40" fmla="*/ 216 w 231"/>
                    <a:gd name="T41" fmla="*/ 51 h 220"/>
                    <a:gd name="T42" fmla="*/ 221 w 231"/>
                    <a:gd name="T43" fmla="*/ 65 h 220"/>
                    <a:gd name="T44" fmla="*/ 217 w 231"/>
                    <a:gd name="T45" fmla="*/ 182 h 220"/>
                    <a:gd name="T46" fmla="*/ 221 w 231"/>
                    <a:gd name="T47" fmla="*/ 194 h 220"/>
                    <a:gd name="T48" fmla="*/ 221 w 231"/>
                    <a:gd name="T49" fmla="*/ 215 h 220"/>
                    <a:gd name="T50" fmla="*/ 195 w 231"/>
                    <a:gd name="T51" fmla="*/ 220 h 220"/>
                    <a:gd name="T52" fmla="*/ 25 w 231"/>
                    <a:gd name="T53" fmla="*/ 220 h 220"/>
                    <a:gd name="T54" fmla="*/ 0 w 231"/>
                    <a:gd name="T55" fmla="*/ 77 h 220"/>
                    <a:gd name="T56" fmla="*/ 30 w 231"/>
                    <a:gd name="T57" fmla="*/ 51 h 220"/>
                    <a:gd name="T58" fmla="*/ 20 w 231"/>
                    <a:gd name="T59" fmla="*/ 73 h 220"/>
                    <a:gd name="T60" fmla="*/ 20 w 231"/>
                    <a:gd name="T61" fmla="*/ 73 h 220"/>
                    <a:gd name="T62" fmla="*/ 23 w 231"/>
                    <a:gd name="T63" fmla="*/ 81 h 220"/>
                    <a:gd name="T64" fmla="*/ 30 w 231"/>
                    <a:gd name="T65" fmla="*/ 81 h 220"/>
                    <a:gd name="T66" fmla="*/ 221 w 231"/>
                    <a:gd name="T67" fmla="*/ 119 h 220"/>
                    <a:gd name="T68" fmla="*/ 216 w 231"/>
                    <a:gd name="T69" fmla="*/ 119 h 220"/>
                    <a:gd name="T70" fmla="*/ 171 w 231"/>
                    <a:gd name="T71" fmla="*/ 119 h 220"/>
                    <a:gd name="T72" fmla="*/ 145 w 231"/>
                    <a:gd name="T73" fmla="*/ 156 h 220"/>
                    <a:gd name="T74" fmla="*/ 216 w 231"/>
                    <a:gd name="T75" fmla="*/ 182 h 220"/>
                    <a:gd name="T76" fmla="*/ 217 w 231"/>
                    <a:gd name="T77" fmla="*/ 18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1" h="220">
                      <a:moveTo>
                        <a:pt x="221" y="129"/>
                      </a:moveTo>
                      <a:cubicBezTo>
                        <a:pt x="217" y="129"/>
                        <a:pt x="217" y="129"/>
                        <a:pt x="217" y="129"/>
                      </a:cubicBezTo>
                      <a:cubicBezTo>
                        <a:pt x="217" y="129"/>
                        <a:pt x="217" y="129"/>
                        <a:pt x="217" y="129"/>
                      </a:cubicBezTo>
                      <a:cubicBezTo>
                        <a:pt x="216" y="129"/>
                        <a:pt x="216" y="129"/>
                        <a:pt x="216" y="129"/>
                      </a:cubicBezTo>
                      <a:cubicBezTo>
                        <a:pt x="216" y="129"/>
                        <a:pt x="216" y="129"/>
                        <a:pt x="216" y="129"/>
                      </a:cubicBezTo>
                      <a:cubicBezTo>
                        <a:pt x="216" y="129"/>
                        <a:pt x="216" y="129"/>
                        <a:pt x="216" y="129"/>
                      </a:cubicBezTo>
                      <a:cubicBezTo>
                        <a:pt x="195" y="129"/>
                        <a:pt x="195" y="129"/>
                        <a:pt x="195" y="129"/>
                      </a:cubicBezTo>
                      <a:cubicBezTo>
                        <a:pt x="171" y="129"/>
                        <a:pt x="171" y="129"/>
                        <a:pt x="171" y="129"/>
                      </a:cubicBezTo>
                      <a:cubicBezTo>
                        <a:pt x="162" y="129"/>
                        <a:pt x="155" y="136"/>
                        <a:pt x="155" y="144"/>
                      </a:cubicBezTo>
                      <a:cubicBezTo>
                        <a:pt x="155" y="156"/>
                        <a:pt x="155" y="156"/>
                        <a:pt x="155" y="156"/>
                      </a:cubicBezTo>
                      <a:cubicBezTo>
                        <a:pt x="155" y="165"/>
                        <a:pt x="162" y="172"/>
                        <a:pt x="171" y="172"/>
                      </a:cubicBezTo>
                      <a:cubicBezTo>
                        <a:pt x="195" y="172"/>
                        <a:pt x="195" y="172"/>
                        <a:pt x="195" y="172"/>
                      </a:cubicBezTo>
                      <a:cubicBezTo>
                        <a:pt x="216" y="172"/>
                        <a:pt x="216" y="172"/>
                        <a:pt x="216" y="172"/>
                      </a:cubicBezTo>
                      <a:cubicBezTo>
                        <a:pt x="216" y="172"/>
                        <a:pt x="216" y="172"/>
                        <a:pt x="216" y="172"/>
                      </a:cubicBezTo>
                      <a:cubicBezTo>
                        <a:pt x="216" y="172"/>
                        <a:pt x="216" y="172"/>
                        <a:pt x="216" y="172"/>
                      </a:cubicBezTo>
                      <a:cubicBezTo>
                        <a:pt x="216" y="172"/>
                        <a:pt x="216" y="172"/>
                        <a:pt x="217" y="172"/>
                      </a:cubicBezTo>
                      <a:cubicBezTo>
                        <a:pt x="217" y="172"/>
                        <a:pt x="217" y="172"/>
                        <a:pt x="217" y="172"/>
                      </a:cubicBezTo>
                      <a:cubicBezTo>
                        <a:pt x="221" y="172"/>
                        <a:pt x="221" y="172"/>
                        <a:pt x="221" y="172"/>
                      </a:cubicBezTo>
                      <a:cubicBezTo>
                        <a:pt x="227" y="172"/>
                        <a:pt x="231" y="167"/>
                        <a:pt x="231" y="161"/>
                      </a:cubicBezTo>
                      <a:cubicBezTo>
                        <a:pt x="231" y="156"/>
                        <a:pt x="231" y="156"/>
                        <a:pt x="231" y="156"/>
                      </a:cubicBezTo>
                      <a:cubicBezTo>
                        <a:pt x="231" y="144"/>
                        <a:pt x="231" y="144"/>
                        <a:pt x="231" y="144"/>
                      </a:cubicBezTo>
                      <a:cubicBezTo>
                        <a:pt x="231" y="139"/>
                        <a:pt x="231" y="139"/>
                        <a:pt x="231" y="139"/>
                      </a:cubicBezTo>
                      <a:cubicBezTo>
                        <a:pt x="231" y="134"/>
                        <a:pt x="227" y="129"/>
                        <a:pt x="221" y="129"/>
                      </a:cubicBezTo>
                      <a:close/>
                      <a:moveTo>
                        <a:pt x="176" y="158"/>
                      </a:moveTo>
                      <a:cubicBezTo>
                        <a:pt x="172" y="158"/>
                        <a:pt x="168" y="155"/>
                        <a:pt x="168" y="150"/>
                      </a:cubicBezTo>
                      <a:cubicBezTo>
                        <a:pt x="168" y="146"/>
                        <a:pt x="172" y="143"/>
                        <a:pt x="176" y="143"/>
                      </a:cubicBezTo>
                      <a:cubicBezTo>
                        <a:pt x="181" y="143"/>
                        <a:pt x="184" y="146"/>
                        <a:pt x="184" y="150"/>
                      </a:cubicBezTo>
                      <a:cubicBezTo>
                        <a:pt x="184" y="155"/>
                        <a:pt x="181" y="158"/>
                        <a:pt x="176" y="158"/>
                      </a:cubicBezTo>
                      <a:close/>
                      <a:moveTo>
                        <a:pt x="190" y="61"/>
                      </a:moveTo>
                      <a:cubicBezTo>
                        <a:pt x="86" y="34"/>
                        <a:pt x="86" y="34"/>
                        <a:pt x="86" y="34"/>
                      </a:cubicBezTo>
                      <a:cubicBezTo>
                        <a:pt x="112" y="3"/>
                        <a:pt x="112" y="3"/>
                        <a:pt x="112" y="3"/>
                      </a:cubicBezTo>
                      <a:cubicBezTo>
                        <a:pt x="114" y="0"/>
                        <a:pt x="117" y="0"/>
                        <a:pt x="119" y="2"/>
                      </a:cubicBezTo>
                      <a:lnTo>
                        <a:pt x="190" y="61"/>
                      </a:lnTo>
                      <a:close/>
                      <a:moveTo>
                        <a:pt x="193" y="73"/>
                      </a:moveTo>
                      <a:cubicBezTo>
                        <a:pt x="35" y="73"/>
                        <a:pt x="35" y="73"/>
                        <a:pt x="35" y="73"/>
                      </a:cubicBezTo>
                      <a:cubicBezTo>
                        <a:pt x="45" y="38"/>
                        <a:pt x="45" y="38"/>
                        <a:pt x="45" y="38"/>
                      </a:cubicBezTo>
                      <a:cubicBezTo>
                        <a:pt x="45" y="35"/>
                        <a:pt x="48" y="34"/>
                        <a:pt x="51" y="35"/>
                      </a:cubicBezTo>
                      <a:lnTo>
                        <a:pt x="193" y="73"/>
                      </a:lnTo>
                      <a:close/>
                      <a:moveTo>
                        <a:pt x="210" y="65"/>
                      </a:moveTo>
                      <a:cubicBezTo>
                        <a:pt x="194" y="51"/>
                        <a:pt x="194" y="51"/>
                        <a:pt x="194" y="51"/>
                      </a:cubicBezTo>
                      <a:cubicBezTo>
                        <a:pt x="195" y="51"/>
                        <a:pt x="195" y="51"/>
                        <a:pt x="195" y="51"/>
                      </a:cubicBezTo>
                      <a:cubicBezTo>
                        <a:pt x="216" y="51"/>
                        <a:pt x="216" y="51"/>
                        <a:pt x="216" y="51"/>
                      </a:cubicBezTo>
                      <a:cubicBezTo>
                        <a:pt x="219" y="51"/>
                        <a:pt x="221" y="54"/>
                        <a:pt x="221" y="56"/>
                      </a:cubicBezTo>
                      <a:cubicBezTo>
                        <a:pt x="221" y="65"/>
                        <a:pt x="221" y="65"/>
                        <a:pt x="221" y="65"/>
                      </a:cubicBezTo>
                      <a:lnTo>
                        <a:pt x="210" y="65"/>
                      </a:lnTo>
                      <a:close/>
                      <a:moveTo>
                        <a:pt x="217" y="182"/>
                      </a:moveTo>
                      <a:cubicBezTo>
                        <a:pt x="221" y="182"/>
                        <a:pt x="221" y="182"/>
                        <a:pt x="221" y="182"/>
                      </a:cubicBezTo>
                      <a:cubicBezTo>
                        <a:pt x="221" y="194"/>
                        <a:pt x="221" y="194"/>
                        <a:pt x="221" y="194"/>
                      </a:cubicBezTo>
                      <a:cubicBezTo>
                        <a:pt x="221" y="201"/>
                        <a:pt x="221" y="201"/>
                        <a:pt x="221" y="201"/>
                      </a:cubicBezTo>
                      <a:cubicBezTo>
                        <a:pt x="221" y="215"/>
                        <a:pt x="221" y="215"/>
                        <a:pt x="221" y="215"/>
                      </a:cubicBezTo>
                      <a:cubicBezTo>
                        <a:pt x="221" y="218"/>
                        <a:pt x="219" y="220"/>
                        <a:pt x="216" y="220"/>
                      </a:cubicBezTo>
                      <a:cubicBezTo>
                        <a:pt x="195" y="220"/>
                        <a:pt x="195" y="220"/>
                        <a:pt x="195" y="220"/>
                      </a:cubicBezTo>
                      <a:cubicBezTo>
                        <a:pt x="42" y="220"/>
                        <a:pt x="42" y="220"/>
                        <a:pt x="42" y="220"/>
                      </a:cubicBezTo>
                      <a:cubicBezTo>
                        <a:pt x="25" y="220"/>
                        <a:pt x="25" y="220"/>
                        <a:pt x="25" y="220"/>
                      </a:cubicBezTo>
                      <a:cubicBezTo>
                        <a:pt x="11" y="220"/>
                        <a:pt x="0" y="208"/>
                        <a:pt x="0" y="194"/>
                      </a:cubicBezTo>
                      <a:cubicBezTo>
                        <a:pt x="0" y="77"/>
                        <a:pt x="0" y="77"/>
                        <a:pt x="0" y="77"/>
                      </a:cubicBezTo>
                      <a:cubicBezTo>
                        <a:pt x="0" y="63"/>
                        <a:pt x="11" y="51"/>
                        <a:pt x="25" y="51"/>
                      </a:cubicBezTo>
                      <a:cubicBezTo>
                        <a:pt x="30" y="51"/>
                        <a:pt x="30" y="51"/>
                        <a:pt x="30" y="51"/>
                      </a:cubicBezTo>
                      <a:cubicBezTo>
                        <a:pt x="27" y="66"/>
                        <a:pt x="27" y="66"/>
                        <a:pt x="27" y="66"/>
                      </a:cubicBezTo>
                      <a:cubicBezTo>
                        <a:pt x="23" y="67"/>
                        <a:pt x="20" y="69"/>
                        <a:pt x="20" y="73"/>
                      </a:cubicBezTo>
                      <a:cubicBezTo>
                        <a:pt x="20" y="73"/>
                        <a:pt x="20" y="73"/>
                        <a:pt x="20" y="73"/>
                      </a:cubicBezTo>
                      <a:cubicBezTo>
                        <a:pt x="20" y="73"/>
                        <a:pt x="20" y="73"/>
                        <a:pt x="20" y="73"/>
                      </a:cubicBezTo>
                      <a:cubicBezTo>
                        <a:pt x="20" y="78"/>
                        <a:pt x="20" y="78"/>
                        <a:pt x="20" y="78"/>
                      </a:cubicBezTo>
                      <a:cubicBezTo>
                        <a:pt x="20" y="79"/>
                        <a:pt x="21" y="81"/>
                        <a:pt x="23" y="81"/>
                      </a:cubicBezTo>
                      <a:cubicBezTo>
                        <a:pt x="30" y="81"/>
                        <a:pt x="30" y="81"/>
                        <a:pt x="30" y="81"/>
                      </a:cubicBezTo>
                      <a:cubicBezTo>
                        <a:pt x="30" y="81"/>
                        <a:pt x="30" y="81"/>
                        <a:pt x="30" y="81"/>
                      </a:cubicBezTo>
                      <a:cubicBezTo>
                        <a:pt x="221" y="81"/>
                        <a:pt x="221" y="81"/>
                        <a:pt x="221" y="81"/>
                      </a:cubicBezTo>
                      <a:cubicBezTo>
                        <a:pt x="221" y="119"/>
                        <a:pt x="221" y="119"/>
                        <a:pt x="221" y="119"/>
                      </a:cubicBezTo>
                      <a:cubicBezTo>
                        <a:pt x="217" y="119"/>
                        <a:pt x="217" y="119"/>
                        <a:pt x="217" y="119"/>
                      </a:cubicBezTo>
                      <a:cubicBezTo>
                        <a:pt x="217" y="119"/>
                        <a:pt x="217" y="119"/>
                        <a:pt x="216" y="119"/>
                      </a:cubicBezTo>
                      <a:cubicBezTo>
                        <a:pt x="216" y="119"/>
                        <a:pt x="216" y="119"/>
                        <a:pt x="216" y="119"/>
                      </a:cubicBezTo>
                      <a:cubicBezTo>
                        <a:pt x="171" y="119"/>
                        <a:pt x="171" y="119"/>
                        <a:pt x="171" y="119"/>
                      </a:cubicBezTo>
                      <a:cubicBezTo>
                        <a:pt x="156" y="119"/>
                        <a:pt x="145" y="130"/>
                        <a:pt x="145" y="144"/>
                      </a:cubicBezTo>
                      <a:cubicBezTo>
                        <a:pt x="145" y="156"/>
                        <a:pt x="145" y="156"/>
                        <a:pt x="145" y="156"/>
                      </a:cubicBezTo>
                      <a:cubicBezTo>
                        <a:pt x="145" y="170"/>
                        <a:pt x="156" y="182"/>
                        <a:pt x="171" y="182"/>
                      </a:cubicBezTo>
                      <a:cubicBezTo>
                        <a:pt x="216" y="182"/>
                        <a:pt x="216" y="182"/>
                        <a:pt x="216" y="182"/>
                      </a:cubicBezTo>
                      <a:cubicBezTo>
                        <a:pt x="216" y="182"/>
                        <a:pt x="216" y="182"/>
                        <a:pt x="216" y="182"/>
                      </a:cubicBezTo>
                      <a:cubicBezTo>
                        <a:pt x="217" y="182"/>
                        <a:pt x="217" y="182"/>
                        <a:pt x="217" y="182"/>
                      </a:cubicBezTo>
                      <a:close/>
                    </a:path>
                  </a:pathLst>
                </a:custGeom>
                <a:solidFill>
                  <a:schemeClr val="accent5"/>
                </a:solidFill>
                <a:ln>
                  <a:noFill/>
                </a:ln>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sp>
            <p:nvSpPr>
              <p:cNvPr id="25" name="Oval 24"/>
              <p:cNvSpPr/>
              <p:nvPr/>
            </p:nvSpPr>
            <p:spPr>
              <a:xfrm>
                <a:off x="4179640" y="6398924"/>
                <a:ext cx="703892" cy="6808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26" name="TextBox 25"/>
              <p:cNvSpPr txBox="1"/>
              <p:nvPr/>
            </p:nvSpPr>
            <p:spPr>
              <a:xfrm>
                <a:off x="4204138" y="6596025"/>
                <a:ext cx="667487" cy="346365"/>
              </a:xfrm>
              <a:prstGeom prst="rect">
                <a:avLst/>
              </a:prstGeom>
              <a:noFill/>
            </p:spPr>
            <p:txBody>
              <a:bodyPr wrap="square" rtlCol="0">
                <a:spAutoFit/>
              </a:bodyPr>
              <a:lstStyle/>
              <a:p>
                <a:pPr algn="ctr"/>
                <a:r>
                  <a:rPr lang="es-AR" sz="900" b="1" dirty="0">
                    <a:solidFill>
                      <a:prstClr val="white"/>
                    </a:solidFill>
                    <a:latin typeface="Arial" panose="020B0604020202020204" pitchFamily="34" charset="0"/>
                    <a:cs typeface="Arial" panose="020B0604020202020204" pitchFamily="34" charset="0"/>
                  </a:rPr>
                  <a:t>25%</a:t>
                </a:r>
              </a:p>
            </p:txBody>
          </p:sp>
        </p:grpSp>
        <p:grpSp>
          <p:nvGrpSpPr>
            <p:cNvPr id="191" name="Group 190"/>
            <p:cNvGrpSpPr/>
            <p:nvPr/>
          </p:nvGrpSpPr>
          <p:grpSpPr>
            <a:xfrm>
              <a:off x="274773" y="4870441"/>
              <a:ext cx="6288544" cy="810219"/>
              <a:chOff x="274773" y="4870441"/>
              <a:chExt cx="6288544" cy="810219"/>
            </a:xfrm>
          </p:grpSpPr>
          <p:grpSp>
            <p:nvGrpSpPr>
              <p:cNvPr id="184" name="Group 183"/>
              <p:cNvGrpSpPr/>
              <p:nvPr/>
            </p:nvGrpSpPr>
            <p:grpSpPr>
              <a:xfrm>
                <a:off x="274773" y="4870441"/>
                <a:ext cx="6288544" cy="614877"/>
                <a:chOff x="274773" y="4870441"/>
                <a:chExt cx="6288544" cy="614877"/>
              </a:xfrm>
            </p:grpSpPr>
            <p:grpSp>
              <p:nvGrpSpPr>
                <p:cNvPr id="85" name="Group 84"/>
                <p:cNvGrpSpPr/>
                <p:nvPr/>
              </p:nvGrpSpPr>
              <p:grpSpPr>
                <a:xfrm>
                  <a:off x="1040347" y="4870441"/>
                  <a:ext cx="5522970" cy="614877"/>
                  <a:chOff x="1497723" y="4420595"/>
                  <a:chExt cx="7709338" cy="858287"/>
                </a:xfrm>
              </p:grpSpPr>
              <p:grpSp>
                <p:nvGrpSpPr>
                  <p:cNvPr id="122" name="Group 121"/>
                  <p:cNvGrpSpPr/>
                  <p:nvPr/>
                </p:nvGrpSpPr>
                <p:grpSpPr>
                  <a:xfrm>
                    <a:off x="1497724" y="4886157"/>
                    <a:ext cx="7709337" cy="392725"/>
                    <a:chOff x="1497724" y="3867605"/>
                    <a:chExt cx="7709337" cy="392725"/>
                  </a:xfrm>
                </p:grpSpPr>
                <p:sp>
                  <p:nvSpPr>
                    <p:cNvPr id="124" name="Rectangle 123"/>
                    <p:cNvSpPr/>
                    <p:nvPr/>
                  </p:nvSpPr>
                  <p:spPr>
                    <a:xfrm>
                      <a:off x="2547654" y="3897386"/>
                      <a:ext cx="6659407" cy="3334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sp>
                  <p:nvSpPr>
                    <p:cNvPr id="125" name="Rectangle 124"/>
                    <p:cNvSpPr/>
                    <p:nvPr/>
                  </p:nvSpPr>
                  <p:spPr>
                    <a:xfrm>
                      <a:off x="1497724" y="3867605"/>
                      <a:ext cx="4815969" cy="3927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grpSp>
              <p:sp>
                <p:nvSpPr>
                  <p:cNvPr id="123" name="TextBox 122"/>
                  <p:cNvSpPr txBox="1"/>
                  <p:nvPr/>
                </p:nvSpPr>
                <p:spPr>
                  <a:xfrm>
                    <a:off x="1497723" y="4420595"/>
                    <a:ext cx="2970864" cy="547945"/>
                  </a:xfrm>
                  <a:prstGeom prst="rect">
                    <a:avLst/>
                  </a:prstGeom>
                  <a:noFill/>
                </p:spPr>
                <p:txBody>
                  <a:bodyPr wrap="square" rtlCol="0">
                    <a:spAutoFit/>
                  </a:bodyPr>
                  <a:lstStyle/>
                  <a:p>
                    <a:r>
                      <a:rPr lang="es-AR" sz="1100" b="1" dirty="0">
                        <a:solidFill>
                          <a:srgbClr val="C110A0"/>
                        </a:solidFill>
                        <a:latin typeface="Arial" panose="020B0604020202020204" pitchFamily="34" charset="0"/>
                        <a:cs typeface="Arial" panose="020B0604020202020204" pitchFamily="34" charset="0"/>
                      </a:rPr>
                      <a:t>Alta Tecnología</a:t>
                    </a:r>
                  </a:p>
                </p:txBody>
              </p:sp>
            </p:grpSp>
            <p:grpSp>
              <p:nvGrpSpPr>
                <p:cNvPr id="87" name="Group 4"/>
                <p:cNvGrpSpPr>
                  <a:grpSpLocks noChangeAspect="1"/>
                </p:cNvGrpSpPr>
                <p:nvPr/>
              </p:nvGrpSpPr>
              <p:grpSpPr bwMode="auto">
                <a:xfrm>
                  <a:off x="274773" y="4948144"/>
                  <a:ext cx="664682" cy="488502"/>
                  <a:chOff x="359" y="3061"/>
                  <a:chExt cx="415" cy="305"/>
                </a:xfrm>
              </p:grpSpPr>
              <p:sp>
                <p:nvSpPr>
                  <p:cNvPr id="116" name="AutoShape 3"/>
                  <p:cNvSpPr>
                    <a:spLocks noChangeAspect="1" noChangeArrowheads="1" noTextEdit="1"/>
                  </p:cNvSpPr>
                  <p:nvPr/>
                </p:nvSpPr>
                <p:spPr bwMode="auto">
                  <a:xfrm>
                    <a:off x="359" y="3061"/>
                    <a:ext cx="415" cy="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sp>
                <p:nvSpPr>
                  <p:cNvPr id="117" name="Freeform 5"/>
                  <p:cNvSpPr>
                    <a:spLocks noEditPoints="1"/>
                  </p:cNvSpPr>
                  <p:nvPr/>
                </p:nvSpPr>
                <p:spPr bwMode="auto">
                  <a:xfrm>
                    <a:off x="359" y="3059"/>
                    <a:ext cx="415" cy="307"/>
                  </a:xfrm>
                  <a:custGeom>
                    <a:avLst/>
                    <a:gdLst>
                      <a:gd name="T0" fmla="*/ 152 w 264"/>
                      <a:gd name="T1" fmla="*/ 177 h 199"/>
                      <a:gd name="T2" fmla="*/ 130 w 264"/>
                      <a:gd name="T3" fmla="*/ 199 h 199"/>
                      <a:gd name="T4" fmla="*/ 107 w 264"/>
                      <a:gd name="T5" fmla="*/ 177 h 199"/>
                      <a:gd name="T6" fmla="*/ 130 w 264"/>
                      <a:gd name="T7" fmla="*/ 155 h 199"/>
                      <a:gd name="T8" fmla="*/ 152 w 264"/>
                      <a:gd name="T9" fmla="*/ 177 h 199"/>
                      <a:gd name="T10" fmla="*/ 130 w 264"/>
                      <a:gd name="T11" fmla="*/ 21 h 199"/>
                      <a:gd name="T12" fmla="*/ 251 w 264"/>
                      <a:gd name="T13" fmla="*/ 81 h 199"/>
                      <a:gd name="T14" fmla="*/ 264 w 264"/>
                      <a:gd name="T15" fmla="*/ 67 h 199"/>
                      <a:gd name="T16" fmla="*/ 131 w 264"/>
                      <a:gd name="T17" fmla="*/ 0 h 199"/>
                      <a:gd name="T18" fmla="*/ 0 w 264"/>
                      <a:gd name="T19" fmla="*/ 62 h 199"/>
                      <a:gd name="T20" fmla="*/ 12 w 264"/>
                      <a:gd name="T21" fmla="*/ 77 h 199"/>
                      <a:gd name="T22" fmla="*/ 130 w 264"/>
                      <a:gd name="T23" fmla="*/ 21 h 199"/>
                      <a:gd name="T24" fmla="*/ 130 w 264"/>
                      <a:gd name="T25" fmla="*/ 75 h 199"/>
                      <a:gd name="T26" fmla="*/ 216 w 264"/>
                      <a:gd name="T27" fmla="*/ 120 h 199"/>
                      <a:gd name="T28" fmla="*/ 229 w 264"/>
                      <a:gd name="T29" fmla="*/ 105 h 199"/>
                      <a:gd name="T30" fmla="*/ 130 w 264"/>
                      <a:gd name="T31" fmla="*/ 54 h 199"/>
                      <a:gd name="T32" fmla="*/ 32 w 264"/>
                      <a:gd name="T33" fmla="*/ 102 h 199"/>
                      <a:gd name="T34" fmla="*/ 45 w 264"/>
                      <a:gd name="T35" fmla="*/ 118 h 199"/>
                      <a:gd name="T36" fmla="*/ 130 w 264"/>
                      <a:gd name="T37" fmla="*/ 75 h 199"/>
                      <a:gd name="T38" fmla="*/ 130 w 264"/>
                      <a:gd name="T39" fmla="*/ 126 h 199"/>
                      <a:gd name="T40" fmla="*/ 183 w 264"/>
                      <a:gd name="T41" fmla="*/ 155 h 199"/>
                      <a:gd name="T42" fmla="*/ 197 w 264"/>
                      <a:gd name="T43" fmla="*/ 140 h 199"/>
                      <a:gd name="T44" fmla="*/ 130 w 264"/>
                      <a:gd name="T45" fmla="*/ 105 h 199"/>
                      <a:gd name="T46" fmla="*/ 63 w 264"/>
                      <a:gd name="T47" fmla="*/ 140 h 199"/>
                      <a:gd name="T48" fmla="*/ 75 w 264"/>
                      <a:gd name="T49" fmla="*/ 156 h 199"/>
                      <a:gd name="T50" fmla="*/ 130 w 264"/>
                      <a:gd name="T51" fmla="*/ 12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4" h="199">
                        <a:moveTo>
                          <a:pt x="152" y="177"/>
                        </a:moveTo>
                        <a:cubicBezTo>
                          <a:pt x="152" y="189"/>
                          <a:pt x="142" y="199"/>
                          <a:pt x="130" y="199"/>
                        </a:cubicBezTo>
                        <a:cubicBezTo>
                          <a:pt x="117" y="199"/>
                          <a:pt x="107" y="189"/>
                          <a:pt x="107" y="177"/>
                        </a:cubicBezTo>
                        <a:cubicBezTo>
                          <a:pt x="107" y="165"/>
                          <a:pt x="117" y="155"/>
                          <a:pt x="130" y="155"/>
                        </a:cubicBezTo>
                        <a:cubicBezTo>
                          <a:pt x="142" y="155"/>
                          <a:pt x="152" y="165"/>
                          <a:pt x="152" y="177"/>
                        </a:cubicBezTo>
                        <a:close/>
                        <a:moveTo>
                          <a:pt x="130" y="21"/>
                        </a:moveTo>
                        <a:cubicBezTo>
                          <a:pt x="178" y="22"/>
                          <a:pt x="221" y="45"/>
                          <a:pt x="251" y="81"/>
                        </a:cubicBezTo>
                        <a:cubicBezTo>
                          <a:pt x="264" y="67"/>
                          <a:pt x="264" y="67"/>
                          <a:pt x="264" y="67"/>
                        </a:cubicBezTo>
                        <a:cubicBezTo>
                          <a:pt x="231" y="26"/>
                          <a:pt x="183" y="1"/>
                          <a:pt x="131" y="0"/>
                        </a:cubicBezTo>
                        <a:cubicBezTo>
                          <a:pt x="79" y="0"/>
                          <a:pt x="33" y="24"/>
                          <a:pt x="0" y="62"/>
                        </a:cubicBezTo>
                        <a:cubicBezTo>
                          <a:pt x="12" y="77"/>
                          <a:pt x="12" y="77"/>
                          <a:pt x="12" y="77"/>
                        </a:cubicBezTo>
                        <a:cubicBezTo>
                          <a:pt x="42" y="43"/>
                          <a:pt x="84" y="21"/>
                          <a:pt x="130" y="21"/>
                        </a:cubicBezTo>
                        <a:close/>
                        <a:moveTo>
                          <a:pt x="130" y="75"/>
                        </a:moveTo>
                        <a:cubicBezTo>
                          <a:pt x="165" y="75"/>
                          <a:pt x="195" y="93"/>
                          <a:pt x="216" y="120"/>
                        </a:cubicBezTo>
                        <a:cubicBezTo>
                          <a:pt x="229" y="105"/>
                          <a:pt x="229" y="105"/>
                          <a:pt x="229" y="105"/>
                        </a:cubicBezTo>
                        <a:cubicBezTo>
                          <a:pt x="205" y="74"/>
                          <a:pt x="170" y="55"/>
                          <a:pt x="130" y="54"/>
                        </a:cubicBezTo>
                        <a:cubicBezTo>
                          <a:pt x="91" y="54"/>
                          <a:pt x="56" y="73"/>
                          <a:pt x="32" y="102"/>
                        </a:cubicBezTo>
                        <a:cubicBezTo>
                          <a:pt x="45" y="118"/>
                          <a:pt x="45" y="118"/>
                          <a:pt x="45" y="118"/>
                        </a:cubicBezTo>
                        <a:cubicBezTo>
                          <a:pt x="66" y="92"/>
                          <a:pt x="96" y="75"/>
                          <a:pt x="130" y="75"/>
                        </a:cubicBezTo>
                        <a:close/>
                        <a:moveTo>
                          <a:pt x="130" y="126"/>
                        </a:moveTo>
                        <a:cubicBezTo>
                          <a:pt x="152" y="126"/>
                          <a:pt x="171" y="137"/>
                          <a:pt x="183" y="155"/>
                        </a:cubicBezTo>
                        <a:cubicBezTo>
                          <a:pt x="197" y="140"/>
                          <a:pt x="197" y="140"/>
                          <a:pt x="197" y="140"/>
                        </a:cubicBezTo>
                        <a:cubicBezTo>
                          <a:pt x="181" y="119"/>
                          <a:pt x="157" y="105"/>
                          <a:pt x="130" y="105"/>
                        </a:cubicBezTo>
                        <a:cubicBezTo>
                          <a:pt x="103" y="105"/>
                          <a:pt x="79" y="118"/>
                          <a:pt x="63" y="140"/>
                        </a:cubicBezTo>
                        <a:cubicBezTo>
                          <a:pt x="75" y="156"/>
                          <a:pt x="75" y="156"/>
                          <a:pt x="75" y="156"/>
                        </a:cubicBezTo>
                        <a:cubicBezTo>
                          <a:pt x="88" y="137"/>
                          <a:pt x="108" y="126"/>
                          <a:pt x="130" y="126"/>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grpSp>
          <p:sp>
            <p:nvSpPr>
              <p:cNvPr id="89" name="Oval 88"/>
              <p:cNvSpPr/>
              <p:nvPr/>
            </p:nvSpPr>
            <p:spPr>
              <a:xfrm>
                <a:off x="4193655" y="4999820"/>
                <a:ext cx="703892" cy="6808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90" name="TextBox 89"/>
              <p:cNvSpPr txBox="1"/>
              <p:nvPr/>
            </p:nvSpPr>
            <p:spPr>
              <a:xfrm>
                <a:off x="4218148" y="5196923"/>
                <a:ext cx="667487" cy="346365"/>
              </a:xfrm>
              <a:prstGeom prst="rect">
                <a:avLst/>
              </a:prstGeom>
              <a:noFill/>
            </p:spPr>
            <p:txBody>
              <a:bodyPr wrap="square" rtlCol="0">
                <a:spAutoFit/>
              </a:bodyPr>
              <a:lstStyle/>
              <a:p>
                <a:pPr algn="ctr"/>
                <a:r>
                  <a:rPr lang="es-AR" sz="900" b="1" dirty="0">
                    <a:solidFill>
                      <a:prstClr val="white"/>
                    </a:solidFill>
                    <a:latin typeface="Arial" panose="020B0604020202020204" pitchFamily="34" charset="0"/>
                    <a:cs typeface="Arial" panose="020B0604020202020204" pitchFamily="34" charset="0"/>
                  </a:rPr>
                  <a:t>25%</a:t>
                </a:r>
              </a:p>
            </p:txBody>
          </p:sp>
        </p:grpSp>
        <p:grpSp>
          <p:nvGrpSpPr>
            <p:cNvPr id="194" name="Group 193"/>
            <p:cNvGrpSpPr/>
            <p:nvPr/>
          </p:nvGrpSpPr>
          <p:grpSpPr>
            <a:xfrm>
              <a:off x="415240" y="6953873"/>
              <a:ext cx="6148077" cy="818356"/>
              <a:chOff x="415240" y="6953873"/>
              <a:chExt cx="6148077" cy="818356"/>
            </a:xfrm>
          </p:grpSpPr>
          <p:grpSp>
            <p:nvGrpSpPr>
              <p:cNvPr id="187" name="Group 186"/>
              <p:cNvGrpSpPr/>
              <p:nvPr/>
            </p:nvGrpSpPr>
            <p:grpSpPr>
              <a:xfrm>
                <a:off x="415240" y="6953873"/>
                <a:ext cx="6148077" cy="624047"/>
                <a:chOff x="415240" y="6953873"/>
                <a:chExt cx="6148077" cy="624047"/>
              </a:xfrm>
            </p:grpSpPr>
            <p:grpSp>
              <p:nvGrpSpPr>
                <p:cNvPr id="86" name="Group 85"/>
                <p:cNvGrpSpPr/>
                <p:nvPr/>
              </p:nvGrpSpPr>
              <p:grpSpPr>
                <a:xfrm>
                  <a:off x="1040347" y="6953873"/>
                  <a:ext cx="5522970" cy="624047"/>
                  <a:chOff x="1497723" y="4420595"/>
                  <a:chExt cx="7709338" cy="871088"/>
                </a:xfrm>
              </p:grpSpPr>
              <p:grpSp>
                <p:nvGrpSpPr>
                  <p:cNvPr id="118" name="Group 117"/>
                  <p:cNvGrpSpPr/>
                  <p:nvPr/>
                </p:nvGrpSpPr>
                <p:grpSpPr>
                  <a:xfrm>
                    <a:off x="1497725" y="4886158"/>
                    <a:ext cx="7709336" cy="405525"/>
                    <a:chOff x="1497725" y="3867606"/>
                    <a:chExt cx="7709336" cy="405525"/>
                  </a:xfrm>
                </p:grpSpPr>
                <p:sp>
                  <p:nvSpPr>
                    <p:cNvPr id="120" name="Rectangle 119"/>
                    <p:cNvSpPr/>
                    <p:nvPr/>
                  </p:nvSpPr>
                  <p:spPr>
                    <a:xfrm>
                      <a:off x="2547654" y="3897386"/>
                      <a:ext cx="6659407" cy="3334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sp>
                  <p:nvSpPr>
                    <p:cNvPr id="121" name="Rectangle 120"/>
                    <p:cNvSpPr/>
                    <p:nvPr/>
                  </p:nvSpPr>
                  <p:spPr>
                    <a:xfrm>
                      <a:off x="1497725" y="3867606"/>
                      <a:ext cx="5189102" cy="40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grpSp>
              <p:sp>
                <p:nvSpPr>
                  <p:cNvPr id="119" name="TextBox 118"/>
                  <p:cNvSpPr txBox="1"/>
                  <p:nvPr/>
                </p:nvSpPr>
                <p:spPr>
                  <a:xfrm>
                    <a:off x="1497723" y="4420595"/>
                    <a:ext cx="2970864" cy="547946"/>
                  </a:xfrm>
                  <a:prstGeom prst="rect">
                    <a:avLst/>
                  </a:prstGeom>
                  <a:noFill/>
                </p:spPr>
                <p:txBody>
                  <a:bodyPr wrap="square" rtlCol="0">
                    <a:spAutoFit/>
                  </a:bodyPr>
                  <a:lstStyle/>
                  <a:p>
                    <a:r>
                      <a:rPr lang="es-AR" sz="1100" b="1" dirty="0">
                        <a:solidFill>
                          <a:srgbClr val="702082"/>
                        </a:solidFill>
                        <a:latin typeface="Arial" panose="020B0604020202020204" pitchFamily="34" charset="0"/>
                        <a:cs typeface="Arial" panose="020B0604020202020204" pitchFamily="34" charset="0"/>
                      </a:rPr>
                      <a:t>Farmacéutico</a:t>
                    </a:r>
                  </a:p>
                </p:txBody>
              </p:sp>
            </p:grpSp>
            <p:sp>
              <p:nvSpPr>
                <p:cNvPr id="88" name="Freeform 14"/>
                <p:cNvSpPr>
                  <a:spLocks noEditPoints="1"/>
                </p:cNvSpPr>
                <p:nvPr/>
              </p:nvSpPr>
              <p:spPr bwMode="auto">
                <a:xfrm>
                  <a:off x="415240" y="7082304"/>
                  <a:ext cx="485489" cy="478906"/>
                </a:xfrm>
                <a:custGeom>
                  <a:avLst/>
                  <a:gdLst>
                    <a:gd name="T0" fmla="*/ 323 w 806"/>
                    <a:gd name="T1" fmla="*/ 736 h 806"/>
                    <a:gd name="T2" fmla="*/ 530 w 806"/>
                    <a:gd name="T3" fmla="*/ 529 h 806"/>
                    <a:gd name="T4" fmla="*/ 531 w 806"/>
                    <a:gd name="T5" fmla="*/ 528 h 806"/>
                    <a:gd name="T6" fmla="*/ 736 w 806"/>
                    <a:gd name="T7" fmla="*/ 322 h 806"/>
                    <a:gd name="T8" fmla="*/ 736 w 806"/>
                    <a:gd name="T9" fmla="*/ 70 h 806"/>
                    <a:gd name="T10" fmla="*/ 483 w 806"/>
                    <a:gd name="T11" fmla="*/ 69 h 806"/>
                    <a:gd name="T12" fmla="*/ 278 w 806"/>
                    <a:gd name="T13" fmla="*/ 275 h 806"/>
                    <a:gd name="T14" fmla="*/ 277 w 806"/>
                    <a:gd name="T15" fmla="*/ 276 h 806"/>
                    <a:gd name="T16" fmla="*/ 70 w 806"/>
                    <a:gd name="T17" fmla="*/ 483 h 806"/>
                    <a:gd name="T18" fmla="*/ 70 w 806"/>
                    <a:gd name="T19" fmla="*/ 736 h 806"/>
                    <a:gd name="T20" fmla="*/ 323 w 806"/>
                    <a:gd name="T21" fmla="*/ 736 h 806"/>
                    <a:gd name="T22" fmla="*/ 491 w 806"/>
                    <a:gd name="T23" fmla="*/ 104 h 806"/>
                    <a:gd name="T24" fmla="*/ 701 w 806"/>
                    <a:gd name="T25" fmla="*/ 104 h 806"/>
                    <a:gd name="T26" fmla="*/ 701 w 806"/>
                    <a:gd name="T27" fmla="*/ 314 h 806"/>
                    <a:gd name="T28" fmla="*/ 509 w 806"/>
                    <a:gd name="T29" fmla="*/ 506 h 806"/>
                    <a:gd name="T30" fmla="*/ 299 w 806"/>
                    <a:gd name="T31" fmla="*/ 297 h 806"/>
                    <a:gd name="T32" fmla="*/ 491 w 806"/>
                    <a:gd name="T33" fmla="*/ 104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6" h="806">
                      <a:moveTo>
                        <a:pt x="323" y="736"/>
                      </a:moveTo>
                      <a:cubicBezTo>
                        <a:pt x="530" y="529"/>
                        <a:pt x="530" y="529"/>
                        <a:pt x="530" y="529"/>
                      </a:cubicBezTo>
                      <a:cubicBezTo>
                        <a:pt x="531" y="528"/>
                        <a:pt x="531" y="528"/>
                        <a:pt x="531" y="528"/>
                      </a:cubicBezTo>
                      <a:cubicBezTo>
                        <a:pt x="736" y="322"/>
                        <a:pt x="736" y="322"/>
                        <a:pt x="736" y="322"/>
                      </a:cubicBezTo>
                      <a:cubicBezTo>
                        <a:pt x="806" y="253"/>
                        <a:pt x="806" y="139"/>
                        <a:pt x="736" y="70"/>
                      </a:cubicBezTo>
                      <a:cubicBezTo>
                        <a:pt x="666" y="0"/>
                        <a:pt x="553" y="0"/>
                        <a:pt x="483" y="69"/>
                      </a:cubicBezTo>
                      <a:cubicBezTo>
                        <a:pt x="278" y="275"/>
                        <a:pt x="278" y="275"/>
                        <a:pt x="278" y="275"/>
                      </a:cubicBezTo>
                      <a:cubicBezTo>
                        <a:pt x="277" y="276"/>
                        <a:pt x="277" y="276"/>
                        <a:pt x="277" y="276"/>
                      </a:cubicBezTo>
                      <a:cubicBezTo>
                        <a:pt x="70" y="483"/>
                        <a:pt x="70" y="483"/>
                        <a:pt x="70" y="483"/>
                      </a:cubicBezTo>
                      <a:cubicBezTo>
                        <a:pt x="0" y="553"/>
                        <a:pt x="0" y="666"/>
                        <a:pt x="70" y="736"/>
                      </a:cubicBezTo>
                      <a:cubicBezTo>
                        <a:pt x="139" y="806"/>
                        <a:pt x="253" y="806"/>
                        <a:pt x="323" y="736"/>
                      </a:cubicBezTo>
                      <a:close/>
                      <a:moveTo>
                        <a:pt x="491" y="104"/>
                      </a:moveTo>
                      <a:cubicBezTo>
                        <a:pt x="549" y="46"/>
                        <a:pt x="643" y="46"/>
                        <a:pt x="701" y="104"/>
                      </a:cubicBezTo>
                      <a:cubicBezTo>
                        <a:pt x="759" y="162"/>
                        <a:pt x="759" y="256"/>
                        <a:pt x="701" y="314"/>
                      </a:cubicBezTo>
                      <a:cubicBezTo>
                        <a:pt x="509" y="506"/>
                        <a:pt x="509" y="506"/>
                        <a:pt x="509" y="506"/>
                      </a:cubicBezTo>
                      <a:cubicBezTo>
                        <a:pt x="299" y="297"/>
                        <a:pt x="299" y="297"/>
                        <a:pt x="299" y="297"/>
                      </a:cubicBezTo>
                      <a:lnTo>
                        <a:pt x="491" y="104"/>
                      </a:lnTo>
                      <a:close/>
                    </a:path>
                  </a:pathLst>
                </a:custGeom>
                <a:solidFill>
                  <a:schemeClr val="accent1"/>
                </a:solidFill>
                <a:ln>
                  <a:noFill/>
                </a:ln>
              </p:spPr>
              <p:txBody>
                <a:bodyPr vert="horz" wrap="square" lIns="32743" tIns="16371" rIns="32743" bIns="16371" numCol="1" anchor="t" anchorCtr="0" compatLnSpc="1">
                  <a:prstTxWarp prst="textNoShape">
                    <a:avLst/>
                  </a:prstTxWarp>
                </a:bodyPr>
                <a:lstStyle/>
                <a:p>
                  <a:endParaRPr lang="es-AR" sz="500" dirty="0">
                    <a:solidFill>
                      <a:prstClr val="black"/>
                    </a:solidFill>
                  </a:endParaRPr>
                </a:p>
              </p:txBody>
            </p:sp>
          </p:grpSp>
          <p:sp>
            <p:nvSpPr>
              <p:cNvPr id="91" name="Oval 90"/>
              <p:cNvSpPr/>
              <p:nvPr/>
            </p:nvSpPr>
            <p:spPr>
              <a:xfrm>
                <a:off x="4219013" y="7091389"/>
                <a:ext cx="703892" cy="680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92" name="TextBox 91"/>
              <p:cNvSpPr txBox="1"/>
              <p:nvPr/>
            </p:nvSpPr>
            <p:spPr>
              <a:xfrm>
                <a:off x="4243506" y="7288489"/>
                <a:ext cx="667487" cy="346365"/>
              </a:xfrm>
              <a:prstGeom prst="rect">
                <a:avLst/>
              </a:prstGeom>
              <a:noFill/>
            </p:spPr>
            <p:txBody>
              <a:bodyPr wrap="square" rtlCol="0">
                <a:spAutoFit/>
              </a:bodyPr>
              <a:lstStyle/>
              <a:p>
                <a:pPr algn="ctr"/>
                <a:r>
                  <a:rPr lang="es-AR" sz="900" b="1" dirty="0">
                    <a:solidFill>
                      <a:prstClr val="white"/>
                    </a:solidFill>
                    <a:latin typeface="Arial" panose="020B0604020202020204" pitchFamily="34" charset="0"/>
                    <a:cs typeface="Arial" panose="020B0604020202020204" pitchFamily="34" charset="0"/>
                  </a:rPr>
                  <a:t>25%</a:t>
                </a:r>
              </a:p>
            </p:txBody>
          </p:sp>
        </p:grpSp>
        <p:grpSp>
          <p:nvGrpSpPr>
            <p:cNvPr id="178" name="Group 177"/>
            <p:cNvGrpSpPr/>
            <p:nvPr/>
          </p:nvGrpSpPr>
          <p:grpSpPr>
            <a:xfrm>
              <a:off x="6878710" y="6331902"/>
              <a:ext cx="6246308" cy="798031"/>
              <a:chOff x="6878710" y="6331902"/>
              <a:chExt cx="6246308" cy="798031"/>
            </a:xfrm>
          </p:grpSpPr>
          <p:grpSp>
            <p:nvGrpSpPr>
              <p:cNvPr id="31" name="Group 30"/>
              <p:cNvGrpSpPr/>
              <p:nvPr/>
            </p:nvGrpSpPr>
            <p:grpSpPr>
              <a:xfrm>
                <a:off x="7602049" y="6331902"/>
                <a:ext cx="5522969" cy="598546"/>
                <a:chOff x="1497723" y="4420595"/>
                <a:chExt cx="7709338" cy="835491"/>
              </a:xfrm>
            </p:grpSpPr>
            <p:grpSp>
              <p:nvGrpSpPr>
                <p:cNvPr id="52" name="Group 51"/>
                <p:cNvGrpSpPr/>
                <p:nvPr/>
              </p:nvGrpSpPr>
              <p:grpSpPr>
                <a:xfrm>
                  <a:off x="1497724" y="4886157"/>
                  <a:ext cx="7709337" cy="369929"/>
                  <a:chOff x="1497724" y="3867605"/>
                  <a:chExt cx="7709337" cy="369929"/>
                </a:xfrm>
              </p:grpSpPr>
              <p:sp>
                <p:nvSpPr>
                  <p:cNvPr id="54" name="Rectangle 53"/>
                  <p:cNvSpPr/>
                  <p:nvPr/>
                </p:nvSpPr>
                <p:spPr>
                  <a:xfrm>
                    <a:off x="2547654" y="3897386"/>
                    <a:ext cx="6659407" cy="3334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sp>
                <p:nvSpPr>
                  <p:cNvPr id="55" name="Rectangle 54"/>
                  <p:cNvSpPr/>
                  <p:nvPr/>
                </p:nvSpPr>
                <p:spPr>
                  <a:xfrm>
                    <a:off x="1497724" y="3867605"/>
                    <a:ext cx="4448238" cy="3699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grpSp>
            <p:sp>
              <p:nvSpPr>
                <p:cNvPr id="53" name="TextBox 52"/>
                <p:cNvSpPr txBox="1"/>
                <p:nvPr/>
              </p:nvSpPr>
              <p:spPr>
                <a:xfrm>
                  <a:off x="1497723" y="4420595"/>
                  <a:ext cx="2970867" cy="547944"/>
                </a:xfrm>
                <a:prstGeom prst="rect">
                  <a:avLst/>
                </a:prstGeom>
                <a:noFill/>
              </p:spPr>
              <p:txBody>
                <a:bodyPr wrap="square" rtlCol="0">
                  <a:spAutoFit/>
                </a:bodyPr>
                <a:lstStyle/>
                <a:p>
                  <a:r>
                    <a:rPr lang="es-AR" sz="1100" b="1" dirty="0">
                      <a:solidFill>
                        <a:srgbClr val="00C387"/>
                      </a:solidFill>
                      <a:latin typeface="Arial" panose="020B0604020202020204" pitchFamily="34" charset="0"/>
                      <a:cs typeface="Arial" panose="020B0604020202020204" pitchFamily="34" charset="0"/>
                    </a:rPr>
                    <a:t>Química</a:t>
                  </a:r>
                </a:p>
              </p:txBody>
            </p:sp>
          </p:grpSp>
          <p:sp>
            <p:nvSpPr>
              <p:cNvPr id="35" name="Oval 34"/>
              <p:cNvSpPr/>
              <p:nvPr/>
            </p:nvSpPr>
            <p:spPr>
              <a:xfrm>
                <a:off x="10743082" y="6449093"/>
                <a:ext cx="703892" cy="6808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36" name="TextBox 35"/>
              <p:cNvSpPr txBox="1"/>
              <p:nvPr/>
            </p:nvSpPr>
            <p:spPr>
              <a:xfrm>
                <a:off x="10767578" y="6646194"/>
                <a:ext cx="667487" cy="346365"/>
              </a:xfrm>
              <a:prstGeom prst="rect">
                <a:avLst/>
              </a:prstGeom>
              <a:noFill/>
            </p:spPr>
            <p:txBody>
              <a:bodyPr wrap="square" rtlCol="0">
                <a:spAutoFit/>
              </a:bodyPr>
              <a:lstStyle/>
              <a:p>
                <a:pPr algn="ctr"/>
                <a:r>
                  <a:rPr lang="es-AR" sz="900" b="1" dirty="0">
                    <a:solidFill>
                      <a:prstClr val="white"/>
                    </a:solidFill>
                    <a:latin typeface="Arial" panose="020B0604020202020204" pitchFamily="34" charset="0"/>
                    <a:cs typeface="Arial" panose="020B0604020202020204" pitchFamily="34" charset="0"/>
                  </a:rPr>
                  <a:t>25%</a:t>
                </a:r>
              </a:p>
            </p:txBody>
          </p:sp>
          <p:sp>
            <p:nvSpPr>
              <p:cNvPr id="39" name="Freeform 9"/>
              <p:cNvSpPr>
                <a:spLocks noEditPoints="1"/>
              </p:cNvSpPr>
              <p:nvPr/>
            </p:nvSpPr>
            <p:spPr bwMode="auto">
              <a:xfrm>
                <a:off x="6878710" y="6383747"/>
                <a:ext cx="594611" cy="591900"/>
              </a:xfrm>
              <a:custGeom>
                <a:avLst/>
                <a:gdLst>
                  <a:gd name="T0" fmla="*/ 172 w 232"/>
                  <a:gd name="T1" fmla="*/ 66 h 255"/>
                  <a:gd name="T2" fmla="*/ 198 w 232"/>
                  <a:gd name="T3" fmla="*/ 124 h 255"/>
                  <a:gd name="T4" fmla="*/ 157 w 232"/>
                  <a:gd name="T5" fmla="*/ 52 h 255"/>
                  <a:gd name="T6" fmla="*/ 154 w 232"/>
                  <a:gd name="T7" fmla="*/ 44 h 255"/>
                  <a:gd name="T8" fmla="*/ 142 w 232"/>
                  <a:gd name="T9" fmla="*/ 17 h 255"/>
                  <a:gd name="T10" fmla="*/ 139 w 232"/>
                  <a:gd name="T11" fmla="*/ 14 h 255"/>
                  <a:gd name="T12" fmla="*/ 134 w 232"/>
                  <a:gd name="T13" fmla="*/ 8 h 255"/>
                  <a:gd name="T14" fmla="*/ 128 w 232"/>
                  <a:gd name="T15" fmla="*/ 4 h 255"/>
                  <a:gd name="T16" fmla="*/ 124 w 232"/>
                  <a:gd name="T17" fmla="*/ 2 h 255"/>
                  <a:gd name="T18" fmla="*/ 121 w 232"/>
                  <a:gd name="T19" fmla="*/ 1 h 255"/>
                  <a:gd name="T20" fmla="*/ 115 w 232"/>
                  <a:gd name="T21" fmla="*/ 0 h 255"/>
                  <a:gd name="T22" fmla="*/ 10 w 232"/>
                  <a:gd name="T23" fmla="*/ 56 h 255"/>
                  <a:gd name="T24" fmla="*/ 9 w 232"/>
                  <a:gd name="T25" fmla="*/ 197 h 255"/>
                  <a:gd name="T26" fmla="*/ 89 w 232"/>
                  <a:gd name="T27" fmla="*/ 179 h 255"/>
                  <a:gd name="T28" fmla="*/ 49 w 232"/>
                  <a:gd name="T29" fmla="*/ 139 h 255"/>
                  <a:gd name="T30" fmla="*/ 140 w 232"/>
                  <a:gd name="T31" fmla="*/ 198 h 255"/>
                  <a:gd name="T32" fmla="*/ 136 w 232"/>
                  <a:gd name="T33" fmla="*/ 209 h 255"/>
                  <a:gd name="T34" fmla="*/ 133 w 232"/>
                  <a:gd name="T35" fmla="*/ 218 h 255"/>
                  <a:gd name="T36" fmla="*/ 131 w 232"/>
                  <a:gd name="T37" fmla="*/ 222 h 255"/>
                  <a:gd name="T38" fmla="*/ 125 w 232"/>
                  <a:gd name="T39" fmla="*/ 231 h 255"/>
                  <a:gd name="T40" fmla="*/ 123 w 232"/>
                  <a:gd name="T41" fmla="*/ 233 h 255"/>
                  <a:gd name="T42" fmla="*/ 119 w 232"/>
                  <a:gd name="T43" fmla="*/ 236 h 255"/>
                  <a:gd name="T44" fmla="*/ 117 w 232"/>
                  <a:gd name="T45" fmla="*/ 237 h 255"/>
                  <a:gd name="T46" fmla="*/ 77 w 232"/>
                  <a:gd name="T47" fmla="*/ 211 h 255"/>
                  <a:gd name="T48" fmla="*/ 120 w 232"/>
                  <a:gd name="T49" fmla="*/ 254 h 255"/>
                  <a:gd name="T50" fmla="*/ 131 w 232"/>
                  <a:gd name="T51" fmla="*/ 249 h 255"/>
                  <a:gd name="T52" fmla="*/ 135 w 232"/>
                  <a:gd name="T53" fmla="*/ 246 h 255"/>
                  <a:gd name="T54" fmla="*/ 145 w 232"/>
                  <a:gd name="T55" fmla="*/ 232 h 255"/>
                  <a:gd name="T56" fmla="*/ 151 w 232"/>
                  <a:gd name="T57" fmla="*/ 219 h 255"/>
                  <a:gd name="T58" fmla="*/ 156 w 232"/>
                  <a:gd name="T59" fmla="*/ 204 h 255"/>
                  <a:gd name="T60" fmla="*/ 208 w 232"/>
                  <a:gd name="T61" fmla="*/ 145 h 255"/>
                  <a:gd name="T62" fmla="*/ 144 w 232"/>
                  <a:gd name="T63" fmla="*/ 86 h 255"/>
                  <a:gd name="T64" fmla="*/ 146 w 232"/>
                  <a:gd name="T65" fmla="*/ 87 h 255"/>
                  <a:gd name="T66" fmla="*/ 117 w 232"/>
                  <a:gd name="T67" fmla="*/ 18 h 255"/>
                  <a:gd name="T68" fmla="*/ 119 w 232"/>
                  <a:gd name="T69" fmla="*/ 19 h 255"/>
                  <a:gd name="T70" fmla="*/ 121 w 232"/>
                  <a:gd name="T71" fmla="*/ 20 h 255"/>
                  <a:gd name="T72" fmla="*/ 124 w 232"/>
                  <a:gd name="T73" fmla="*/ 22 h 255"/>
                  <a:gd name="T74" fmla="*/ 125 w 232"/>
                  <a:gd name="T75" fmla="*/ 24 h 255"/>
                  <a:gd name="T76" fmla="*/ 128 w 232"/>
                  <a:gd name="T77" fmla="*/ 28 h 255"/>
                  <a:gd name="T78" fmla="*/ 130 w 232"/>
                  <a:gd name="T79" fmla="*/ 31 h 255"/>
                  <a:gd name="T80" fmla="*/ 132 w 232"/>
                  <a:gd name="T81" fmla="*/ 36 h 255"/>
                  <a:gd name="T82" fmla="*/ 134 w 232"/>
                  <a:gd name="T83" fmla="*/ 39 h 255"/>
                  <a:gd name="T84" fmla="*/ 136 w 232"/>
                  <a:gd name="T85" fmla="*/ 46 h 255"/>
                  <a:gd name="T86" fmla="*/ 140 w 232"/>
                  <a:gd name="T87" fmla="*/ 58 h 255"/>
                  <a:gd name="T88" fmla="*/ 115 w 232"/>
                  <a:gd name="T89" fmla="*/ 18 h 255"/>
                  <a:gd name="T90" fmla="*/ 71 w 232"/>
                  <a:gd name="T91" fmla="*/ 68 h 255"/>
                  <a:gd name="T92" fmla="*/ 87 w 232"/>
                  <a:gd name="T93" fmla="*/ 76 h 255"/>
                  <a:gd name="T94" fmla="*/ 88 w 232"/>
                  <a:gd name="T95" fmla="*/ 85 h 255"/>
                  <a:gd name="T96" fmla="*/ 62 w 232"/>
                  <a:gd name="T97" fmla="*/ 127 h 255"/>
                  <a:gd name="T98" fmla="*/ 134 w 232"/>
                  <a:gd name="T99" fmla="*/ 100 h 255"/>
                  <a:gd name="T100" fmla="*/ 144 w 232"/>
                  <a:gd name="T101" fmla="*/ 179 h 255"/>
                  <a:gd name="T102" fmla="*/ 62 w 232"/>
                  <a:gd name="T103" fmla="*/ 127 h 255"/>
                  <a:gd name="T104" fmla="*/ 160 w 232"/>
                  <a:gd name="T105" fmla="*/ 187 h 255"/>
                  <a:gd name="T106" fmla="*/ 164 w 232"/>
                  <a:gd name="T107" fmla="*/ 166 h 255"/>
                  <a:gd name="T108" fmla="*/ 166 w 232"/>
                  <a:gd name="T109" fmla="*/ 127 h 255"/>
                  <a:gd name="T110" fmla="*/ 206 w 232"/>
                  <a:gd name="T111" fmla="*/ 189 h 255"/>
                  <a:gd name="T112" fmla="*/ 91 w 232"/>
                  <a:gd name="T113"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2" h="255">
                    <a:moveTo>
                      <a:pt x="165" y="101"/>
                    </a:moveTo>
                    <a:cubicBezTo>
                      <a:pt x="164" y="90"/>
                      <a:pt x="162" y="79"/>
                      <a:pt x="161" y="69"/>
                    </a:cubicBezTo>
                    <a:cubicBezTo>
                      <a:pt x="165" y="68"/>
                      <a:pt x="168" y="67"/>
                      <a:pt x="172" y="66"/>
                    </a:cubicBezTo>
                    <a:cubicBezTo>
                      <a:pt x="194" y="60"/>
                      <a:pt x="205" y="63"/>
                      <a:pt x="208" y="68"/>
                    </a:cubicBezTo>
                    <a:cubicBezTo>
                      <a:pt x="211" y="74"/>
                      <a:pt x="206" y="90"/>
                      <a:pt x="185" y="112"/>
                    </a:cubicBezTo>
                    <a:cubicBezTo>
                      <a:pt x="198" y="124"/>
                      <a:pt x="198" y="124"/>
                      <a:pt x="198" y="124"/>
                    </a:cubicBezTo>
                    <a:cubicBezTo>
                      <a:pt x="223" y="97"/>
                      <a:pt x="232" y="73"/>
                      <a:pt x="222" y="58"/>
                    </a:cubicBezTo>
                    <a:cubicBezTo>
                      <a:pt x="217" y="49"/>
                      <a:pt x="202" y="40"/>
                      <a:pt x="168" y="49"/>
                    </a:cubicBezTo>
                    <a:cubicBezTo>
                      <a:pt x="164" y="50"/>
                      <a:pt x="160" y="51"/>
                      <a:pt x="157" y="52"/>
                    </a:cubicBezTo>
                    <a:cubicBezTo>
                      <a:pt x="156" y="49"/>
                      <a:pt x="155" y="46"/>
                      <a:pt x="154" y="44"/>
                    </a:cubicBezTo>
                    <a:cubicBezTo>
                      <a:pt x="154" y="44"/>
                      <a:pt x="154" y="44"/>
                      <a:pt x="154" y="44"/>
                    </a:cubicBezTo>
                    <a:cubicBezTo>
                      <a:pt x="154" y="44"/>
                      <a:pt x="154" y="44"/>
                      <a:pt x="154" y="44"/>
                    </a:cubicBezTo>
                    <a:cubicBezTo>
                      <a:pt x="154" y="42"/>
                      <a:pt x="153" y="40"/>
                      <a:pt x="152" y="38"/>
                    </a:cubicBezTo>
                    <a:cubicBezTo>
                      <a:pt x="152" y="38"/>
                      <a:pt x="152" y="38"/>
                      <a:pt x="152" y="38"/>
                    </a:cubicBezTo>
                    <a:cubicBezTo>
                      <a:pt x="149" y="30"/>
                      <a:pt x="145" y="23"/>
                      <a:pt x="142" y="17"/>
                    </a:cubicBezTo>
                    <a:cubicBezTo>
                      <a:pt x="141" y="17"/>
                      <a:pt x="141" y="17"/>
                      <a:pt x="141" y="17"/>
                    </a:cubicBezTo>
                    <a:cubicBezTo>
                      <a:pt x="141" y="16"/>
                      <a:pt x="140" y="15"/>
                      <a:pt x="139" y="14"/>
                    </a:cubicBezTo>
                    <a:cubicBezTo>
                      <a:pt x="139" y="14"/>
                      <a:pt x="139" y="14"/>
                      <a:pt x="139" y="14"/>
                    </a:cubicBezTo>
                    <a:cubicBezTo>
                      <a:pt x="138" y="13"/>
                      <a:pt x="137" y="12"/>
                      <a:pt x="137" y="11"/>
                    </a:cubicBezTo>
                    <a:cubicBezTo>
                      <a:pt x="137" y="11"/>
                      <a:pt x="137" y="11"/>
                      <a:pt x="136" y="11"/>
                    </a:cubicBezTo>
                    <a:cubicBezTo>
                      <a:pt x="136" y="10"/>
                      <a:pt x="135" y="9"/>
                      <a:pt x="134" y="8"/>
                    </a:cubicBezTo>
                    <a:cubicBezTo>
                      <a:pt x="134" y="8"/>
                      <a:pt x="134" y="8"/>
                      <a:pt x="134" y="8"/>
                    </a:cubicBezTo>
                    <a:cubicBezTo>
                      <a:pt x="132" y="7"/>
                      <a:pt x="131" y="6"/>
                      <a:pt x="129" y="4"/>
                    </a:cubicBezTo>
                    <a:cubicBezTo>
                      <a:pt x="129" y="4"/>
                      <a:pt x="129" y="4"/>
                      <a:pt x="128" y="4"/>
                    </a:cubicBezTo>
                    <a:cubicBezTo>
                      <a:pt x="128" y="4"/>
                      <a:pt x="127" y="3"/>
                      <a:pt x="127" y="3"/>
                    </a:cubicBezTo>
                    <a:cubicBezTo>
                      <a:pt x="126" y="3"/>
                      <a:pt x="126" y="3"/>
                      <a:pt x="126" y="3"/>
                    </a:cubicBezTo>
                    <a:cubicBezTo>
                      <a:pt x="125" y="2"/>
                      <a:pt x="125" y="2"/>
                      <a:pt x="124" y="2"/>
                    </a:cubicBezTo>
                    <a:cubicBezTo>
                      <a:pt x="124" y="2"/>
                      <a:pt x="123" y="2"/>
                      <a:pt x="123" y="1"/>
                    </a:cubicBezTo>
                    <a:cubicBezTo>
                      <a:pt x="123" y="1"/>
                      <a:pt x="122" y="1"/>
                      <a:pt x="121" y="1"/>
                    </a:cubicBezTo>
                    <a:cubicBezTo>
                      <a:pt x="121" y="1"/>
                      <a:pt x="121" y="1"/>
                      <a:pt x="121" y="1"/>
                    </a:cubicBezTo>
                    <a:cubicBezTo>
                      <a:pt x="120" y="1"/>
                      <a:pt x="119" y="0"/>
                      <a:pt x="119" y="0"/>
                    </a:cubicBezTo>
                    <a:cubicBezTo>
                      <a:pt x="119" y="0"/>
                      <a:pt x="118" y="0"/>
                      <a:pt x="118" y="0"/>
                    </a:cubicBezTo>
                    <a:cubicBezTo>
                      <a:pt x="117" y="0"/>
                      <a:pt x="116" y="0"/>
                      <a:pt x="115" y="0"/>
                    </a:cubicBezTo>
                    <a:cubicBezTo>
                      <a:pt x="100" y="0"/>
                      <a:pt x="84" y="17"/>
                      <a:pt x="75" y="51"/>
                    </a:cubicBezTo>
                    <a:cubicBezTo>
                      <a:pt x="61" y="46"/>
                      <a:pt x="49" y="44"/>
                      <a:pt x="39" y="44"/>
                    </a:cubicBezTo>
                    <a:cubicBezTo>
                      <a:pt x="22" y="44"/>
                      <a:pt x="14" y="50"/>
                      <a:pt x="10" y="56"/>
                    </a:cubicBezTo>
                    <a:cubicBezTo>
                      <a:pt x="0" y="70"/>
                      <a:pt x="8" y="96"/>
                      <a:pt x="37" y="127"/>
                    </a:cubicBezTo>
                    <a:cubicBezTo>
                      <a:pt x="31" y="132"/>
                      <a:pt x="26" y="138"/>
                      <a:pt x="22" y="143"/>
                    </a:cubicBezTo>
                    <a:cubicBezTo>
                      <a:pt x="0" y="171"/>
                      <a:pt x="3" y="188"/>
                      <a:pt x="9" y="197"/>
                    </a:cubicBezTo>
                    <a:cubicBezTo>
                      <a:pt x="14" y="206"/>
                      <a:pt x="25" y="209"/>
                      <a:pt x="38" y="209"/>
                    </a:cubicBezTo>
                    <a:cubicBezTo>
                      <a:pt x="58" y="209"/>
                      <a:pt x="84" y="201"/>
                      <a:pt x="107" y="190"/>
                    </a:cubicBezTo>
                    <a:cubicBezTo>
                      <a:pt x="89" y="179"/>
                      <a:pt x="89" y="179"/>
                      <a:pt x="89" y="179"/>
                    </a:cubicBezTo>
                    <a:cubicBezTo>
                      <a:pt x="51" y="195"/>
                      <a:pt x="28" y="194"/>
                      <a:pt x="23" y="187"/>
                    </a:cubicBezTo>
                    <a:cubicBezTo>
                      <a:pt x="20" y="183"/>
                      <a:pt x="22" y="172"/>
                      <a:pt x="36" y="154"/>
                    </a:cubicBezTo>
                    <a:cubicBezTo>
                      <a:pt x="40" y="149"/>
                      <a:pt x="44" y="144"/>
                      <a:pt x="49" y="139"/>
                    </a:cubicBezTo>
                    <a:cubicBezTo>
                      <a:pt x="60" y="149"/>
                      <a:pt x="72" y="159"/>
                      <a:pt x="87" y="169"/>
                    </a:cubicBezTo>
                    <a:cubicBezTo>
                      <a:pt x="105" y="181"/>
                      <a:pt x="123" y="191"/>
                      <a:pt x="140" y="198"/>
                    </a:cubicBezTo>
                    <a:cubicBezTo>
                      <a:pt x="140" y="198"/>
                      <a:pt x="140" y="198"/>
                      <a:pt x="140" y="198"/>
                    </a:cubicBezTo>
                    <a:cubicBezTo>
                      <a:pt x="140" y="198"/>
                      <a:pt x="140" y="198"/>
                      <a:pt x="140" y="198"/>
                    </a:cubicBezTo>
                    <a:cubicBezTo>
                      <a:pt x="139" y="202"/>
                      <a:pt x="137" y="205"/>
                      <a:pt x="136" y="209"/>
                    </a:cubicBezTo>
                    <a:cubicBezTo>
                      <a:pt x="136" y="209"/>
                      <a:pt x="136" y="209"/>
                      <a:pt x="136" y="209"/>
                    </a:cubicBezTo>
                    <a:cubicBezTo>
                      <a:pt x="136" y="210"/>
                      <a:pt x="135" y="212"/>
                      <a:pt x="135" y="213"/>
                    </a:cubicBezTo>
                    <a:cubicBezTo>
                      <a:pt x="134" y="213"/>
                      <a:pt x="134" y="213"/>
                      <a:pt x="134" y="214"/>
                    </a:cubicBezTo>
                    <a:cubicBezTo>
                      <a:pt x="134" y="215"/>
                      <a:pt x="133" y="216"/>
                      <a:pt x="133" y="218"/>
                    </a:cubicBezTo>
                    <a:cubicBezTo>
                      <a:pt x="133" y="218"/>
                      <a:pt x="133" y="218"/>
                      <a:pt x="133" y="218"/>
                    </a:cubicBezTo>
                    <a:cubicBezTo>
                      <a:pt x="132" y="219"/>
                      <a:pt x="131" y="220"/>
                      <a:pt x="131" y="222"/>
                    </a:cubicBezTo>
                    <a:cubicBezTo>
                      <a:pt x="131" y="222"/>
                      <a:pt x="131" y="222"/>
                      <a:pt x="131" y="222"/>
                    </a:cubicBezTo>
                    <a:cubicBezTo>
                      <a:pt x="129" y="224"/>
                      <a:pt x="128" y="226"/>
                      <a:pt x="127" y="228"/>
                    </a:cubicBezTo>
                    <a:cubicBezTo>
                      <a:pt x="127" y="228"/>
                      <a:pt x="127" y="229"/>
                      <a:pt x="127" y="229"/>
                    </a:cubicBezTo>
                    <a:cubicBezTo>
                      <a:pt x="126" y="229"/>
                      <a:pt x="126" y="230"/>
                      <a:pt x="125" y="231"/>
                    </a:cubicBezTo>
                    <a:cubicBezTo>
                      <a:pt x="125" y="231"/>
                      <a:pt x="125" y="231"/>
                      <a:pt x="125" y="231"/>
                    </a:cubicBezTo>
                    <a:cubicBezTo>
                      <a:pt x="124" y="232"/>
                      <a:pt x="124" y="232"/>
                      <a:pt x="123" y="233"/>
                    </a:cubicBezTo>
                    <a:cubicBezTo>
                      <a:pt x="123" y="233"/>
                      <a:pt x="123" y="233"/>
                      <a:pt x="123" y="233"/>
                    </a:cubicBezTo>
                    <a:cubicBezTo>
                      <a:pt x="122" y="234"/>
                      <a:pt x="122" y="234"/>
                      <a:pt x="121" y="235"/>
                    </a:cubicBezTo>
                    <a:cubicBezTo>
                      <a:pt x="121" y="235"/>
                      <a:pt x="121" y="235"/>
                      <a:pt x="121" y="235"/>
                    </a:cubicBezTo>
                    <a:cubicBezTo>
                      <a:pt x="120" y="235"/>
                      <a:pt x="120" y="236"/>
                      <a:pt x="119" y="236"/>
                    </a:cubicBezTo>
                    <a:cubicBezTo>
                      <a:pt x="119" y="236"/>
                      <a:pt x="119" y="236"/>
                      <a:pt x="119" y="236"/>
                    </a:cubicBezTo>
                    <a:cubicBezTo>
                      <a:pt x="118" y="237"/>
                      <a:pt x="118" y="237"/>
                      <a:pt x="117" y="237"/>
                    </a:cubicBezTo>
                    <a:cubicBezTo>
                      <a:pt x="117" y="237"/>
                      <a:pt x="117" y="237"/>
                      <a:pt x="117" y="237"/>
                    </a:cubicBezTo>
                    <a:cubicBezTo>
                      <a:pt x="116" y="237"/>
                      <a:pt x="116" y="237"/>
                      <a:pt x="115" y="237"/>
                    </a:cubicBezTo>
                    <a:cubicBezTo>
                      <a:pt x="109" y="237"/>
                      <a:pt x="100" y="226"/>
                      <a:pt x="93" y="205"/>
                    </a:cubicBezTo>
                    <a:cubicBezTo>
                      <a:pt x="88" y="207"/>
                      <a:pt x="82" y="209"/>
                      <a:pt x="77" y="211"/>
                    </a:cubicBezTo>
                    <a:cubicBezTo>
                      <a:pt x="86" y="240"/>
                      <a:pt x="101" y="255"/>
                      <a:pt x="115" y="255"/>
                    </a:cubicBezTo>
                    <a:cubicBezTo>
                      <a:pt x="117" y="255"/>
                      <a:pt x="118" y="255"/>
                      <a:pt x="119" y="254"/>
                    </a:cubicBezTo>
                    <a:cubicBezTo>
                      <a:pt x="119" y="254"/>
                      <a:pt x="119" y="254"/>
                      <a:pt x="120" y="254"/>
                    </a:cubicBezTo>
                    <a:cubicBezTo>
                      <a:pt x="121" y="254"/>
                      <a:pt x="122" y="254"/>
                      <a:pt x="123" y="253"/>
                    </a:cubicBezTo>
                    <a:cubicBezTo>
                      <a:pt x="123" y="253"/>
                      <a:pt x="123" y="253"/>
                      <a:pt x="124" y="253"/>
                    </a:cubicBezTo>
                    <a:cubicBezTo>
                      <a:pt x="126" y="252"/>
                      <a:pt x="128" y="251"/>
                      <a:pt x="131" y="249"/>
                    </a:cubicBezTo>
                    <a:cubicBezTo>
                      <a:pt x="131" y="249"/>
                      <a:pt x="131" y="249"/>
                      <a:pt x="131" y="249"/>
                    </a:cubicBezTo>
                    <a:cubicBezTo>
                      <a:pt x="132" y="248"/>
                      <a:pt x="133" y="247"/>
                      <a:pt x="134" y="246"/>
                    </a:cubicBezTo>
                    <a:cubicBezTo>
                      <a:pt x="134" y="246"/>
                      <a:pt x="135" y="246"/>
                      <a:pt x="135" y="246"/>
                    </a:cubicBezTo>
                    <a:cubicBezTo>
                      <a:pt x="137" y="243"/>
                      <a:pt x="139" y="241"/>
                      <a:pt x="141" y="238"/>
                    </a:cubicBezTo>
                    <a:cubicBezTo>
                      <a:pt x="141" y="237"/>
                      <a:pt x="142" y="237"/>
                      <a:pt x="142" y="237"/>
                    </a:cubicBezTo>
                    <a:cubicBezTo>
                      <a:pt x="143" y="236"/>
                      <a:pt x="144" y="234"/>
                      <a:pt x="145" y="232"/>
                    </a:cubicBezTo>
                    <a:cubicBezTo>
                      <a:pt x="145" y="232"/>
                      <a:pt x="145" y="232"/>
                      <a:pt x="145" y="232"/>
                    </a:cubicBezTo>
                    <a:cubicBezTo>
                      <a:pt x="147" y="228"/>
                      <a:pt x="149" y="224"/>
                      <a:pt x="151" y="220"/>
                    </a:cubicBezTo>
                    <a:cubicBezTo>
                      <a:pt x="151" y="220"/>
                      <a:pt x="151" y="220"/>
                      <a:pt x="151" y="219"/>
                    </a:cubicBezTo>
                    <a:cubicBezTo>
                      <a:pt x="152" y="217"/>
                      <a:pt x="153" y="215"/>
                      <a:pt x="154" y="212"/>
                    </a:cubicBezTo>
                    <a:cubicBezTo>
                      <a:pt x="154" y="212"/>
                      <a:pt x="154" y="212"/>
                      <a:pt x="154" y="212"/>
                    </a:cubicBezTo>
                    <a:cubicBezTo>
                      <a:pt x="155" y="210"/>
                      <a:pt x="156" y="207"/>
                      <a:pt x="156" y="204"/>
                    </a:cubicBezTo>
                    <a:cubicBezTo>
                      <a:pt x="170" y="209"/>
                      <a:pt x="182" y="211"/>
                      <a:pt x="192" y="211"/>
                    </a:cubicBezTo>
                    <a:cubicBezTo>
                      <a:pt x="209" y="211"/>
                      <a:pt x="217" y="204"/>
                      <a:pt x="221" y="199"/>
                    </a:cubicBezTo>
                    <a:cubicBezTo>
                      <a:pt x="227" y="190"/>
                      <a:pt x="229" y="174"/>
                      <a:pt x="208" y="145"/>
                    </a:cubicBezTo>
                    <a:cubicBezTo>
                      <a:pt x="198" y="131"/>
                      <a:pt x="182" y="116"/>
                      <a:pt x="165" y="101"/>
                    </a:cubicBezTo>
                    <a:close/>
                    <a:moveTo>
                      <a:pt x="146" y="87"/>
                    </a:moveTo>
                    <a:cubicBezTo>
                      <a:pt x="145" y="87"/>
                      <a:pt x="144" y="86"/>
                      <a:pt x="144" y="86"/>
                    </a:cubicBezTo>
                    <a:cubicBezTo>
                      <a:pt x="140" y="84"/>
                      <a:pt x="137" y="82"/>
                      <a:pt x="134" y="80"/>
                    </a:cubicBezTo>
                    <a:cubicBezTo>
                      <a:pt x="137" y="78"/>
                      <a:pt x="141" y="77"/>
                      <a:pt x="144" y="75"/>
                    </a:cubicBezTo>
                    <a:cubicBezTo>
                      <a:pt x="144" y="79"/>
                      <a:pt x="145" y="83"/>
                      <a:pt x="146" y="87"/>
                    </a:cubicBezTo>
                    <a:close/>
                    <a:moveTo>
                      <a:pt x="115" y="18"/>
                    </a:moveTo>
                    <a:cubicBezTo>
                      <a:pt x="116" y="18"/>
                      <a:pt x="116" y="18"/>
                      <a:pt x="117" y="18"/>
                    </a:cubicBezTo>
                    <a:cubicBezTo>
                      <a:pt x="117" y="18"/>
                      <a:pt x="117" y="18"/>
                      <a:pt x="117" y="18"/>
                    </a:cubicBezTo>
                    <a:cubicBezTo>
                      <a:pt x="117" y="18"/>
                      <a:pt x="118" y="18"/>
                      <a:pt x="118" y="18"/>
                    </a:cubicBezTo>
                    <a:cubicBezTo>
                      <a:pt x="118" y="18"/>
                      <a:pt x="118" y="18"/>
                      <a:pt x="118" y="18"/>
                    </a:cubicBezTo>
                    <a:cubicBezTo>
                      <a:pt x="119" y="18"/>
                      <a:pt x="119" y="19"/>
                      <a:pt x="119" y="19"/>
                    </a:cubicBezTo>
                    <a:cubicBezTo>
                      <a:pt x="120" y="19"/>
                      <a:pt x="120" y="19"/>
                      <a:pt x="120" y="19"/>
                    </a:cubicBezTo>
                    <a:cubicBezTo>
                      <a:pt x="120" y="19"/>
                      <a:pt x="120" y="19"/>
                      <a:pt x="121" y="20"/>
                    </a:cubicBezTo>
                    <a:cubicBezTo>
                      <a:pt x="121" y="20"/>
                      <a:pt x="121" y="20"/>
                      <a:pt x="121" y="20"/>
                    </a:cubicBezTo>
                    <a:cubicBezTo>
                      <a:pt x="122" y="20"/>
                      <a:pt x="122" y="20"/>
                      <a:pt x="122" y="21"/>
                    </a:cubicBezTo>
                    <a:cubicBezTo>
                      <a:pt x="122" y="21"/>
                      <a:pt x="122" y="21"/>
                      <a:pt x="123" y="21"/>
                    </a:cubicBezTo>
                    <a:cubicBezTo>
                      <a:pt x="123" y="21"/>
                      <a:pt x="123" y="22"/>
                      <a:pt x="124" y="22"/>
                    </a:cubicBezTo>
                    <a:cubicBezTo>
                      <a:pt x="124" y="22"/>
                      <a:pt x="124" y="22"/>
                      <a:pt x="124" y="23"/>
                    </a:cubicBezTo>
                    <a:cubicBezTo>
                      <a:pt x="124" y="23"/>
                      <a:pt x="125" y="23"/>
                      <a:pt x="125" y="24"/>
                    </a:cubicBezTo>
                    <a:cubicBezTo>
                      <a:pt x="125" y="24"/>
                      <a:pt x="125" y="24"/>
                      <a:pt x="125" y="24"/>
                    </a:cubicBezTo>
                    <a:cubicBezTo>
                      <a:pt x="126" y="25"/>
                      <a:pt x="126" y="25"/>
                      <a:pt x="126" y="26"/>
                    </a:cubicBezTo>
                    <a:cubicBezTo>
                      <a:pt x="127" y="26"/>
                      <a:pt x="127" y="26"/>
                      <a:pt x="127" y="26"/>
                    </a:cubicBezTo>
                    <a:cubicBezTo>
                      <a:pt x="127" y="27"/>
                      <a:pt x="128" y="27"/>
                      <a:pt x="128" y="28"/>
                    </a:cubicBezTo>
                    <a:cubicBezTo>
                      <a:pt x="128" y="28"/>
                      <a:pt x="128" y="28"/>
                      <a:pt x="128" y="28"/>
                    </a:cubicBezTo>
                    <a:cubicBezTo>
                      <a:pt x="129" y="29"/>
                      <a:pt x="129" y="30"/>
                      <a:pt x="129" y="30"/>
                    </a:cubicBezTo>
                    <a:cubicBezTo>
                      <a:pt x="129" y="30"/>
                      <a:pt x="129" y="31"/>
                      <a:pt x="130" y="31"/>
                    </a:cubicBezTo>
                    <a:cubicBezTo>
                      <a:pt x="130" y="31"/>
                      <a:pt x="130" y="32"/>
                      <a:pt x="131" y="33"/>
                    </a:cubicBezTo>
                    <a:cubicBezTo>
                      <a:pt x="131" y="33"/>
                      <a:pt x="131" y="33"/>
                      <a:pt x="131" y="33"/>
                    </a:cubicBezTo>
                    <a:cubicBezTo>
                      <a:pt x="131" y="34"/>
                      <a:pt x="132" y="35"/>
                      <a:pt x="132" y="36"/>
                    </a:cubicBezTo>
                    <a:cubicBezTo>
                      <a:pt x="132" y="36"/>
                      <a:pt x="132" y="36"/>
                      <a:pt x="132" y="36"/>
                    </a:cubicBezTo>
                    <a:cubicBezTo>
                      <a:pt x="133" y="37"/>
                      <a:pt x="133" y="38"/>
                      <a:pt x="134" y="39"/>
                    </a:cubicBezTo>
                    <a:cubicBezTo>
                      <a:pt x="134" y="39"/>
                      <a:pt x="134" y="39"/>
                      <a:pt x="134" y="39"/>
                    </a:cubicBezTo>
                    <a:cubicBezTo>
                      <a:pt x="134" y="40"/>
                      <a:pt x="134" y="41"/>
                      <a:pt x="135" y="42"/>
                    </a:cubicBezTo>
                    <a:cubicBezTo>
                      <a:pt x="135" y="42"/>
                      <a:pt x="135" y="42"/>
                      <a:pt x="135" y="42"/>
                    </a:cubicBezTo>
                    <a:cubicBezTo>
                      <a:pt x="135" y="43"/>
                      <a:pt x="136" y="45"/>
                      <a:pt x="136" y="46"/>
                    </a:cubicBezTo>
                    <a:cubicBezTo>
                      <a:pt x="136" y="46"/>
                      <a:pt x="136" y="46"/>
                      <a:pt x="136" y="46"/>
                    </a:cubicBezTo>
                    <a:cubicBezTo>
                      <a:pt x="137" y="47"/>
                      <a:pt x="137" y="48"/>
                      <a:pt x="137" y="50"/>
                    </a:cubicBezTo>
                    <a:cubicBezTo>
                      <a:pt x="138" y="52"/>
                      <a:pt x="139" y="55"/>
                      <a:pt x="140" y="58"/>
                    </a:cubicBezTo>
                    <a:cubicBezTo>
                      <a:pt x="132" y="61"/>
                      <a:pt x="124" y="65"/>
                      <a:pt x="116" y="69"/>
                    </a:cubicBezTo>
                    <a:cubicBezTo>
                      <a:pt x="108" y="64"/>
                      <a:pt x="99" y="60"/>
                      <a:pt x="91" y="57"/>
                    </a:cubicBezTo>
                    <a:cubicBezTo>
                      <a:pt x="98" y="32"/>
                      <a:pt x="108" y="18"/>
                      <a:pt x="115" y="18"/>
                    </a:cubicBezTo>
                    <a:close/>
                    <a:moveTo>
                      <a:pt x="25" y="66"/>
                    </a:moveTo>
                    <a:cubicBezTo>
                      <a:pt x="27" y="63"/>
                      <a:pt x="32" y="61"/>
                      <a:pt x="39" y="61"/>
                    </a:cubicBezTo>
                    <a:cubicBezTo>
                      <a:pt x="47" y="61"/>
                      <a:pt x="58" y="63"/>
                      <a:pt x="71" y="68"/>
                    </a:cubicBezTo>
                    <a:cubicBezTo>
                      <a:pt x="69" y="74"/>
                      <a:pt x="68" y="81"/>
                      <a:pt x="67" y="89"/>
                    </a:cubicBezTo>
                    <a:cubicBezTo>
                      <a:pt x="73" y="85"/>
                      <a:pt x="78" y="82"/>
                      <a:pt x="83" y="78"/>
                    </a:cubicBezTo>
                    <a:cubicBezTo>
                      <a:pt x="85" y="77"/>
                      <a:pt x="86" y="76"/>
                      <a:pt x="87" y="76"/>
                    </a:cubicBezTo>
                    <a:cubicBezTo>
                      <a:pt x="87" y="75"/>
                      <a:pt x="87" y="75"/>
                      <a:pt x="87" y="74"/>
                    </a:cubicBezTo>
                    <a:cubicBezTo>
                      <a:pt x="91" y="76"/>
                      <a:pt x="94" y="78"/>
                      <a:pt x="98" y="79"/>
                    </a:cubicBezTo>
                    <a:cubicBezTo>
                      <a:pt x="95" y="81"/>
                      <a:pt x="91" y="83"/>
                      <a:pt x="88" y="85"/>
                    </a:cubicBezTo>
                    <a:cubicBezTo>
                      <a:pt x="74" y="94"/>
                      <a:pt x="61" y="104"/>
                      <a:pt x="50" y="114"/>
                    </a:cubicBezTo>
                    <a:cubicBezTo>
                      <a:pt x="28" y="92"/>
                      <a:pt x="20" y="73"/>
                      <a:pt x="25" y="66"/>
                    </a:cubicBezTo>
                    <a:close/>
                    <a:moveTo>
                      <a:pt x="62" y="127"/>
                    </a:moveTo>
                    <a:cubicBezTo>
                      <a:pt x="73" y="118"/>
                      <a:pt x="85" y="108"/>
                      <a:pt x="98" y="100"/>
                    </a:cubicBezTo>
                    <a:cubicBezTo>
                      <a:pt x="104" y="96"/>
                      <a:pt x="110" y="92"/>
                      <a:pt x="116" y="89"/>
                    </a:cubicBezTo>
                    <a:cubicBezTo>
                      <a:pt x="122" y="93"/>
                      <a:pt x="128" y="96"/>
                      <a:pt x="134" y="100"/>
                    </a:cubicBezTo>
                    <a:cubicBezTo>
                      <a:pt x="139" y="104"/>
                      <a:pt x="143" y="107"/>
                      <a:pt x="148" y="110"/>
                    </a:cubicBezTo>
                    <a:cubicBezTo>
                      <a:pt x="148" y="116"/>
                      <a:pt x="148" y="121"/>
                      <a:pt x="148" y="127"/>
                    </a:cubicBezTo>
                    <a:cubicBezTo>
                      <a:pt x="148" y="147"/>
                      <a:pt x="146" y="164"/>
                      <a:pt x="144" y="179"/>
                    </a:cubicBezTo>
                    <a:cubicBezTo>
                      <a:pt x="144" y="180"/>
                      <a:pt x="144" y="180"/>
                      <a:pt x="144" y="180"/>
                    </a:cubicBezTo>
                    <a:cubicBezTo>
                      <a:pt x="129" y="174"/>
                      <a:pt x="113" y="165"/>
                      <a:pt x="97" y="154"/>
                    </a:cubicBezTo>
                    <a:cubicBezTo>
                      <a:pt x="84" y="145"/>
                      <a:pt x="72" y="136"/>
                      <a:pt x="62" y="127"/>
                    </a:cubicBezTo>
                    <a:close/>
                    <a:moveTo>
                      <a:pt x="206" y="189"/>
                    </a:moveTo>
                    <a:cubicBezTo>
                      <a:pt x="204" y="192"/>
                      <a:pt x="199" y="194"/>
                      <a:pt x="192" y="194"/>
                    </a:cubicBezTo>
                    <a:cubicBezTo>
                      <a:pt x="183" y="194"/>
                      <a:pt x="172" y="191"/>
                      <a:pt x="160" y="187"/>
                    </a:cubicBezTo>
                    <a:cubicBezTo>
                      <a:pt x="160" y="187"/>
                      <a:pt x="160" y="187"/>
                      <a:pt x="160" y="186"/>
                    </a:cubicBezTo>
                    <a:cubicBezTo>
                      <a:pt x="160" y="186"/>
                      <a:pt x="161" y="186"/>
                      <a:pt x="161" y="186"/>
                    </a:cubicBezTo>
                    <a:cubicBezTo>
                      <a:pt x="162" y="180"/>
                      <a:pt x="163" y="173"/>
                      <a:pt x="164" y="166"/>
                    </a:cubicBezTo>
                    <a:cubicBezTo>
                      <a:pt x="164" y="166"/>
                      <a:pt x="164" y="166"/>
                      <a:pt x="164" y="166"/>
                    </a:cubicBezTo>
                    <a:cubicBezTo>
                      <a:pt x="164" y="166"/>
                      <a:pt x="164" y="166"/>
                      <a:pt x="164" y="166"/>
                    </a:cubicBezTo>
                    <a:cubicBezTo>
                      <a:pt x="165" y="154"/>
                      <a:pt x="166" y="141"/>
                      <a:pt x="166" y="127"/>
                    </a:cubicBezTo>
                    <a:cubicBezTo>
                      <a:pt x="166" y="127"/>
                      <a:pt x="166" y="126"/>
                      <a:pt x="166" y="125"/>
                    </a:cubicBezTo>
                    <a:cubicBezTo>
                      <a:pt x="177" y="135"/>
                      <a:pt x="187" y="145"/>
                      <a:pt x="194" y="155"/>
                    </a:cubicBezTo>
                    <a:cubicBezTo>
                      <a:pt x="208" y="174"/>
                      <a:pt x="209" y="185"/>
                      <a:pt x="206" y="189"/>
                    </a:cubicBezTo>
                    <a:close/>
                    <a:moveTo>
                      <a:pt x="140" y="127"/>
                    </a:moveTo>
                    <a:cubicBezTo>
                      <a:pt x="140" y="141"/>
                      <a:pt x="129" y="152"/>
                      <a:pt x="115" y="152"/>
                    </a:cubicBezTo>
                    <a:cubicBezTo>
                      <a:pt x="102" y="152"/>
                      <a:pt x="91" y="141"/>
                      <a:pt x="91" y="127"/>
                    </a:cubicBezTo>
                    <a:cubicBezTo>
                      <a:pt x="91" y="114"/>
                      <a:pt x="102" y="102"/>
                      <a:pt x="115" y="102"/>
                    </a:cubicBezTo>
                    <a:cubicBezTo>
                      <a:pt x="129" y="102"/>
                      <a:pt x="140" y="114"/>
                      <a:pt x="140" y="127"/>
                    </a:cubicBezTo>
                    <a:close/>
                  </a:path>
                </a:pathLst>
              </a:custGeom>
              <a:solidFill>
                <a:schemeClr val="accent5"/>
              </a:solidFill>
              <a:ln>
                <a:noFill/>
              </a:ln>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grpSp>
          <p:nvGrpSpPr>
            <p:cNvPr id="181" name="Group 180"/>
            <p:cNvGrpSpPr/>
            <p:nvPr/>
          </p:nvGrpSpPr>
          <p:grpSpPr>
            <a:xfrm>
              <a:off x="6870551" y="6994463"/>
              <a:ext cx="6254467" cy="846008"/>
              <a:chOff x="6870551" y="6994463"/>
              <a:chExt cx="6254467" cy="846008"/>
            </a:xfrm>
          </p:grpSpPr>
          <p:grpSp>
            <p:nvGrpSpPr>
              <p:cNvPr id="32" name="Group 31"/>
              <p:cNvGrpSpPr/>
              <p:nvPr/>
            </p:nvGrpSpPr>
            <p:grpSpPr>
              <a:xfrm>
                <a:off x="7602049" y="6994463"/>
                <a:ext cx="5522969" cy="610552"/>
                <a:chOff x="1497723" y="4420595"/>
                <a:chExt cx="7709338" cy="852249"/>
              </a:xfrm>
            </p:grpSpPr>
            <p:grpSp>
              <p:nvGrpSpPr>
                <p:cNvPr id="48" name="Group 47"/>
                <p:cNvGrpSpPr/>
                <p:nvPr/>
              </p:nvGrpSpPr>
              <p:grpSpPr>
                <a:xfrm>
                  <a:off x="1497725" y="4886156"/>
                  <a:ext cx="7709336" cy="386688"/>
                  <a:chOff x="1497725" y="3867604"/>
                  <a:chExt cx="7709336" cy="386688"/>
                </a:xfrm>
              </p:grpSpPr>
              <p:sp>
                <p:nvSpPr>
                  <p:cNvPr id="50" name="Rectangle 49"/>
                  <p:cNvSpPr/>
                  <p:nvPr/>
                </p:nvSpPr>
                <p:spPr>
                  <a:xfrm>
                    <a:off x="2547654" y="3897386"/>
                    <a:ext cx="6659407" cy="3334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sp>
                <p:nvSpPr>
                  <p:cNvPr id="51" name="Rectangle 50"/>
                  <p:cNvSpPr/>
                  <p:nvPr/>
                </p:nvSpPr>
                <p:spPr>
                  <a:xfrm>
                    <a:off x="1497725" y="3867604"/>
                    <a:ext cx="4771981" cy="386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grpSp>
            <p:sp>
              <p:nvSpPr>
                <p:cNvPr id="49" name="TextBox 48"/>
                <p:cNvSpPr txBox="1"/>
                <p:nvPr/>
              </p:nvSpPr>
              <p:spPr>
                <a:xfrm>
                  <a:off x="1497723" y="4420595"/>
                  <a:ext cx="2970864" cy="547944"/>
                </a:xfrm>
                <a:prstGeom prst="rect">
                  <a:avLst/>
                </a:prstGeom>
                <a:noFill/>
              </p:spPr>
              <p:txBody>
                <a:bodyPr wrap="square" rtlCol="0">
                  <a:spAutoFit/>
                </a:bodyPr>
                <a:lstStyle/>
                <a:p>
                  <a:r>
                    <a:rPr lang="es-AR" sz="1100" b="1" dirty="0" err="1">
                      <a:solidFill>
                        <a:srgbClr val="702082"/>
                      </a:solidFill>
                      <a:latin typeface="Arial" panose="020B0604020202020204" pitchFamily="34" charset="0"/>
                      <a:cs typeface="Arial" panose="020B0604020202020204" pitchFamily="34" charset="0"/>
                    </a:rPr>
                    <a:t>Retail</a:t>
                  </a:r>
                  <a:endParaRPr lang="es-AR" sz="1100" b="1" dirty="0">
                    <a:solidFill>
                      <a:srgbClr val="702082"/>
                    </a:solidFill>
                    <a:latin typeface="Arial" panose="020B0604020202020204" pitchFamily="34" charset="0"/>
                    <a:cs typeface="Arial" panose="020B0604020202020204" pitchFamily="34" charset="0"/>
                  </a:endParaRPr>
                </a:p>
              </p:txBody>
            </p:sp>
          </p:grpSp>
          <p:sp>
            <p:nvSpPr>
              <p:cNvPr id="37" name="Oval 36"/>
              <p:cNvSpPr/>
              <p:nvPr/>
            </p:nvSpPr>
            <p:spPr>
              <a:xfrm>
                <a:off x="10680918" y="7159631"/>
                <a:ext cx="703892" cy="680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38" name="TextBox 37"/>
              <p:cNvSpPr txBox="1"/>
              <p:nvPr/>
            </p:nvSpPr>
            <p:spPr>
              <a:xfrm>
                <a:off x="10705412" y="7356735"/>
                <a:ext cx="667487" cy="346365"/>
              </a:xfrm>
              <a:prstGeom prst="rect">
                <a:avLst/>
              </a:prstGeom>
              <a:noFill/>
            </p:spPr>
            <p:txBody>
              <a:bodyPr wrap="square" rtlCol="0">
                <a:spAutoFit/>
              </a:bodyPr>
              <a:lstStyle/>
              <a:p>
                <a:pPr algn="ctr"/>
                <a:r>
                  <a:rPr lang="es-AR" sz="900" b="1" dirty="0">
                    <a:solidFill>
                      <a:prstClr val="white"/>
                    </a:solidFill>
                    <a:latin typeface="Arial" panose="020B0604020202020204" pitchFamily="34" charset="0"/>
                    <a:cs typeface="Arial" panose="020B0604020202020204" pitchFamily="34" charset="0"/>
                  </a:rPr>
                  <a:t>25%</a:t>
                </a:r>
              </a:p>
            </p:txBody>
          </p:sp>
          <p:sp>
            <p:nvSpPr>
              <p:cNvPr id="40" name="Freeform 3220"/>
              <p:cNvSpPr>
                <a:spLocks noChangeAspect="1" noEditPoints="1"/>
              </p:cNvSpPr>
              <p:nvPr/>
            </p:nvSpPr>
            <p:spPr bwMode="gray">
              <a:xfrm>
                <a:off x="6870551" y="7138137"/>
                <a:ext cx="583773" cy="568572"/>
              </a:xfrm>
              <a:custGeom>
                <a:avLst/>
                <a:gdLst>
                  <a:gd name="T0" fmla="*/ 102 w 196"/>
                  <a:gd name="T1" fmla="*/ 0 h 196"/>
                  <a:gd name="T2" fmla="*/ 88 w 196"/>
                  <a:gd name="T3" fmla="*/ 6 h 196"/>
                  <a:gd name="T4" fmla="*/ 12 w 196"/>
                  <a:gd name="T5" fmla="*/ 124 h 196"/>
                  <a:gd name="T6" fmla="*/ 114 w 196"/>
                  <a:gd name="T7" fmla="*/ 184 h 196"/>
                  <a:gd name="T8" fmla="*/ 195 w 196"/>
                  <a:gd name="T9" fmla="*/ 102 h 196"/>
                  <a:gd name="T10" fmla="*/ 195 w 196"/>
                  <a:gd name="T11" fmla="*/ 101 h 196"/>
                  <a:gd name="T12" fmla="*/ 196 w 196"/>
                  <a:gd name="T13" fmla="*/ 36 h 196"/>
                  <a:gd name="T14" fmla="*/ 81 w 196"/>
                  <a:gd name="T15" fmla="*/ 134 h 196"/>
                  <a:gd name="T16" fmla="*/ 70 w 196"/>
                  <a:gd name="T17" fmla="*/ 148 h 196"/>
                  <a:gd name="T18" fmla="*/ 60 w 196"/>
                  <a:gd name="T19" fmla="*/ 145 h 196"/>
                  <a:gd name="T20" fmla="*/ 67 w 196"/>
                  <a:gd name="T21" fmla="*/ 143 h 196"/>
                  <a:gd name="T22" fmla="*/ 73 w 196"/>
                  <a:gd name="T23" fmla="*/ 138 h 196"/>
                  <a:gd name="T24" fmla="*/ 74 w 196"/>
                  <a:gd name="T25" fmla="*/ 135 h 196"/>
                  <a:gd name="T26" fmla="*/ 72 w 196"/>
                  <a:gd name="T27" fmla="*/ 132 h 196"/>
                  <a:gd name="T28" fmla="*/ 66 w 196"/>
                  <a:gd name="T29" fmla="*/ 135 h 196"/>
                  <a:gd name="T30" fmla="*/ 56 w 196"/>
                  <a:gd name="T31" fmla="*/ 139 h 196"/>
                  <a:gd name="T32" fmla="*/ 49 w 196"/>
                  <a:gd name="T33" fmla="*/ 128 h 196"/>
                  <a:gd name="T34" fmla="*/ 59 w 196"/>
                  <a:gd name="T35" fmla="*/ 116 h 196"/>
                  <a:gd name="T36" fmla="*/ 69 w 196"/>
                  <a:gd name="T37" fmla="*/ 118 h 196"/>
                  <a:gd name="T38" fmla="*/ 63 w 196"/>
                  <a:gd name="T39" fmla="*/ 120 h 196"/>
                  <a:gd name="T40" fmla="*/ 57 w 196"/>
                  <a:gd name="T41" fmla="*/ 125 h 196"/>
                  <a:gd name="T42" fmla="*/ 56 w 196"/>
                  <a:gd name="T43" fmla="*/ 128 h 196"/>
                  <a:gd name="T44" fmla="*/ 58 w 196"/>
                  <a:gd name="T45" fmla="*/ 130 h 196"/>
                  <a:gd name="T46" fmla="*/ 65 w 196"/>
                  <a:gd name="T47" fmla="*/ 127 h 196"/>
                  <a:gd name="T48" fmla="*/ 74 w 196"/>
                  <a:gd name="T49" fmla="*/ 124 h 196"/>
                  <a:gd name="T50" fmla="*/ 81 w 196"/>
                  <a:gd name="T51" fmla="*/ 134 h 196"/>
                  <a:gd name="T52" fmla="*/ 98 w 196"/>
                  <a:gd name="T53" fmla="*/ 112 h 196"/>
                  <a:gd name="T54" fmla="*/ 93 w 196"/>
                  <a:gd name="T55" fmla="*/ 126 h 196"/>
                  <a:gd name="T56" fmla="*/ 73 w 196"/>
                  <a:gd name="T57" fmla="*/ 101 h 196"/>
                  <a:gd name="T58" fmla="*/ 110 w 196"/>
                  <a:gd name="T59" fmla="*/ 109 h 196"/>
                  <a:gd name="T60" fmla="*/ 113 w 196"/>
                  <a:gd name="T61" fmla="*/ 106 h 196"/>
                  <a:gd name="T62" fmla="*/ 97 w 196"/>
                  <a:gd name="T63" fmla="*/ 78 h 196"/>
                  <a:gd name="T64" fmla="*/ 125 w 196"/>
                  <a:gd name="T65" fmla="*/ 86 h 196"/>
                  <a:gd name="T66" fmla="*/ 113 w 196"/>
                  <a:gd name="T67" fmla="*/ 106 h 196"/>
                  <a:gd name="T68" fmla="*/ 120 w 196"/>
                  <a:gd name="T69" fmla="*/ 63 h 196"/>
                  <a:gd name="T70" fmla="*/ 134 w 196"/>
                  <a:gd name="T71" fmla="*/ 57 h 196"/>
                  <a:gd name="T72" fmla="*/ 128 w 196"/>
                  <a:gd name="T73" fmla="*/ 71 h 196"/>
                  <a:gd name="T74" fmla="*/ 144 w 196"/>
                  <a:gd name="T75" fmla="*/ 66 h 196"/>
                  <a:gd name="T76" fmla="*/ 132 w 196"/>
                  <a:gd name="T77" fmla="*/ 86 h 196"/>
                  <a:gd name="T78" fmla="*/ 126 w 196"/>
                  <a:gd name="T79" fmla="*/ 48 h 196"/>
                  <a:gd name="T80" fmla="*/ 173 w 196"/>
                  <a:gd name="T81" fmla="*/ 45 h 196"/>
                  <a:gd name="T82" fmla="*/ 152 w 196"/>
                  <a:gd name="T83" fmla="*/ 44 h 196"/>
                  <a:gd name="T84" fmla="*/ 152 w 196"/>
                  <a:gd name="T85" fmla="*/ 23 h 196"/>
                  <a:gd name="T86" fmla="*/ 173 w 196"/>
                  <a:gd name="T87" fmla="*/ 4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196">
                    <a:moveTo>
                      <a:pt x="160" y="0"/>
                    </a:moveTo>
                    <a:cubicBezTo>
                      <a:pt x="102" y="0"/>
                      <a:pt x="102" y="0"/>
                      <a:pt x="102" y="0"/>
                    </a:cubicBezTo>
                    <a:cubicBezTo>
                      <a:pt x="99" y="0"/>
                      <a:pt x="97" y="0"/>
                      <a:pt x="95" y="1"/>
                    </a:cubicBezTo>
                    <a:cubicBezTo>
                      <a:pt x="92" y="2"/>
                      <a:pt x="90" y="4"/>
                      <a:pt x="88" y="6"/>
                    </a:cubicBezTo>
                    <a:cubicBezTo>
                      <a:pt x="12" y="82"/>
                      <a:pt x="12" y="82"/>
                      <a:pt x="12" y="82"/>
                    </a:cubicBezTo>
                    <a:cubicBezTo>
                      <a:pt x="0" y="94"/>
                      <a:pt x="1" y="113"/>
                      <a:pt x="12" y="124"/>
                    </a:cubicBezTo>
                    <a:cubicBezTo>
                      <a:pt x="72" y="184"/>
                      <a:pt x="72" y="184"/>
                      <a:pt x="72" y="184"/>
                    </a:cubicBezTo>
                    <a:cubicBezTo>
                      <a:pt x="84" y="196"/>
                      <a:pt x="103" y="196"/>
                      <a:pt x="114" y="184"/>
                    </a:cubicBezTo>
                    <a:cubicBezTo>
                      <a:pt x="190" y="108"/>
                      <a:pt x="190" y="108"/>
                      <a:pt x="190" y="108"/>
                    </a:cubicBezTo>
                    <a:cubicBezTo>
                      <a:pt x="192" y="106"/>
                      <a:pt x="194" y="104"/>
                      <a:pt x="195" y="102"/>
                    </a:cubicBezTo>
                    <a:cubicBezTo>
                      <a:pt x="195" y="102"/>
                      <a:pt x="195" y="102"/>
                      <a:pt x="195" y="102"/>
                    </a:cubicBezTo>
                    <a:cubicBezTo>
                      <a:pt x="195" y="101"/>
                      <a:pt x="195" y="101"/>
                      <a:pt x="195" y="101"/>
                    </a:cubicBezTo>
                    <a:cubicBezTo>
                      <a:pt x="196" y="99"/>
                      <a:pt x="196" y="97"/>
                      <a:pt x="196" y="94"/>
                    </a:cubicBezTo>
                    <a:cubicBezTo>
                      <a:pt x="196" y="36"/>
                      <a:pt x="196" y="36"/>
                      <a:pt x="196" y="36"/>
                    </a:cubicBezTo>
                    <a:cubicBezTo>
                      <a:pt x="196" y="12"/>
                      <a:pt x="184" y="0"/>
                      <a:pt x="160" y="0"/>
                    </a:cubicBezTo>
                    <a:close/>
                    <a:moveTo>
                      <a:pt x="81" y="134"/>
                    </a:moveTo>
                    <a:cubicBezTo>
                      <a:pt x="80" y="137"/>
                      <a:pt x="79" y="141"/>
                      <a:pt x="75" y="144"/>
                    </a:cubicBezTo>
                    <a:cubicBezTo>
                      <a:pt x="74" y="146"/>
                      <a:pt x="72" y="147"/>
                      <a:pt x="70" y="148"/>
                    </a:cubicBezTo>
                    <a:cubicBezTo>
                      <a:pt x="69" y="149"/>
                      <a:pt x="67" y="150"/>
                      <a:pt x="65" y="151"/>
                    </a:cubicBezTo>
                    <a:cubicBezTo>
                      <a:pt x="60" y="145"/>
                      <a:pt x="60" y="145"/>
                      <a:pt x="60" y="145"/>
                    </a:cubicBezTo>
                    <a:cubicBezTo>
                      <a:pt x="61" y="145"/>
                      <a:pt x="61" y="145"/>
                      <a:pt x="61" y="145"/>
                    </a:cubicBezTo>
                    <a:cubicBezTo>
                      <a:pt x="63" y="144"/>
                      <a:pt x="65" y="144"/>
                      <a:pt x="67" y="143"/>
                    </a:cubicBezTo>
                    <a:cubicBezTo>
                      <a:pt x="69" y="142"/>
                      <a:pt x="70" y="141"/>
                      <a:pt x="72" y="139"/>
                    </a:cubicBezTo>
                    <a:cubicBezTo>
                      <a:pt x="72" y="139"/>
                      <a:pt x="72" y="139"/>
                      <a:pt x="73" y="138"/>
                    </a:cubicBezTo>
                    <a:cubicBezTo>
                      <a:pt x="73" y="137"/>
                      <a:pt x="74" y="137"/>
                      <a:pt x="74" y="136"/>
                    </a:cubicBezTo>
                    <a:cubicBezTo>
                      <a:pt x="74" y="136"/>
                      <a:pt x="74" y="135"/>
                      <a:pt x="74" y="135"/>
                    </a:cubicBezTo>
                    <a:cubicBezTo>
                      <a:pt x="74" y="134"/>
                      <a:pt x="74" y="134"/>
                      <a:pt x="74" y="133"/>
                    </a:cubicBezTo>
                    <a:cubicBezTo>
                      <a:pt x="73" y="132"/>
                      <a:pt x="73" y="132"/>
                      <a:pt x="72" y="132"/>
                    </a:cubicBezTo>
                    <a:cubicBezTo>
                      <a:pt x="71" y="132"/>
                      <a:pt x="70" y="133"/>
                      <a:pt x="69" y="133"/>
                    </a:cubicBezTo>
                    <a:cubicBezTo>
                      <a:pt x="68" y="134"/>
                      <a:pt x="67" y="135"/>
                      <a:pt x="66" y="135"/>
                    </a:cubicBezTo>
                    <a:cubicBezTo>
                      <a:pt x="65" y="136"/>
                      <a:pt x="64" y="137"/>
                      <a:pt x="63" y="137"/>
                    </a:cubicBezTo>
                    <a:cubicBezTo>
                      <a:pt x="60" y="139"/>
                      <a:pt x="58" y="139"/>
                      <a:pt x="56" y="139"/>
                    </a:cubicBezTo>
                    <a:cubicBezTo>
                      <a:pt x="54" y="139"/>
                      <a:pt x="53" y="138"/>
                      <a:pt x="51" y="136"/>
                    </a:cubicBezTo>
                    <a:cubicBezTo>
                      <a:pt x="49" y="134"/>
                      <a:pt x="48" y="132"/>
                      <a:pt x="49" y="128"/>
                    </a:cubicBezTo>
                    <a:cubicBezTo>
                      <a:pt x="50" y="125"/>
                      <a:pt x="51" y="122"/>
                      <a:pt x="54" y="119"/>
                    </a:cubicBezTo>
                    <a:cubicBezTo>
                      <a:pt x="56" y="118"/>
                      <a:pt x="57" y="117"/>
                      <a:pt x="59" y="116"/>
                    </a:cubicBezTo>
                    <a:cubicBezTo>
                      <a:pt x="61" y="114"/>
                      <a:pt x="62" y="114"/>
                      <a:pt x="64" y="113"/>
                    </a:cubicBezTo>
                    <a:cubicBezTo>
                      <a:pt x="69" y="118"/>
                      <a:pt x="69" y="118"/>
                      <a:pt x="69" y="118"/>
                    </a:cubicBezTo>
                    <a:cubicBezTo>
                      <a:pt x="68" y="119"/>
                      <a:pt x="68" y="119"/>
                      <a:pt x="68" y="119"/>
                    </a:cubicBezTo>
                    <a:cubicBezTo>
                      <a:pt x="66" y="119"/>
                      <a:pt x="65" y="119"/>
                      <a:pt x="63" y="120"/>
                    </a:cubicBezTo>
                    <a:cubicBezTo>
                      <a:pt x="61" y="121"/>
                      <a:pt x="60" y="122"/>
                      <a:pt x="58" y="123"/>
                    </a:cubicBezTo>
                    <a:cubicBezTo>
                      <a:pt x="58" y="124"/>
                      <a:pt x="57" y="124"/>
                      <a:pt x="57" y="125"/>
                    </a:cubicBezTo>
                    <a:cubicBezTo>
                      <a:pt x="57" y="125"/>
                      <a:pt x="56" y="126"/>
                      <a:pt x="56" y="126"/>
                    </a:cubicBezTo>
                    <a:cubicBezTo>
                      <a:pt x="56" y="127"/>
                      <a:pt x="56" y="128"/>
                      <a:pt x="56" y="128"/>
                    </a:cubicBezTo>
                    <a:cubicBezTo>
                      <a:pt x="56" y="129"/>
                      <a:pt x="56" y="129"/>
                      <a:pt x="56" y="130"/>
                    </a:cubicBezTo>
                    <a:cubicBezTo>
                      <a:pt x="57" y="130"/>
                      <a:pt x="58" y="130"/>
                      <a:pt x="58" y="130"/>
                    </a:cubicBezTo>
                    <a:cubicBezTo>
                      <a:pt x="59" y="130"/>
                      <a:pt x="60" y="130"/>
                      <a:pt x="62" y="129"/>
                    </a:cubicBezTo>
                    <a:cubicBezTo>
                      <a:pt x="63" y="128"/>
                      <a:pt x="64" y="127"/>
                      <a:pt x="65" y="127"/>
                    </a:cubicBezTo>
                    <a:cubicBezTo>
                      <a:pt x="65" y="126"/>
                      <a:pt x="66" y="126"/>
                      <a:pt x="68" y="125"/>
                    </a:cubicBezTo>
                    <a:cubicBezTo>
                      <a:pt x="70" y="124"/>
                      <a:pt x="72" y="123"/>
                      <a:pt x="74" y="124"/>
                    </a:cubicBezTo>
                    <a:cubicBezTo>
                      <a:pt x="75" y="124"/>
                      <a:pt x="77" y="125"/>
                      <a:pt x="78" y="126"/>
                    </a:cubicBezTo>
                    <a:cubicBezTo>
                      <a:pt x="81" y="128"/>
                      <a:pt x="81" y="131"/>
                      <a:pt x="81" y="134"/>
                    </a:cubicBezTo>
                    <a:close/>
                    <a:moveTo>
                      <a:pt x="104" y="115"/>
                    </a:moveTo>
                    <a:cubicBezTo>
                      <a:pt x="98" y="112"/>
                      <a:pt x="98" y="112"/>
                      <a:pt x="98" y="112"/>
                    </a:cubicBezTo>
                    <a:cubicBezTo>
                      <a:pt x="90" y="120"/>
                      <a:pt x="90" y="120"/>
                      <a:pt x="90" y="120"/>
                    </a:cubicBezTo>
                    <a:cubicBezTo>
                      <a:pt x="93" y="126"/>
                      <a:pt x="93" y="126"/>
                      <a:pt x="93" y="126"/>
                    </a:cubicBezTo>
                    <a:cubicBezTo>
                      <a:pt x="87" y="132"/>
                      <a:pt x="87" y="132"/>
                      <a:pt x="87" y="132"/>
                    </a:cubicBezTo>
                    <a:cubicBezTo>
                      <a:pt x="73" y="101"/>
                      <a:pt x="73" y="101"/>
                      <a:pt x="73" y="101"/>
                    </a:cubicBezTo>
                    <a:cubicBezTo>
                      <a:pt x="80" y="95"/>
                      <a:pt x="80" y="95"/>
                      <a:pt x="80" y="95"/>
                    </a:cubicBezTo>
                    <a:cubicBezTo>
                      <a:pt x="110" y="109"/>
                      <a:pt x="110" y="109"/>
                      <a:pt x="110" y="109"/>
                    </a:cubicBezTo>
                    <a:lnTo>
                      <a:pt x="104" y="115"/>
                    </a:lnTo>
                    <a:close/>
                    <a:moveTo>
                      <a:pt x="113" y="106"/>
                    </a:moveTo>
                    <a:cubicBezTo>
                      <a:pt x="91" y="84"/>
                      <a:pt x="91" y="84"/>
                      <a:pt x="91" y="84"/>
                    </a:cubicBezTo>
                    <a:cubicBezTo>
                      <a:pt x="97" y="78"/>
                      <a:pt x="97" y="78"/>
                      <a:pt x="97" y="78"/>
                    </a:cubicBezTo>
                    <a:cubicBezTo>
                      <a:pt x="114" y="96"/>
                      <a:pt x="114" y="96"/>
                      <a:pt x="114" y="96"/>
                    </a:cubicBezTo>
                    <a:cubicBezTo>
                      <a:pt x="125" y="86"/>
                      <a:pt x="125" y="86"/>
                      <a:pt x="125" y="86"/>
                    </a:cubicBezTo>
                    <a:cubicBezTo>
                      <a:pt x="129" y="90"/>
                      <a:pt x="129" y="90"/>
                      <a:pt x="129" y="90"/>
                    </a:cubicBezTo>
                    <a:lnTo>
                      <a:pt x="113" y="106"/>
                    </a:lnTo>
                    <a:close/>
                    <a:moveTo>
                      <a:pt x="131" y="53"/>
                    </a:moveTo>
                    <a:cubicBezTo>
                      <a:pt x="120" y="63"/>
                      <a:pt x="120" y="63"/>
                      <a:pt x="120" y="63"/>
                    </a:cubicBezTo>
                    <a:cubicBezTo>
                      <a:pt x="124" y="67"/>
                      <a:pt x="124" y="67"/>
                      <a:pt x="124" y="67"/>
                    </a:cubicBezTo>
                    <a:cubicBezTo>
                      <a:pt x="134" y="57"/>
                      <a:pt x="134" y="57"/>
                      <a:pt x="134" y="57"/>
                    </a:cubicBezTo>
                    <a:cubicBezTo>
                      <a:pt x="138" y="62"/>
                      <a:pt x="138" y="62"/>
                      <a:pt x="138" y="62"/>
                    </a:cubicBezTo>
                    <a:cubicBezTo>
                      <a:pt x="128" y="71"/>
                      <a:pt x="128" y="71"/>
                      <a:pt x="128" y="71"/>
                    </a:cubicBezTo>
                    <a:cubicBezTo>
                      <a:pt x="134" y="77"/>
                      <a:pt x="134" y="77"/>
                      <a:pt x="134" y="77"/>
                    </a:cubicBezTo>
                    <a:cubicBezTo>
                      <a:pt x="144" y="66"/>
                      <a:pt x="144" y="66"/>
                      <a:pt x="144" y="66"/>
                    </a:cubicBezTo>
                    <a:cubicBezTo>
                      <a:pt x="148" y="71"/>
                      <a:pt x="148" y="71"/>
                      <a:pt x="148" y="71"/>
                    </a:cubicBezTo>
                    <a:cubicBezTo>
                      <a:pt x="132" y="86"/>
                      <a:pt x="132" y="86"/>
                      <a:pt x="132" y="86"/>
                    </a:cubicBezTo>
                    <a:cubicBezTo>
                      <a:pt x="110" y="64"/>
                      <a:pt x="110" y="64"/>
                      <a:pt x="110" y="64"/>
                    </a:cubicBezTo>
                    <a:cubicBezTo>
                      <a:pt x="126" y="48"/>
                      <a:pt x="126" y="48"/>
                      <a:pt x="126" y="48"/>
                    </a:cubicBezTo>
                    <a:lnTo>
                      <a:pt x="131" y="53"/>
                    </a:lnTo>
                    <a:close/>
                    <a:moveTo>
                      <a:pt x="173" y="45"/>
                    </a:moveTo>
                    <a:cubicBezTo>
                      <a:pt x="167" y="50"/>
                      <a:pt x="158" y="50"/>
                      <a:pt x="152" y="44"/>
                    </a:cubicBezTo>
                    <a:cubicBezTo>
                      <a:pt x="154" y="46"/>
                      <a:pt x="155" y="47"/>
                      <a:pt x="152" y="44"/>
                    </a:cubicBezTo>
                    <a:cubicBezTo>
                      <a:pt x="149" y="41"/>
                      <a:pt x="151" y="43"/>
                      <a:pt x="152" y="44"/>
                    </a:cubicBezTo>
                    <a:cubicBezTo>
                      <a:pt x="147" y="38"/>
                      <a:pt x="146" y="29"/>
                      <a:pt x="152" y="23"/>
                    </a:cubicBezTo>
                    <a:cubicBezTo>
                      <a:pt x="158" y="17"/>
                      <a:pt x="168" y="17"/>
                      <a:pt x="174" y="23"/>
                    </a:cubicBezTo>
                    <a:cubicBezTo>
                      <a:pt x="180" y="29"/>
                      <a:pt x="179" y="39"/>
                      <a:pt x="173" y="45"/>
                    </a:cubicBezTo>
                    <a:close/>
                  </a:path>
                </a:pathLst>
              </a:custGeom>
              <a:solidFill>
                <a:schemeClr val="accent1"/>
              </a:solidFill>
              <a:ln>
                <a:noFill/>
              </a:ln>
              <a:extLst/>
            </p:spPr>
            <p:txBody>
              <a:bodyPr vert="horz" wrap="square" lIns="32743" tIns="16371" rIns="32743" bIns="16371" numCol="1" anchor="t" anchorCtr="0" compatLnSpc="1">
                <a:prstTxWarp prst="textNoShape">
                  <a:avLst/>
                </a:prstTxWarp>
              </a:bodyPr>
              <a:lstStyle/>
              <a:p>
                <a:endParaRPr lang="es-AR" sz="500" dirty="0">
                  <a:solidFill>
                    <a:prstClr val="black"/>
                  </a:solidFill>
                </a:endParaRPr>
              </a:p>
            </p:txBody>
          </p:sp>
        </p:grpSp>
        <p:grpSp>
          <p:nvGrpSpPr>
            <p:cNvPr id="196" name="Group 195"/>
            <p:cNvGrpSpPr/>
            <p:nvPr/>
          </p:nvGrpSpPr>
          <p:grpSpPr>
            <a:xfrm>
              <a:off x="6878294" y="7709927"/>
              <a:ext cx="6246725" cy="801581"/>
              <a:chOff x="6878294" y="7709927"/>
              <a:chExt cx="6246725" cy="801581"/>
            </a:xfrm>
          </p:grpSpPr>
          <p:grpSp>
            <p:nvGrpSpPr>
              <p:cNvPr id="94" name="Group 93"/>
              <p:cNvGrpSpPr/>
              <p:nvPr/>
            </p:nvGrpSpPr>
            <p:grpSpPr>
              <a:xfrm>
                <a:off x="7602049" y="7709927"/>
                <a:ext cx="5522970" cy="598872"/>
                <a:chOff x="1497723" y="4420595"/>
                <a:chExt cx="7709338" cy="835946"/>
              </a:xfrm>
            </p:grpSpPr>
            <p:grpSp>
              <p:nvGrpSpPr>
                <p:cNvPr id="108" name="Group 107"/>
                <p:cNvGrpSpPr/>
                <p:nvPr/>
              </p:nvGrpSpPr>
              <p:grpSpPr>
                <a:xfrm>
                  <a:off x="1497725" y="4886158"/>
                  <a:ext cx="7709336" cy="370383"/>
                  <a:chOff x="1497725" y="3867606"/>
                  <a:chExt cx="7709336" cy="370383"/>
                </a:xfrm>
              </p:grpSpPr>
              <p:sp>
                <p:nvSpPr>
                  <p:cNvPr id="110" name="Rectangle 109"/>
                  <p:cNvSpPr/>
                  <p:nvPr/>
                </p:nvSpPr>
                <p:spPr>
                  <a:xfrm>
                    <a:off x="2547654" y="3897386"/>
                    <a:ext cx="6659407" cy="3334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sp>
                <p:nvSpPr>
                  <p:cNvPr id="111" name="Rectangle 110"/>
                  <p:cNvSpPr/>
                  <p:nvPr/>
                </p:nvSpPr>
                <p:spPr>
                  <a:xfrm>
                    <a:off x="1497725" y="3867606"/>
                    <a:ext cx="4797744" cy="3703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prstClr val="white"/>
                      </a:solidFill>
                    </a:endParaRPr>
                  </a:p>
                </p:txBody>
              </p:sp>
            </p:grpSp>
            <p:sp>
              <p:nvSpPr>
                <p:cNvPr id="109" name="TextBox 108"/>
                <p:cNvSpPr txBox="1"/>
                <p:nvPr/>
              </p:nvSpPr>
              <p:spPr>
                <a:xfrm>
                  <a:off x="1497723" y="4420595"/>
                  <a:ext cx="2970864" cy="547945"/>
                </a:xfrm>
                <a:prstGeom prst="rect">
                  <a:avLst/>
                </a:prstGeom>
                <a:noFill/>
              </p:spPr>
              <p:txBody>
                <a:bodyPr wrap="square" rtlCol="0">
                  <a:spAutoFit/>
                </a:bodyPr>
                <a:lstStyle/>
                <a:p>
                  <a:r>
                    <a:rPr lang="es-AR" sz="1100" b="1" dirty="0">
                      <a:solidFill>
                        <a:srgbClr val="C110A0"/>
                      </a:solidFill>
                      <a:latin typeface="Arial" panose="020B0604020202020204" pitchFamily="34" charset="0"/>
                      <a:cs typeface="Arial" panose="020B0604020202020204" pitchFamily="34" charset="0"/>
                    </a:rPr>
                    <a:t>Servicios</a:t>
                  </a:r>
                </a:p>
              </p:txBody>
            </p:sp>
          </p:grpSp>
          <p:sp>
            <p:nvSpPr>
              <p:cNvPr id="97" name="Oval 96"/>
              <p:cNvSpPr/>
              <p:nvPr/>
            </p:nvSpPr>
            <p:spPr>
              <a:xfrm>
                <a:off x="10937398" y="7830668"/>
                <a:ext cx="703892" cy="6808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500" dirty="0">
                  <a:solidFill>
                    <a:prstClr val="white"/>
                  </a:solidFill>
                </a:endParaRPr>
              </a:p>
            </p:txBody>
          </p:sp>
          <p:sp>
            <p:nvSpPr>
              <p:cNvPr id="98" name="TextBox 97"/>
              <p:cNvSpPr txBox="1"/>
              <p:nvPr/>
            </p:nvSpPr>
            <p:spPr>
              <a:xfrm>
                <a:off x="10961886" y="8027765"/>
                <a:ext cx="667487" cy="346365"/>
              </a:xfrm>
              <a:prstGeom prst="rect">
                <a:avLst/>
              </a:prstGeom>
              <a:noFill/>
            </p:spPr>
            <p:txBody>
              <a:bodyPr wrap="square" rtlCol="0">
                <a:spAutoFit/>
              </a:bodyPr>
              <a:lstStyle/>
              <a:p>
                <a:pPr algn="ctr"/>
                <a:r>
                  <a:rPr lang="es-AR" sz="900" b="1" dirty="0">
                    <a:solidFill>
                      <a:prstClr val="white"/>
                    </a:solidFill>
                    <a:latin typeface="Arial" panose="020B0604020202020204" pitchFamily="34" charset="0"/>
                    <a:cs typeface="Arial" panose="020B0604020202020204" pitchFamily="34" charset="0"/>
                  </a:rPr>
                  <a:t>26%</a:t>
                </a:r>
              </a:p>
            </p:txBody>
          </p:sp>
          <p:sp>
            <p:nvSpPr>
              <p:cNvPr id="100" name="Freeform 13"/>
              <p:cNvSpPr>
                <a:spLocks/>
              </p:cNvSpPr>
              <p:nvPr/>
            </p:nvSpPr>
            <p:spPr bwMode="auto">
              <a:xfrm>
                <a:off x="6878294" y="7912692"/>
                <a:ext cx="674646" cy="396107"/>
              </a:xfrm>
              <a:custGeom>
                <a:avLst/>
                <a:gdLst>
                  <a:gd name="T0" fmla="*/ 771 w 782"/>
                  <a:gd name="T1" fmla="*/ 14 h 347"/>
                  <a:gd name="T2" fmla="*/ 726 w 782"/>
                  <a:gd name="T3" fmla="*/ 12 h 347"/>
                  <a:gd name="T4" fmla="*/ 570 w 782"/>
                  <a:gd name="T5" fmla="*/ 152 h 347"/>
                  <a:gd name="T6" fmla="*/ 351 w 782"/>
                  <a:gd name="T7" fmla="*/ 152 h 347"/>
                  <a:gd name="T8" fmla="*/ 345 w 782"/>
                  <a:gd name="T9" fmla="*/ 110 h 347"/>
                  <a:gd name="T10" fmla="*/ 530 w 782"/>
                  <a:gd name="T11" fmla="*/ 110 h 347"/>
                  <a:gd name="T12" fmla="*/ 570 w 782"/>
                  <a:gd name="T13" fmla="*/ 70 h 347"/>
                  <a:gd name="T14" fmla="*/ 530 w 782"/>
                  <a:gd name="T15" fmla="*/ 30 h 347"/>
                  <a:gd name="T16" fmla="*/ 209 w 782"/>
                  <a:gd name="T17" fmla="*/ 30 h 347"/>
                  <a:gd name="T18" fmla="*/ 179 w 782"/>
                  <a:gd name="T19" fmla="*/ 44 h 347"/>
                  <a:gd name="T20" fmla="*/ 0 w 782"/>
                  <a:gd name="T21" fmla="*/ 208 h 347"/>
                  <a:gd name="T22" fmla="*/ 138 w 782"/>
                  <a:gd name="T23" fmla="*/ 347 h 347"/>
                  <a:gd name="T24" fmla="*/ 265 w 782"/>
                  <a:gd name="T25" fmla="*/ 255 h 347"/>
                  <a:gd name="T26" fmla="*/ 541 w 782"/>
                  <a:gd name="T27" fmla="*/ 255 h 347"/>
                  <a:gd name="T28" fmla="*/ 542 w 782"/>
                  <a:gd name="T29" fmla="*/ 253 h 347"/>
                  <a:gd name="T30" fmla="*/ 561 w 782"/>
                  <a:gd name="T31" fmla="*/ 246 h 347"/>
                  <a:gd name="T32" fmla="*/ 768 w 782"/>
                  <a:gd name="T33" fmla="*/ 59 h 347"/>
                  <a:gd name="T34" fmla="*/ 771 w 782"/>
                  <a:gd name="T35" fmla="*/ 1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2" h="347">
                    <a:moveTo>
                      <a:pt x="771" y="14"/>
                    </a:moveTo>
                    <a:cubicBezTo>
                      <a:pt x="759" y="1"/>
                      <a:pt x="739" y="0"/>
                      <a:pt x="726" y="12"/>
                    </a:cubicBezTo>
                    <a:cubicBezTo>
                      <a:pt x="570" y="152"/>
                      <a:pt x="570" y="152"/>
                      <a:pt x="570" y="152"/>
                    </a:cubicBezTo>
                    <a:cubicBezTo>
                      <a:pt x="351" y="152"/>
                      <a:pt x="351" y="152"/>
                      <a:pt x="351" y="152"/>
                    </a:cubicBezTo>
                    <a:cubicBezTo>
                      <a:pt x="340" y="148"/>
                      <a:pt x="342" y="127"/>
                      <a:pt x="345" y="110"/>
                    </a:cubicBezTo>
                    <a:cubicBezTo>
                      <a:pt x="530" y="110"/>
                      <a:pt x="530" y="110"/>
                      <a:pt x="530" y="110"/>
                    </a:cubicBezTo>
                    <a:cubicBezTo>
                      <a:pt x="552" y="110"/>
                      <a:pt x="570" y="92"/>
                      <a:pt x="570" y="70"/>
                    </a:cubicBezTo>
                    <a:cubicBezTo>
                      <a:pt x="570" y="48"/>
                      <a:pt x="552" y="30"/>
                      <a:pt x="530" y="30"/>
                    </a:cubicBezTo>
                    <a:cubicBezTo>
                      <a:pt x="209" y="30"/>
                      <a:pt x="209" y="30"/>
                      <a:pt x="209" y="30"/>
                    </a:cubicBezTo>
                    <a:cubicBezTo>
                      <a:pt x="197" y="30"/>
                      <a:pt x="186" y="36"/>
                      <a:pt x="179" y="44"/>
                    </a:cubicBezTo>
                    <a:cubicBezTo>
                      <a:pt x="0" y="208"/>
                      <a:pt x="0" y="208"/>
                      <a:pt x="0" y="208"/>
                    </a:cubicBezTo>
                    <a:cubicBezTo>
                      <a:pt x="138" y="347"/>
                      <a:pt x="138" y="347"/>
                      <a:pt x="138" y="347"/>
                    </a:cubicBezTo>
                    <a:cubicBezTo>
                      <a:pt x="265" y="255"/>
                      <a:pt x="265" y="255"/>
                      <a:pt x="265" y="255"/>
                    </a:cubicBezTo>
                    <a:cubicBezTo>
                      <a:pt x="541" y="255"/>
                      <a:pt x="541" y="255"/>
                      <a:pt x="541" y="255"/>
                    </a:cubicBezTo>
                    <a:cubicBezTo>
                      <a:pt x="542" y="253"/>
                      <a:pt x="542" y="253"/>
                      <a:pt x="542" y="253"/>
                    </a:cubicBezTo>
                    <a:cubicBezTo>
                      <a:pt x="549" y="253"/>
                      <a:pt x="555" y="250"/>
                      <a:pt x="561" y="246"/>
                    </a:cubicBezTo>
                    <a:cubicBezTo>
                      <a:pt x="768" y="59"/>
                      <a:pt x="768" y="59"/>
                      <a:pt x="768" y="59"/>
                    </a:cubicBezTo>
                    <a:cubicBezTo>
                      <a:pt x="781" y="47"/>
                      <a:pt x="782" y="27"/>
                      <a:pt x="771" y="14"/>
                    </a:cubicBezTo>
                    <a:close/>
                  </a:path>
                </a:pathLst>
              </a:custGeom>
              <a:solidFill>
                <a:schemeClr val="accent3"/>
              </a:solidFill>
              <a:ln>
                <a:noFill/>
              </a:ln>
              <a:extLst/>
            </p:spPr>
            <p:txBody>
              <a:bodyPr vert="horz" wrap="square" lIns="43657" tIns="21829" rIns="43657" bIns="21829" numCol="1" anchor="t" anchorCtr="0" compatLnSpc="1">
                <a:prstTxWarp prst="textNoShape">
                  <a:avLst/>
                </a:prstTxWarp>
              </a:bodyPr>
              <a:lstStyle/>
              <a:p>
                <a:endParaRPr lang="es-AR" sz="1500" dirty="0">
                  <a:solidFill>
                    <a:prstClr val="black"/>
                  </a:solidFill>
                </a:endParaRPr>
              </a:p>
            </p:txBody>
          </p:sp>
        </p:grpSp>
      </p:grpSp>
      <p:grpSp>
        <p:nvGrpSpPr>
          <p:cNvPr id="126" name="Group 4"/>
          <p:cNvGrpSpPr/>
          <p:nvPr/>
        </p:nvGrpSpPr>
        <p:grpSpPr>
          <a:xfrm>
            <a:off x="4589005" y="3251199"/>
            <a:ext cx="835626" cy="788307"/>
            <a:chOff x="6145603" y="2752659"/>
            <a:chExt cx="836236" cy="819806"/>
          </a:xfrm>
        </p:grpSpPr>
        <p:sp>
          <p:nvSpPr>
            <p:cNvPr id="127" name="Oval 66"/>
            <p:cNvSpPr/>
            <p:nvPr/>
          </p:nvSpPr>
          <p:spPr>
            <a:xfrm>
              <a:off x="6145603" y="2752659"/>
              <a:ext cx="836236" cy="8198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8" name="TextBox 67"/>
            <p:cNvSpPr txBox="1"/>
            <p:nvPr/>
          </p:nvSpPr>
          <p:spPr>
            <a:xfrm>
              <a:off x="6145603" y="2966746"/>
              <a:ext cx="836236" cy="384090"/>
            </a:xfrm>
            <a:prstGeom prst="rect">
              <a:avLst/>
            </a:prstGeom>
            <a:noFill/>
          </p:spPr>
          <p:txBody>
            <a:bodyPr wrap="square" rtlCol="0" anchor="ctr">
              <a:spAutoFit/>
            </a:bodyPr>
            <a:lstStyle/>
            <a:p>
              <a:pPr algn="ctr"/>
              <a:r>
                <a:rPr lang="en-US" sz="1800" b="1" dirty="0">
                  <a:solidFill>
                    <a:prstClr val="white"/>
                  </a:solidFill>
                  <a:latin typeface="Arial" panose="020B0604020202020204" pitchFamily="34" charset="0"/>
                  <a:cs typeface="Arial" panose="020B0604020202020204" pitchFamily="34" charset="0"/>
                </a:rPr>
                <a:t>25,0%</a:t>
              </a:r>
            </a:p>
          </p:txBody>
        </p:sp>
      </p:grpSp>
      <p:sp>
        <p:nvSpPr>
          <p:cNvPr id="171" name="TextBox 59"/>
          <p:cNvSpPr txBox="1"/>
          <p:nvPr/>
        </p:nvSpPr>
        <p:spPr>
          <a:xfrm>
            <a:off x="8972917" y="3238868"/>
            <a:ext cx="4728158" cy="783319"/>
          </a:xfrm>
          <a:prstGeom prst="rect">
            <a:avLst/>
          </a:prstGeom>
          <a:noFill/>
        </p:spPr>
        <p:txBody>
          <a:bodyPr wrap="square" lIns="91363" tIns="45681" rIns="91363" bIns="45681" rtlCol="0">
            <a:spAutoFit/>
          </a:bodyPr>
          <a:lstStyle/>
          <a:p>
            <a:pPr algn="ctr"/>
            <a:r>
              <a:rPr lang="es-AR" sz="2200" b="1" dirty="0">
                <a:solidFill>
                  <a:prstClr val="black"/>
                </a:solidFill>
                <a:latin typeface="Arial" panose="020B0604020202020204" pitchFamily="34" charset="0"/>
                <a:cs typeface="Arial" panose="020B0604020202020204" pitchFamily="34" charset="0"/>
              </a:rPr>
              <a:t>Inflación considerada </a:t>
            </a:r>
          </a:p>
          <a:p>
            <a:pPr algn="ctr"/>
            <a:r>
              <a:rPr lang="es-AR" sz="2200" b="1" dirty="0">
                <a:solidFill>
                  <a:prstClr val="black"/>
                </a:solidFill>
                <a:latin typeface="Arial" panose="020B0604020202020204" pitchFamily="34" charset="0"/>
                <a:cs typeface="Arial" panose="020B0604020202020204" pitchFamily="34" charset="0"/>
              </a:rPr>
              <a:t>por las empresas</a:t>
            </a:r>
            <a:endParaRPr lang="en-US" sz="2200" b="1" dirty="0">
              <a:solidFill>
                <a:prstClr val="black"/>
              </a:solidFill>
              <a:latin typeface="Arial" panose="020B0604020202020204" pitchFamily="34" charset="0"/>
              <a:cs typeface="Arial" panose="020B0604020202020204" pitchFamily="34" charset="0"/>
            </a:endParaRPr>
          </a:p>
        </p:txBody>
      </p:sp>
      <p:grpSp>
        <p:nvGrpSpPr>
          <p:cNvPr id="172" name="Group 4"/>
          <p:cNvGrpSpPr/>
          <p:nvPr/>
        </p:nvGrpSpPr>
        <p:grpSpPr>
          <a:xfrm>
            <a:off x="9338635" y="3997644"/>
            <a:ext cx="4287039" cy="3496621"/>
            <a:chOff x="14407897" y="3411481"/>
            <a:chExt cx="6432732" cy="5246706"/>
          </a:xfrm>
        </p:grpSpPr>
        <p:grpSp>
          <p:nvGrpSpPr>
            <p:cNvPr id="173" name="Group 3"/>
            <p:cNvGrpSpPr/>
            <p:nvPr/>
          </p:nvGrpSpPr>
          <p:grpSpPr>
            <a:xfrm>
              <a:off x="18749570" y="3799502"/>
              <a:ext cx="1897968" cy="1822817"/>
              <a:chOff x="18676032" y="4212663"/>
              <a:chExt cx="1166435" cy="1166435"/>
            </a:xfrm>
          </p:grpSpPr>
          <p:sp>
            <p:nvSpPr>
              <p:cNvPr id="238" name="Freeform 6"/>
              <p:cNvSpPr>
                <a:spLocks noEditPoints="1"/>
              </p:cNvSpPr>
              <p:nvPr/>
            </p:nvSpPr>
            <p:spPr bwMode="auto">
              <a:xfrm>
                <a:off x="18676032" y="4212663"/>
                <a:ext cx="1166435" cy="1166435"/>
              </a:xfrm>
              <a:custGeom>
                <a:avLst/>
                <a:gdLst>
                  <a:gd name="T0" fmla="*/ 1304 w 2608"/>
                  <a:gd name="T1" fmla="*/ 0 h 2608"/>
                  <a:gd name="T2" fmla="*/ 0 w 2608"/>
                  <a:gd name="T3" fmla="*/ 1304 h 2608"/>
                  <a:gd name="T4" fmla="*/ 1304 w 2608"/>
                  <a:gd name="T5" fmla="*/ 2608 h 2608"/>
                  <a:gd name="T6" fmla="*/ 2608 w 2608"/>
                  <a:gd name="T7" fmla="*/ 1304 h 2608"/>
                  <a:gd name="T8" fmla="*/ 1304 w 2608"/>
                  <a:gd name="T9" fmla="*/ 0 h 2608"/>
                  <a:gd name="T10" fmla="*/ 1304 w 2608"/>
                  <a:gd name="T11" fmla="*/ 2176 h 2608"/>
                  <a:gd name="T12" fmla="*/ 432 w 2608"/>
                  <a:gd name="T13" fmla="*/ 1304 h 2608"/>
                  <a:gd name="T14" fmla="*/ 1304 w 2608"/>
                  <a:gd name="T15" fmla="*/ 432 h 2608"/>
                  <a:gd name="T16" fmla="*/ 2176 w 2608"/>
                  <a:gd name="T17" fmla="*/ 1304 h 2608"/>
                  <a:gd name="T18" fmla="*/ 1304 w 2608"/>
                  <a:gd name="T19" fmla="*/ 2176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8" h="2608">
                    <a:moveTo>
                      <a:pt x="1304" y="0"/>
                    </a:moveTo>
                    <a:cubicBezTo>
                      <a:pt x="583" y="0"/>
                      <a:pt x="0" y="584"/>
                      <a:pt x="0" y="1304"/>
                    </a:cubicBezTo>
                    <a:cubicBezTo>
                      <a:pt x="0" y="2024"/>
                      <a:pt x="583" y="2608"/>
                      <a:pt x="1304" y="2608"/>
                    </a:cubicBezTo>
                    <a:cubicBezTo>
                      <a:pt x="2024" y="2608"/>
                      <a:pt x="2608" y="2024"/>
                      <a:pt x="2608" y="1304"/>
                    </a:cubicBezTo>
                    <a:cubicBezTo>
                      <a:pt x="2608" y="584"/>
                      <a:pt x="2024" y="0"/>
                      <a:pt x="1304" y="0"/>
                    </a:cubicBezTo>
                    <a:close/>
                    <a:moveTo>
                      <a:pt x="1304" y="2176"/>
                    </a:moveTo>
                    <a:cubicBezTo>
                      <a:pt x="822" y="2176"/>
                      <a:pt x="432" y="1785"/>
                      <a:pt x="432" y="1304"/>
                    </a:cubicBezTo>
                    <a:cubicBezTo>
                      <a:pt x="432" y="822"/>
                      <a:pt x="822" y="432"/>
                      <a:pt x="1304" y="432"/>
                    </a:cubicBezTo>
                    <a:cubicBezTo>
                      <a:pt x="1785" y="432"/>
                      <a:pt x="2176" y="822"/>
                      <a:pt x="2176" y="1304"/>
                    </a:cubicBezTo>
                    <a:cubicBezTo>
                      <a:pt x="2176" y="1785"/>
                      <a:pt x="1785" y="2176"/>
                      <a:pt x="1304" y="2176"/>
                    </a:cubicBezTo>
                    <a:close/>
                  </a:path>
                </a:pathLst>
              </a:custGeom>
              <a:solidFill>
                <a:schemeClr val="accent3"/>
              </a:solidFill>
              <a:ln w="9525">
                <a:noFill/>
                <a:round/>
                <a:headEnd/>
                <a:tailEnd/>
              </a:ln>
              <a:extLst/>
            </p:spPr>
            <p:txBody>
              <a:bodyPr vert="horz" wrap="square" lIns="60939" tIns="30470" rIns="60939" bIns="30470" numCol="1" anchor="t" anchorCtr="0" compatLnSpc="1">
                <a:prstTxWarp prst="textNoShape">
                  <a:avLst/>
                </a:prstTxWarp>
              </a:bodyPr>
              <a:lstStyle/>
              <a:p>
                <a:endParaRPr lang="en-US" sz="100" dirty="0">
                  <a:solidFill>
                    <a:prstClr val="black"/>
                  </a:solidFill>
                </a:endParaRPr>
              </a:p>
            </p:txBody>
          </p:sp>
          <p:sp>
            <p:nvSpPr>
              <p:cNvPr id="239" name="Freeform 8"/>
              <p:cNvSpPr>
                <a:spLocks noEditPoints="1"/>
              </p:cNvSpPr>
              <p:nvPr/>
            </p:nvSpPr>
            <p:spPr bwMode="auto">
              <a:xfrm>
                <a:off x="18869175" y="4405805"/>
                <a:ext cx="780148" cy="813195"/>
              </a:xfrm>
              <a:custGeom>
                <a:avLst/>
                <a:gdLst>
                  <a:gd name="T0" fmla="*/ 872 w 1744"/>
                  <a:gd name="T1" fmla="*/ 0 h 1744"/>
                  <a:gd name="T2" fmla="*/ 0 w 1744"/>
                  <a:gd name="T3" fmla="*/ 872 h 1744"/>
                  <a:gd name="T4" fmla="*/ 872 w 1744"/>
                  <a:gd name="T5" fmla="*/ 1744 h 1744"/>
                  <a:gd name="T6" fmla="*/ 1744 w 1744"/>
                  <a:gd name="T7" fmla="*/ 872 h 1744"/>
                  <a:gd name="T8" fmla="*/ 872 w 1744"/>
                  <a:gd name="T9" fmla="*/ 0 h 1744"/>
                  <a:gd name="T10" fmla="*/ 872 w 1744"/>
                  <a:gd name="T11" fmla="*/ 1620 h 1744"/>
                  <a:gd name="T12" fmla="*/ 123 w 1744"/>
                  <a:gd name="T13" fmla="*/ 872 h 1744"/>
                  <a:gd name="T14" fmla="*/ 872 w 1744"/>
                  <a:gd name="T15" fmla="*/ 124 h 1744"/>
                  <a:gd name="T16" fmla="*/ 1620 w 1744"/>
                  <a:gd name="T17" fmla="*/ 872 h 1744"/>
                  <a:gd name="T18" fmla="*/ 872 w 1744"/>
                  <a:gd name="T19" fmla="*/ 1620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4" h="1744">
                    <a:moveTo>
                      <a:pt x="872" y="0"/>
                    </a:moveTo>
                    <a:cubicBezTo>
                      <a:pt x="390" y="0"/>
                      <a:pt x="0" y="390"/>
                      <a:pt x="0" y="872"/>
                    </a:cubicBezTo>
                    <a:cubicBezTo>
                      <a:pt x="0" y="1353"/>
                      <a:pt x="390" y="1744"/>
                      <a:pt x="872" y="1744"/>
                    </a:cubicBezTo>
                    <a:cubicBezTo>
                      <a:pt x="1353" y="1744"/>
                      <a:pt x="1744" y="1353"/>
                      <a:pt x="1744" y="872"/>
                    </a:cubicBezTo>
                    <a:cubicBezTo>
                      <a:pt x="1744" y="390"/>
                      <a:pt x="1353" y="0"/>
                      <a:pt x="872" y="0"/>
                    </a:cubicBezTo>
                    <a:close/>
                    <a:moveTo>
                      <a:pt x="872" y="1620"/>
                    </a:moveTo>
                    <a:cubicBezTo>
                      <a:pt x="458" y="1620"/>
                      <a:pt x="123" y="1285"/>
                      <a:pt x="123" y="872"/>
                    </a:cubicBezTo>
                    <a:cubicBezTo>
                      <a:pt x="123" y="459"/>
                      <a:pt x="458" y="124"/>
                      <a:pt x="872" y="124"/>
                    </a:cubicBezTo>
                    <a:cubicBezTo>
                      <a:pt x="1285" y="124"/>
                      <a:pt x="1620" y="459"/>
                      <a:pt x="1620" y="872"/>
                    </a:cubicBezTo>
                    <a:cubicBezTo>
                      <a:pt x="1620" y="1285"/>
                      <a:pt x="1285" y="1620"/>
                      <a:pt x="872" y="1620"/>
                    </a:cubicBezTo>
                    <a:close/>
                  </a:path>
                </a:pathLst>
              </a:custGeom>
              <a:solidFill>
                <a:srgbClr val="E8F0F0"/>
              </a:solidFill>
              <a:ln w="9525">
                <a:noFill/>
                <a:round/>
                <a:headEnd/>
                <a:tailEnd/>
              </a:ln>
              <a:extLst/>
            </p:spPr>
            <p:txBody>
              <a:bodyPr vert="horz" wrap="square" lIns="60939" tIns="30470" rIns="60939" bIns="30470" numCol="1" anchor="t" anchorCtr="0" compatLnSpc="1">
                <a:prstTxWarp prst="textNoShape">
                  <a:avLst/>
                </a:prstTxWarp>
              </a:bodyPr>
              <a:lstStyle/>
              <a:p>
                <a:endParaRPr lang="en-US" sz="100" dirty="0">
                  <a:solidFill>
                    <a:prstClr val="black"/>
                  </a:solidFill>
                </a:endParaRPr>
              </a:p>
            </p:txBody>
          </p:sp>
          <p:sp>
            <p:nvSpPr>
              <p:cNvPr id="240" name="Freeform 9"/>
              <p:cNvSpPr>
                <a:spLocks noEditPoints="1"/>
              </p:cNvSpPr>
              <p:nvPr/>
            </p:nvSpPr>
            <p:spPr bwMode="auto">
              <a:xfrm>
                <a:off x="18924278" y="4461288"/>
                <a:ext cx="669564" cy="698012"/>
              </a:xfrm>
              <a:custGeom>
                <a:avLst/>
                <a:gdLst>
                  <a:gd name="T0" fmla="*/ 749 w 1497"/>
                  <a:gd name="T1" fmla="*/ 0 h 1496"/>
                  <a:gd name="T2" fmla="*/ 0 w 1497"/>
                  <a:gd name="T3" fmla="*/ 748 h 1496"/>
                  <a:gd name="T4" fmla="*/ 749 w 1497"/>
                  <a:gd name="T5" fmla="*/ 1496 h 1496"/>
                  <a:gd name="T6" fmla="*/ 1497 w 1497"/>
                  <a:gd name="T7" fmla="*/ 748 h 1496"/>
                  <a:gd name="T8" fmla="*/ 749 w 1497"/>
                  <a:gd name="T9" fmla="*/ 0 h 1496"/>
                  <a:gd name="T10" fmla="*/ 749 w 1497"/>
                  <a:gd name="T11" fmla="*/ 1421 h 1496"/>
                  <a:gd name="T12" fmla="*/ 75 w 1497"/>
                  <a:gd name="T13" fmla="*/ 748 h 1496"/>
                  <a:gd name="T14" fmla="*/ 749 w 1497"/>
                  <a:gd name="T15" fmla="*/ 74 h 1496"/>
                  <a:gd name="T16" fmla="*/ 1422 w 1497"/>
                  <a:gd name="T17" fmla="*/ 748 h 1496"/>
                  <a:gd name="T18" fmla="*/ 749 w 1497"/>
                  <a:gd name="T19" fmla="*/ 1421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496">
                    <a:moveTo>
                      <a:pt x="749" y="0"/>
                    </a:moveTo>
                    <a:cubicBezTo>
                      <a:pt x="335" y="0"/>
                      <a:pt x="0" y="335"/>
                      <a:pt x="0" y="748"/>
                    </a:cubicBezTo>
                    <a:cubicBezTo>
                      <a:pt x="0" y="1161"/>
                      <a:pt x="335" y="1496"/>
                      <a:pt x="749" y="1496"/>
                    </a:cubicBezTo>
                    <a:cubicBezTo>
                      <a:pt x="1162" y="1496"/>
                      <a:pt x="1497" y="1161"/>
                      <a:pt x="1497" y="748"/>
                    </a:cubicBezTo>
                    <a:cubicBezTo>
                      <a:pt x="1497" y="335"/>
                      <a:pt x="1162" y="0"/>
                      <a:pt x="749" y="0"/>
                    </a:cubicBezTo>
                    <a:close/>
                    <a:moveTo>
                      <a:pt x="749" y="1421"/>
                    </a:moveTo>
                    <a:cubicBezTo>
                      <a:pt x="377" y="1421"/>
                      <a:pt x="75" y="1120"/>
                      <a:pt x="75" y="748"/>
                    </a:cubicBezTo>
                    <a:cubicBezTo>
                      <a:pt x="75" y="376"/>
                      <a:pt x="377" y="74"/>
                      <a:pt x="749" y="74"/>
                    </a:cubicBezTo>
                    <a:cubicBezTo>
                      <a:pt x="1121" y="74"/>
                      <a:pt x="1422" y="376"/>
                      <a:pt x="1422" y="748"/>
                    </a:cubicBezTo>
                    <a:cubicBezTo>
                      <a:pt x="1422" y="1120"/>
                      <a:pt x="1121" y="1421"/>
                      <a:pt x="749" y="1421"/>
                    </a:cubicBezTo>
                    <a:close/>
                  </a:path>
                </a:pathLst>
              </a:custGeom>
              <a:solidFill>
                <a:schemeClr val="accent3"/>
              </a:solidFill>
              <a:ln w="9525">
                <a:solidFill>
                  <a:schemeClr val="accent3"/>
                </a:solidFill>
                <a:round/>
                <a:headEnd/>
                <a:tailEnd/>
              </a:ln>
              <a:extLst/>
            </p:spPr>
            <p:txBody>
              <a:bodyPr vert="horz" wrap="square" lIns="60939" tIns="30470" rIns="60939" bIns="30470" numCol="1" anchor="t" anchorCtr="0" compatLnSpc="1">
                <a:prstTxWarp prst="textNoShape">
                  <a:avLst/>
                </a:prstTxWarp>
              </a:bodyPr>
              <a:lstStyle/>
              <a:p>
                <a:endParaRPr lang="en-US" sz="100" dirty="0">
                  <a:solidFill>
                    <a:prstClr val="black"/>
                  </a:solidFill>
                </a:endParaRPr>
              </a:p>
            </p:txBody>
          </p:sp>
          <p:sp>
            <p:nvSpPr>
              <p:cNvPr id="241" name="Oval 10"/>
              <p:cNvSpPr>
                <a:spLocks noChangeArrowheads="1"/>
              </p:cNvSpPr>
              <p:nvPr/>
            </p:nvSpPr>
            <p:spPr bwMode="auto">
              <a:xfrm>
                <a:off x="18964012" y="4499298"/>
                <a:ext cx="602532" cy="621990"/>
              </a:xfrm>
              <a:prstGeom prst="ellipse">
                <a:avLst/>
              </a:prstGeom>
              <a:solidFill>
                <a:srgbClr val="E8F0F0"/>
              </a:solidFill>
              <a:ln w="9525">
                <a:noFill/>
                <a:round/>
                <a:headEnd/>
                <a:tailEnd/>
              </a:ln>
              <a:extLst/>
            </p:spPr>
            <p:txBody>
              <a:bodyPr vert="horz" wrap="square" lIns="0" tIns="0" rIns="0" bIns="0" numCol="1" anchor="ctr" anchorCtr="0" compatLnSpc="1">
                <a:prstTxWarp prst="textNoShape">
                  <a:avLst/>
                </a:prstTxWarp>
              </a:bodyPr>
              <a:lstStyle/>
              <a:p>
                <a:pPr algn="ctr">
                  <a:lnSpc>
                    <a:spcPct val="80000"/>
                  </a:lnSpc>
                </a:pPr>
                <a:r>
                  <a:rPr lang="de-DE" sz="1500" b="1" dirty="0">
                    <a:solidFill>
                      <a:prstClr val="black"/>
                    </a:solidFill>
                    <a:latin typeface="Arial" panose="020B0604020202020204" pitchFamily="34" charset="0"/>
                  </a:rPr>
                  <a:t>30,0%</a:t>
                </a:r>
              </a:p>
              <a:p>
                <a:pPr algn="ctr">
                  <a:lnSpc>
                    <a:spcPct val="80000"/>
                  </a:lnSpc>
                </a:pPr>
                <a:r>
                  <a:rPr lang="de-DE" sz="1400" dirty="0">
                    <a:solidFill>
                      <a:prstClr val="black"/>
                    </a:solidFill>
                    <a:latin typeface="Arial" panose="020B0604020202020204" pitchFamily="34" charset="0"/>
                  </a:rPr>
                  <a:t>75til</a:t>
                </a:r>
                <a:endParaRPr lang="en-US" sz="800" dirty="0">
                  <a:solidFill>
                    <a:prstClr val="black"/>
                  </a:solidFill>
                  <a:latin typeface="Arial" panose="020B0604020202020204" pitchFamily="34" charset="0"/>
                </a:endParaRPr>
              </a:p>
            </p:txBody>
          </p:sp>
        </p:grpSp>
        <p:grpSp>
          <p:nvGrpSpPr>
            <p:cNvPr id="174" name="Group 61"/>
            <p:cNvGrpSpPr/>
            <p:nvPr/>
          </p:nvGrpSpPr>
          <p:grpSpPr>
            <a:xfrm>
              <a:off x="18680629" y="6498188"/>
              <a:ext cx="2160000" cy="2159999"/>
              <a:chOff x="18676035" y="4212663"/>
              <a:chExt cx="1108370" cy="1202704"/>
            </a:xfrm>
          </p:grpSpPr>
          <p:sp>
            <p:nvSpPr>
              <p:cNvPr id="203" name="Freeform 6"/>
              <p:cNvSpPr>
                <a:spLocks noEditPoints="1"/>
              </p:cNvSpPr>
              <p:nvPr/>
            </p:nvSpPr>
            <p:spPr bwMode="auto">
              <a:xfrm>
                <a:off x="18676035" y="4212663"/>
                <a:ext cx="1108370" cy="1202704"/>
              </a:xfrm>
              <a:custGeom>
                <a:avLst/>
                <a:gdLst>
                  <a:gd name="T0" fmla="*/ 1304 w 2608"/>
                  <a:gd name="T1" fmla="*/ 0 h 2608"/>
                  <a:gd name="T2" fmla="*/ 0 w 2608"/>
                  <a:gd name="T3" fmla="*/ 1304 h 2608"/>
                  <a:gd name="T4" fmla="*/ 1304 w 2608"/>
                  <a:gd name="T5" fmla="*/ 2608 h 2608"/>
                  <a:gd name="T6" fmla="*/ 2608 w 2608"/>
                  <a:gd name="T7" fmla="*/ 1304 h 2608"/>
                  <a:gd name="T8" fmla="*/ 1304 w 2608"/>
                  <a:gd name="T9" fmla="*/ 0 h 2608"/>
                  <a:gd name="T10" fmla="*/ 1304 w 2608"/>
                  <a:gd name="T11" fmla="*/ 2176 h 2608"/>
                  <a:gd name="T12" fmla="*/ 432 w 2608"/>
                  <a:gd name="T13" fmla="*/ 1304 h 2608"/>
                  <a:gd name="T14" fmla="*/ 1304 w 2608"/>
                  <a:gd name="T15" fmla="*/ 432 h 2608"/>
                  <a:gd name="T16" fmla="*/ 2176 w 2608"/>
                  <a:gd name="T17" fmla="*/ 1304 h 2608"/>
                  <a:gd name="T18" fmla="*/ 1304 w 2608"/>
                  <a:gd name="T19" fmla="*/ 2176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8" h="2608">
                    <a:moveTo>
                      <a:pt x="1304" y="0"/>
                    </a:moveTo>
                    <a:cubicBezTo>
                      <a:pt x="583" y="0"/>
                      <a:pt x="0" y="584"/>
                      <a:pt x="0" y="1304"/>
                    </a:cubicBezTo>
                    <a:cubicBezTo>
                      <a:pt x="0" y="2024"/>
                      <a:pt x="583" y="2608"/>
                      <a:pt x="1304" y="2608"/>
                    </a:cubicBezTo>
                    <a:cubicBezTo>
                      <a:pt x="2024" y="2608"/>
                      <a:pt x="2608" y="2024"/>
                      <a:pt x="2608" y="1304"/>
                    </a:cubicBezTo>
                    <a:cubicBezTo>
                      <a:pt x="2608" y="584"/>
                      <a:pt x="2024" y="0"/>
                      <a:pt x="1304" y="0"/>
                    </a:cubicBezTo>
                    <a:close/>
                    <a:moveTo>
                      <a:pt x="1304" y="2176"/>
                    </a:moveTo>
                    <a:cubicBezTo>
                      <a:pt x="822" y="2176"/>
                      <a:pt x="432" y="1785"/>
                      <a:pt x="432" y="1304"/>
                    </a:cubicBezTo>
                    <a:cubicBezTo>
                      <a:pt x="432" y="822"/>
                      <a:pt x="822" y="432"/>
                      <a:pt x="1304" y="432"/>
                    </a:cubicBezTo>
                    <a:cubicBezTo>
                      <a:pt x="1785" y="432"/>
                      <a:pt x="2176" y="822"/>
                      <a:pt x="2176" y="1304"/>
                    </a:cubicBezTo>
                    <a:cubicBezTo>
                      <a:pt x="2176" y="1785"/>
                      <a:pt x="1785" y="2176"/>
                      <a:pt x="1304" y="2176"/>
                    </a:cubicBezTo>
                    <a:close/>
                  </a:path>
                </a:pathLst>
              </a:custGeom>
              <a:solidFill>
                <a:schemeClr val="accent3"/>
              </a:solidFill>
              <a:ln w="9525">
                <a:noFill/>
                <a:round/>
                <a:headEnd/>
                <a:tailEnd/>
              </a:ln>
              <a:extLst/>
            </p:spPr>
            <p:txBody>
              <a:bodyPr vert="horz" wrap="square" lIns="60939" tIns="30470" rIns="60939" bIns="30470" numCol="1" anchor="t" anchorCtr="0" compatLnSpc="1">
                <a:prstTxWarp prst="textNoShape">
                  <a:avLst/>
                </a:prstTxWarp>
              </a:bodyPr>
              <a:lstStyle/>
              <a:p>
                <a:endParaRPr lang="en-US" sz="100" dirty="0">
                  <a:solidFill>
                    <a:prstClr val="black"/>
                  </a:solidFill>
                </a:endParaRPr>
              </a:p>
            </p:txBody>
          </p:sp>
          <p:sp>
            <p:nvSpPr>
              <p:cNvPr id="235" name="Freeform 8"/>
              <p:cNvSpPr>
                <a:spLocks noEditPoints="1"/>
              </p:cNvSpPr>
              <p:nvPr/>
            </p:nvSpPr>
            <p:spPr bwMode="auto">
              <a:xfrm>
                <a:off x="18869175" y="4427020"/>
                <a:ext cx="646549" cy="701578"/>
              </a:xfrm>
              <a:custGeom>
                <a:avLst/>
                <a:gdLst>
                  <a:gd name="T0" fmla="*/ 872 w 1744"/>
                  <a:gd name="T1" fmla="*/ 0 h 1744"/>
                  <a:gd name="T2" fmla="*/ 0 w 1744"/>
                  <a:gd name="T3" fmla="*/ 872 h 1744"/>
                  <a:gd name="T4" fmla="*/ 872 w 1744"/>
                  <a:gd name="T5" fmla="*/ 1744 h 1744"/>
                  <a:gd name="T6" fmla="*/ 1744 w 1744"/>
                  <a:gd name="T7" fmla="*/ 872 h 1744"/>
                  <a:gd name="T8" fmla="*/ 872 w 1744"/>
                  <a:gd name="T9" fmla="*/ 0 h 1744"/>
                  <a:gd name="T10" fmla="*/ 872 w 1744"/>
                  <a:gd name="T11" fmla="*/ 1620 h 1744"/>
                  <a:gd name="T12" fmla="*/ 123 w 1744"/>
                  <a:gd name="T13" fmla="*/ 872 h 1744"/>
                  <a:gd name="T14" fmla="*/ 872 w 1744"/>
                  <a:gd name="T15" fmla="*/ 124 h 1744"/>
                  <a:gd name="T16" fmla="*/ 1620 w 1744"/>
                  <a:gd name="T17" fmla="*/ 872 h 1744"/>
                  <a:gd name="T18" fmla="*/ 872 w 1744"/>
                  <a:gd name="T19" fmla="*/ 1620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4" h="1744">
                    <a:moveTo>
                      <a:pt x="872" y="0"/>
                    </a:moveTo>
                    <a:cubicBezTo>
                      <a:pt x="390" y="0"/>
                      <a:pt x="0" y="390"/>
                      <a:pt x="0" y="872"/>
                    </a:cubicBezTo>
                    <a:cubicBezTo>
                      <a:pt x="0" y="1353"/>
                      <a:pt x="390" y="1744"/>
                      <a:pt x="872" y="1744"/>
                    </a:cubicBezTo>
                    <a:cubicBezTo>
                      <a:pt x="1353" y="1744"/>
                      <a:pt x="1744" y="1353"/>
                      <a:pt x="1744" y="872"/>
                    </a:cubicBezTo>
                    <a:cubicBezTo>
                      <a:pt x="1744" y="390"/>
                      <a:pt x="1353" y="0"/>
                      <a:pt x="872" y="0"/>
                    </a:cubicBezTo>
                    <a:close/>
                    <a:moveTo>
                      <a:pt x="872" y="1620"/>
                    </a:moveTo>
                    <a:cubicBezTo>
                      <a:pt x="458" y="1620"/>
                      <a:pt x="123" y="1285"/>
                      <a:pt x="123" y="872"/>
                    </a:cubicBezTo>
                    <a:cubicBezTo>
                      <a:pt x="123" y="459"/>
                      <a:pt x="458" y="124"/>
                      <a:pt x="872" y="124"/>
                    </a:cubicBezTo>
                    <a:cubicBezTo>
                      <a:pt x="1285" y="124"/>
                      <a:pt x="1620" y="459"/>
                      <a:pt x="1620" y="872"/>
                    </a:cubicBezTo>
                    <a:cubicBezTo>
                      <a:pt x="1620" y="1285"/>
                      <a:pt x="1285" y="1620"/>
                      <a:pt x="872" y="1620"/>
                    </a:cubicBezTo>
                    <a:close/>
                  </a:path>
                </a:pathLst>
              </a:custGeom>
              <a:solidFill>
                <a:srgbClr val="E8F0F0"/>
              </a:solidFill>
              <a:ln w="9525">
                <a:noFill/>
                <a:round/>
                <a:headEnd/>
                <a:tailEnd/>
              </a:ln>
              <a:extLst/>
            </p:spPr>
            <p:txBody>
              <a:bodyPr vert="horz" wrap="square" lIns="60939" tIns="30470" rIns="60939" bIns="30470" numCol="1" anchor="t" anchorCtr="0" compatLnSpc="1">
                <a:prstTxWarp prst="textNoShape">
                  <a:avLst/>
                </a:prstTxWarp>
              </a:bodyPr>
              <a:lstStyle/>
              <a:p>
                <a:endParaRPr lang="en-US" sz="100" dirty="0">
                  <a:solidFill>
                    <a:prstClr val="black"/>
                  </a:solidFill>
                </a:endParaRPr>
              </a:p>
            </p:txBody>
          </p:sp>
          <p:sp>
            <p:nvSpPr>
              <p:cNvPr id="236" name="Freeform 9"/>
              <p:cNvSpPr>
                <a:spLocks noEditPoints="1"/>
              </p:cNvSpPr>
              <p:nvPr/>
            </p:nvSpPr>
            <p:spPr bwMode="auto">
              <a:xfrm>
                <a:off x="18909257" y="4464515"/>
                <a:ext cx="646549" cy="701578"/>
              </a:xfrm>
              <a:custGeom>
                <a:avLst/>
                <a:gdLst>
                  <a:gd name="T0" fmla="*/ 749 w 1497"/>
                  <a:gd name="T1" fmla="*/ 0 h 1496"/>
                  <a:gd name="T2" fmla="*/ 0 w 1497"/>
                  <a:gd name="T3" fmla="*/ 748 h 1496"/>
                  <a:gd name="T4" fmla="*/ 749 w 1497"/>
                  <a:gd name="T5" fmla="*/ 1496 h 1496"/>
                  <a:gd name="T6" fmla="*/ 1497 w 1497"/>
                  <a:gd name="T7" fmla="*/ 748 h 1496"/>
                  <a:gd name="T8" fmla="*/ 749 w 1497"/>
                  <a:gd name="T9" fmla="*/ 0 h 1496"/>
                  <a:gd name="T10" fmla="*/ 749 w 1497"/>
                  <a:gd name="T11" fmla="*/ 1421 h 1496"/>
                  <a:gd name="T12" fmla="*/ 75 w 1497"/>
                  <a:gd name="T13" fmla="*/ 748 h 1496"/>
                  <a:gd name="T14" fmla="*/ 749 w 1497"/>
                  <a:gd name="T15" fmla="*/ 74 h 1496"/>
                  <a:gd name="T16" fmla="*/ 1422 w 1497"/>
                  <a:gd name="T17" fmla="*/ 748 h 1496"/>
                  <a:gd name="T18" fmla="*/ 749 w 1497"/>
                  <a:gd name="T19" fmla="*/ 1421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496">
                    <a:moveTo>
                      <a:pt x="749" y="0"/>
                    </a:moveTo>
                    <a:cubicBezTo>
                      <a:pt x="335" y="0"/>
                      <a:pt x="0" y="335"/>
                      <a:pt x="0" y="748"/>
                    </a:cubicBezTo>
                    <a:cubicBezTo>
                      <a:pt x="0" y="1161"/>
                      <a:pt x="335" y="1496"/>
                      <a:pt x="749" y="1496"/>
                    </a:cubicBezTo>
                    <a:cubicBezTo>
                      <a:pt x="1162" y="1496"/>
                      <a:pt x="1497" y="1161"/>
                      <a:pt x="1497" y="748"/>
                    </a:cubicBezTo>
                    <a:cubicBezTo>
                      <a:pt x="1497" y="335"/>
                      <a:pt x="1162" y="0"/>
                      <a:pt x="749" y="0"/>
                    </a:cubicBezTo>
                    <a:close/>
                    <a:moveTo>
                      <a:pt x="749" y="1421"/>
                    </a:moveTo>
                    <a:cubicBezTo>
                      <a:pt x="377" y="1421"/>
                      <a:pt x="75" y="1120"/>
                      <a:pt x="75" y="748"/>
                    </a:cubicBezTo>
                    <a:cubicBezTo>
                      <a:pt x="75" y="376"/>
                      <a:pt x="377" y="74"/>
                      <a:pt x="749" y="74"/>
                    </a:cubicBezTo>
                    <a:cubicBezTo>
                      <a:pt x="1121" y="74"/>
                      <a:pt x="1422" y="376"/>
                      <a:pt x="1422" y="748"/>
                    </a:cubicBezTo>
                    <a:cubicBezTo>
                      <a:pt x="1422" y="1120"/>
                      <a:pt x="1121" y="1421"/>
                      <a:pt x="749" y="1421"/>
                    </a:cubicBezTo>
                    <a:close/>
                  </a:path>
                </a:pathLst>
              </a:custGeom>
              <a:solidFill>
                <a:schemeClr val="accent3"/>
              </a:solidFill>
              <a:ln w="9525">
                <a:solidFill>
                  <a:schemeClr val="accent3"/>
                </a:solidFill>
                <a:round/>
                <a:headEnd/>
                <a:tailEnd/>
              </a:ln>
              <a:extLst/>
            </p:spPr>
            <p:txBody>
              <a:bodyPr vert="horz" wrap="square" lIns="60939" tIns="30470" rIns="60939" bIns="30470" numCol="1" anchor="t" anchorCtr="0" compatLnSpc="1">
                <a:prstTxWarp prst="textNoShape">
                  <a:avLst/>
                </a:prstTxWarp>
              </a:bodyPr>
              <a:lstStyle/>
              <a:p>
                <a:endParaRPr lang="en-US" sz="100" dirty="0">
                  <a:solidFill>
                    <a:prstClr val="black"/>
                  </a:solidFill>
                </a:endParaRPr>
              </a:p>
            </p:txBody>
          </p:sp>
          <p:sp>
            <p:nvSpPr>
              <p:cNvPr id="237" name="Oval 10"/>
              <p:cNvSpPr>
                <a:spLocks noChangeArrowheads="1"/>
              </p:cNvSpPr>
              <p:nvPr/>
            </p:nvSpPr>
            <p:spPr bwMode="auto">
              <a:xfrm>
                <a:off x="18960202" y="4508149"/>
                <a:ext cx="554185" cy="601352"/>
              </a:xfrm>
              <a:prstGeom prst="ellipse">
                <a:avLst/>
              </a:prstGeom>
              <a:solidFill>
                <a:srgbClr val="E8F0F0"/>
              </a:solidFill>
              <a:ln w="9525">
                <a:noFill/>
                <a:round/>
                <a:headEnd/>
                <a:tailEnd/>
              </a:ln>
              <a:extLst/>
            </p:spPr>
            <p:txBody>
              <a:bodyPr vert="horz" wrap="square" lIns="0" tIns="0" rIns="0" bIns="0" numCol="1" anchor="ctr" anchorCtr="0" compatLnSpc="1">
                <a:prstTxWarp prst="textNoShape">
                  <a:avLst/>
                </a:prstTxWarp>
              </a:bodyPr>
              <a:lstStyle/>
              <a:p>
                <a:pPr algn="ctr">
                  <a:lnSpc>
                    <a:spcPct val="80000"/>
                  </a:lnSpc>
                </a:pPr>
                <a:r>
                  <a:rPr lang="de-DE" sz="1500" b="1" dirty="0">
                    <a:solidFill>
                      <a:prstClr val="black"/>
                    </a:solidFill>
                    <a:latin typeface="Arial" panose="020B0604020202020204" pitchFamily="34" charset="0"/>
                  </a:rPr>
                  <a:t>23,6%</a:t>
                </a:r>
              </a:p>
              <a:p>
                <a:pPr algn="ctr">
                  <a:lnSpc>
                    <a:spcPct val="80000"/>
                  </a:lnSpc>
                </a:pPr>
                <a:r>
                  <a:rPr lang="de-DE" sz="1400" dirty="0">
                    <a:solidFill>
                      <a:prstClr val="black"/>
                    </a:solidFill>
                    <a:latin typeface="Arial" panose="020B0604020202020204" pitchFamily="34" charset="0"/>
                  </a:rPr>
                  <a:t>25til</a:t>
                </a:r>
                <a:endParaRPr lang="en-US" sz="800" dirty="0">
                  <a:solidFill>
                    <a:prstClr val="black"/>
                  </a:solidFill>
                  <a:latin typeface="Arial" panose="020B0604020202020204" pitchFamily="34" charset="0"/>
                </a:endParaRPr>
              </a:p>
            </p:txBody>
          </p:sp>
        </p:grpSp>
        <p:grpSp>
          <p:nvGrpSpPr>
            <p:cNvPr id="175" name="Group 66"/>
            <p:cNvGrpSpPr/>
            <p:nvPr/>
          </p:nvGrpSpPr>
          <p:grpSpPr>
            <a:xfrm>
              <a:off x="14407897" y="3411481"/>
              <a:ext cx="3007401" cy="2999047"/>
              <a:chOff x="18676032" y="4212663"/>
              <a:chExt cx="1166435" cy="1166435"/>
            </a:xfrm>
          </p:grpSpPr>
          <p:sp>
            <p:nvSpPr>
              <p:cNvPr id="188" name="Freeform 6"/>
              <p:cNvSpPr>
                <a:spLocks noEditPoints="1"/>
              </p:cNvSpPr>
              <p:nvPr/>
            </p:nvSpPr>
            <p:spPr bwMode="auto">
              <a:xfrm>
                <a:off x="18676032" y="4212663"/>
                <a:ext cx="1166435" cy="1166435"/>
              </a:xfrm>
              <a:custGeom>
                <a:avLst/>
                <a:gdLst>
                  <a:gd name="T0" fmla="*/ 1304 w 2608"/>
                  <a:gd name="T1" fmla="*/ 0 h 2608"/>
                  <a:gd name="T2" fmla="*/ 0 w 2608"/>
                  <a:gd name="T3" fmla="*/ 1304 h 2608"/>
                  <a:gd name="T4" fmla="*/ 1304 w 2608"/>
                  <a:gd name="T5" fmla="*/ 2608 h 2608"/>
                  <a:gd name="T6" fmla="*/ 2608 w 2608"/>
                  <a:gd name="T7" fmla="*/ 1304 h 2608"/>
                  <a:gd name="T8" fmla="*/ 1304 w 2608"/>
                  <a:gd name="T9" fmla="*/ 0 h 2608"/>
                  <a:gd name="T10" fmla="*/ 1304 w 2608"/>
                  <a:gd name="T11" fmla="*/ 2176 h 2608"/>
                  <a:gd name="T12" fmla="*/ 432 w 2608"/>
                  <a:gd name="T13" fmla="*/ 1304 h 2608"/>
                  <a:gd name="T14" fmla="*/ 1304 w 2608"/>
                  <a:gd name="T15" fmla="*/ 432 h 2608"/>
                  <a:gd name="T16" fmla="*/ 2176 w 2608"/>
                  <a:gd name="T17" fmla="*/ 1304 h 2608"/>
                  <a:gd name="T18" fmla="*/ 1304 w 2608"/>
                  <a:gd name="T19" fmla="*/ 2176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8" h="2608">
                    <a:moveTo>
                      <a:pt x="1304" y="0"/>
                    </a:moveTo>
                    <a:cubicBezTo>
                      <a:pt x="583" y="0"/>
                      <a:pt x="0" y="584"/>
                      <a:pt x="0" y="1304"/>
                    </a:cubicBezTo>
                    <a:cubicBezTo>
                      <a:pt x="0" y="2024"/>
                      <a:pt x="583" y="2608"/>
                      <a:pt x="1304" y="2608"/>
                    </a:cubicBezTo>
                    <a:cubicBezTo>
                      <a:pt x="2024" y="2608"/>
                      <a:pt x="2608" y="2024"/>
                      <a:pt x="2608" y="1304"/>
                    </a:cubicBezTo>
                    <a:cubicBezTo>
                      <a:pt x="2608" y="584"/>
                      <a:pt x="2024" y="0"/>
                      <a:pt x="1304" y="0"/>
                    </a:cubicBezTo>
                    <a:close/>
                    <a:moveTo>
                      <a:pt x="1304" y="2176"/>
                    </a:moveTo>
                    <a:cubicBezTo>
                      <a:pt x="822" y="2176"/>
                      <a:pt x="432" y="1785"/>
                      <a:pt x="432" y="1304"/>
                    </a:cubicBezTo>
                    <a:cubicBezTo>
                      <a:pt x="432" y="822"/>
                      <a:pt x="822" y="432"/>
                      <a:pt x="1304" y="432"/>
                    </a:cubicBezTo>
                    <a:cubicBezTo>
                      <a:pt x="1785" y="432"/>
                      <a:pt x="2176" y="822"/>
                      <a:pt x="2176" y="1304"/>
                    </a:cubicBezTo>
                    <a:cubicBezTo>
                      <a:pt x="2176" y="1785"/>
                      <a:pt x="1785" y="2176"/>
                      <a:pt x="1304" y="2176"/>
                    </a:cubicBezTo>
                    <a:close/>
                  </a:path>
                </a:pathLst>
              </a:custGeom>
              <a:solidFill>
                <a:schemeClr val="accent4"/>
              </a:solidFill>
              <a:ln w="9525">
                <a:noFill/>
                <a:round/>
                <a:headEnd/>
                <a:tailEnd/>
              </a:ln>
              <a:extLst/>
            </p:spPr>
            <p:txBody>
              <a:bodyPr vert="horz" wrap="square" lIns="60939" tIns="30470" rIns="60939" bIns="30470" numCol="1" anchor="t" anchorCtr="0" compatLnSpc="1">
                <a:prstTxWarp prst="textNoShape">
                  <a:avLst/>
                </a:prstTxWarp>
              </a:bodyPr>
              <a:lstStyle/>
              <a:p>
                <a:endParaRPr lang="en-US" sz="100" dirty="0">
                  <a:solidFill>
                    <a:prstClr val="black"/>
                  </a:solidFill>
                </a:endParaRPr>
              </a:p>
            </p:txBody>
          </p:sp>
          <p:sp>
            <p:nvSpPr>
              <p:cNvPr id="189" name="Freeform 8"/>
              <p:cNvSpPr>
                <a:spLocks noEditPoints="1"/>
              </p:cNvSpPr>
              <p:nvPr/>
            </p:nvSpPr>
            <p:spPr bwMode="auto">
              <a:xfrm>
                <a:off x="18869175" y="4405806"/>
                <a:ext cx="780148" cy="780148"/>
              </a:xfrm>
              <a:custGeom>
                <a:avLst/>
                <a:gdLst>
                  <a:gd name="T0" fmla="*/ 872 w 1744"/>
                  <a:gd name="T1" fmla="*/ 0 h 1744"/>
                  <a:gd name="T2" fmla="*/ 0 w 1744"/>
                  <a:gd name="T3" fmla="*/ 872 h 1744"/>
                  <a:gd name="T4" fmla="*/ 872 w 1744"/>
                  <a:gd name="T5" fmla="*/ 1744 h 1744"/>
                  <a:gd name="T6" fmla="*/ 1744 w 1744"/>
                  <a:gd name="T7" fmla="*/ 872 h 1744"/>
                  <a:gd name="T8" fmla="*/ 872 w 1744"/>
                  <a:gd name="T9" fmla="*/ 0 h 1744"/>
                  <a:gd name="T10" fmla="*/ 872 w 1744"/>
                  <a:gd name="T11" fmla="*/ 1620 h 1744"/>
                  <a:gd name="T12" fmla="*/ 123 w 1744"/>
                  <a:gd name="T13" fmla="*/ 872 h 1744"/>
                  <a:gd name="T14" fmla="*/ 872 w 1744"/>
                  <a:gd name="T15" fmla="*/ 124 h 1744"/>
                  <a:gd name="T16" fmla="*/ 1620 w 1744"/>
                  <a:gd name="T17" fmla="*/ 872 h 1744"/>
                  <a:gd name="T18" fmla="*/ 872 w 1744"/>
                  <a:gd name="T19" fmla="*/ 1620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4" h="1744">
                    <a:moveTo>
                      <a:pt x="872" y="0"/>
                    </a:moveTo>
                    <a:cubicBezTo>
                      <a:pt x="390" y="0"/>
                      <a:pt x="0" y="390"/>
                      <a:pt x="0" y="872"/>
                    </a:cubicBezTo>
                    <a:cubicBezTo>
                      <a:pt x="0" y="1353"/>
                      <a:pt x="390" y="1744"/>
                      <a:pt x="872" y="1744"/>
                    </a:cubicBezTo>
                    <a:cubicBezTo>
                      <a:pt x="1353" y="1744"/>
                      <a:pt x="1744" y="1353"/>
                      <a:pt x="1744" y="872"/>
                    </a:cubicBezTo>
                    <a:cubicBezTo>
                      <a:pt x="1744" y="390"/>
                      <a:pt x="1353" y="0"/>
                      <a:pt x="872" y="0"/>
                    </a:cubicBezTo>
                    <a:close/>
                    <a:moveTo>
                      <a:pt x="872" y="1620"/>
                    </a:moveTo>
                    <a:cubicBezTo>
                      <a:pt x="458" y="1620"/>
                      <a:pt x="123" y="1285"/>
                      <a:pt x="123" y="872"/>
                    </a:cubicBezTo>
                    <a:cubicBezTo>
                      <a:pt x="123" y="459"/>
                      <a:pt x="458" y="124"/>
                      <a:pt x="872" y="124"/>
                    </a:cubicBezTo>
                    <a:cubicBezTo>
                      <a:pt x="1285" y="124"/>
                      <a:pt x="1620" y="459"/>
                      <a:pt x="1620" y="872"/>
                    </a:cubicBezTo>
                    <a:cubicBezTo>
                      <a:pt x="1620" y="1285"/>
                      <a:pt x="1285" y="1620"/>
                      <a:pt x="872" y="1620"/>
                    </a:cubicBezTo>
                    <a:close/>
                  </a:path>
                </a:pathLst>
              </a:custGeom>
              <a:solidFill>
                <a:srgbClr val="E8F0F0"/>
              </a:solidFill>
              <a:ln w="9525">
                <a:noFill/>
                <a:round/>
                <a:headEnd/>
                <a:tailEnd/>
              </a:ln>
              <a:extLst/>
            </p:spPr>
            <p:txBody>
              <a:bodyPr vert="horz" wrap="square" lIns="60939" tIns="30470" rIns="60939" bIns="30470" numCol="1" anchor="t" anchorCtr="0" compatLnSpc="1">
                <a:prstTxWarp prst="textNoShape">
                  <a:avLst/>
                </a:prstTxWarp>
              </a:bodyPr>
              <a:lstStyle/>
              <a:p>
                <a:endParaRPr lang="en-US" sz="100" dirty="0">
                  <a:solidFill>
                    <a:prstClr val="black"/>
                  </a:solidFill>
                </a:endParaRPr>
              </a:p>
            </p:txBody>
          </p:sp>
          <p:sp>
            <p:nvSpPr>
              <p:cNvPr id="190" name="Freeform 9"/>
              <p:cNvSpPr>
                <a:spLocks noEditPoints="1"/>
              </p:cNvSpPr>
              <p:nvPr/>
            </p:nvSpPr>
            <p:spPr bwMode="auto">
              <a:xfrm>
                <a:off x="18924278" y="4461288"/>
                <a:ext cx="669564" cy="669185"/>
              </a:xfrm>
              <a:custGeom>
                <a:avLst/>
                <a:gdLst>
                  <a:gd name="T0" fmla="*/ 749 w 1497"/>
                  <a:gd name="T1" fmla="*/ 0 h 1496"/>
                  <a:gd name="T2" fmla="*/ 0 w 1497"/>
                  <a:gd name="T3" fmla="*/ 748 h 1496"/>
                  <a:gd name="T4" fmla="*/ 749 w 1497"/>
                  <a:gd name="T5" fmla="*/ 1496 h 1496"/>
                  <a:gd name="T6" fmla="*/ 1497 w 1497"/>
                  <a:gd name="T7" fmla="*/ 748 h 1496"/>
                  <a:gd name="T8" fmla="*/ 749 w 1497"/>
                  <a:gd name="T9" fmla="*/ 0 h 1496"/>
                  <a:gd name="T10" fmla="*/ 749 w 1497"/>
                  <a:gd name="T11" fmla="*/ 1421 h 1496"/>
                  <a:gd name="T12" fmla="*/ 75 w 1497"/>
                  <a:gd name="T13" fmla="*/ 748 h 1496"/>
                  <a:gd name="T14" fmla="*/ 749 w 1497"/>
                  <a:gd name="T15" fmla="*/ 74 h 1496"/>
                  <a:gd name="T16" fmla="*/ 1422 w 1497"/>
                  <a:gd name="T17" fmla="*/ 748 h 1496"/>
                  <a:gd name="T18" fmla="*/ 749 w 1497"/>
                  <a:gd name="T19" fmla="*/ 1421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496">
                    <a:moveTo>
                      <a:pt x="749" y="0"/>
                    </a:moveTo>
                    <a:cubicBezTo>
                      <a:pt x="335" y="0"/>
                      <a:pt x="0" y="335"/>
                      <a:pt x="0" y="748"/>
                    </a:cubicBezTo>
                    <a:cubicBezTo>
                      <a:pt x="0" y="1161"/>
                      <a:pt x="335" y="1496"/>
                      <a:pt x="749" y="1496"/>
                    </a:cubicBezTo>
                    <a:cubicBezTo>
                      <a:pt x="1162" y="1496"/>
                      <a:pt x="1497" y="1161"/>
                      <a:pt x="1497" y="748"/>
                    </a:cubicBezTo>
                    <a:cubicBezTo>
                      <a:pt x="1497" y="335"/>
                      <a:pt x="1162" y="0"/>
                      <a:pt x="749" y="0"/>
                    </a:cubicBezTo>
                    <a:close/>
                    <a:moveTo>
                      <a:pt x="749" y="1421"/>
                    </a:moveTo>
                    <a:cubicBezTo>
                      <a:pt x="377" y="1421"/>
                      <a:pt x="75" y="1120"/>
                      <a:pt x="75" y="748"/>
                    </a:cubicBezTo>
                    <a:cubicBezTo>
                      <a:pt x="75" y="376"/>
                      <a:pt x="377" y="74"/>
                      <a:pt x="749" y="74"/>
                    </a:cubicBezTo>
                    <a:cubicBezTo>
                      <a:pt x="1121" y="74"/>
                      <a:pt x="1422" y="376"/>
                      <a:pt x="1422" y="748"/>
                    </a:cubicBezTo>
                    <a:cubicBezTo>
                      <a:pt x="1422" y="1120"/>
                      <a:pt x="1121" y="1421"/>
                      <a:pt x="749" y="1421"/>
                    </a:cubicBezTo>
                    <a:close/>
                  </a:path>
                </a:pathLst>
              </a:custGeom>
              <a:solidFill>
                <a:schemeClr val="accent4"/>
              </a:solidFill>
              <a:ln w="9525">
                <a:solidFill>
                  <a:schemeClr val="accent4"/>
                </a:solidFill>
                <a:round/>
                <a:headEnd/>
                <a:tailEnd/>
              </a:ln>
              <a:extLst/>
            </p:spPr>
            <p:txBody>
              <a:bodyPr vert="horz" wrap="square" lIns="60939" tIns="30470" rIns="60939" bIns="30470" numCol="1" anchor="t" anchorCtr="0" compatLnSpc="1">
                <a:prstTxWarp prst="textNoShape">
                  <a:avLst/>
                </a:prstTxWarp>
              </a:bodyPr>
              <a:lstStyle/>
              <a:p>
                <a:endParaRPr lang="en-US" sz="100" dirty="0">
                  <a:solidFill>
                    <a:prstClr val="black"/>
                  </a:solidFill>
                </a:endParaRPr>
              </a:p>
            </p:txBody>
          </p:sp>
          <p:sp>
            <p:nvSpPr>
              <p:cNvPr id="199" name="Oval 10"/>
              <p:cNvSpPr>
                <a:spLocks noChangeArrowheads="1"/>
              </p:cNvSpPr>
              <p:nvPr/>
            </p:nvSpPr>
            <p:spPr bwMode="auto">
              <a:xfrm>
                <a:off x="18957794" y="4494425"/>
                <a:ext cx="602532" cy="602532"/>
              </a:xfrm>
              <a:prstGeom prst="ellipse">
                <a:avLst/>
              </a:prstGeom>
              <a:solidFill>
                <a:srgbClr val="E8F0F0"/>
              </a:solidFill>
              <a:ln w="9525">
                <a:noFill/>
                <a:round/>
                <a:headEnd/>
                <a:tailEnd/>
              </a:ln>
              <a:extLst/>
            </p:spPr>
            <p:txBody>
              <a:bodyPr vert="horz" wrap="square" lIns="0" tIns="0" rIns="0" bIns="0" numCol="1" anchor="ctr" anchorCtr="0" compatLnSpc="1">
                <a:prstTxWarp prst="textNoShape">
                  <a:avLst/>
                </a:prstTxWarp>
              </a:bodyPr>
              <a:lstStyle/>
              <a:p>
                <a:pPr algn="ctr">
                  <a:lnSpc>
                    <a:spcPct val="80000"/>
                  </a:lnSpc>
                </a:pPr>
                <a:r>
                  <a:rPr lang="de-DE" sz="2600" b="1" dirty="0">
                    <a:solidFill>
                      <a:prstClr val="black"/>
                    </a:solidFill>
                    <a:latin typeface="Arial" panose="020B0604020202020204" pitchFamily="34" charset="0"/>
                  </a:rPr>
                  <a:t>25,7%</a:t>
                </a:r>
              </a:p>
              <a:p>
                <a:pPr algn="ctr">
                  <a:lnSpc>
                    <a:spcPct val="80000"/>
                  </a:lnSpc>
                </a:pPr>
                <a:r>
                  <a:rPr lang="de-DE" sz="1400" dirty="0">
                    <a:solidFill>
                      <a:prstClr val="black"/>
                    </a:solidFill>
                    <a:latin typeface="Arial" panose="020B0604020202020204" pitchFamily="34" charset="0"/>
                  </a:rPr>
                  <a:t>Promedio</a:t>
                </a:r>
                <a:endParaRPr lang="en-US" sz="800" dirty="0">
                  <a:solidFill>
                    <a:prstClr val="black"/>
                  </a:solidFill>
                  <a:latin typeface="Arial" panose="020B0604020202020204" pitchFamily="34" charset="0"/>
                </a:endParaRPr>
              </a:p>
            </p:txBody>
          </p:sp>
        </p:grpSp>
        <p:grpSp>
          <p:nvGrpSpPr>
            <p:cNvPr id="176" name="Gruppieren 44"/>
            <p:cNvGrpSpPr/>
            <p:nvPr/>
          </p:nvGrpSpPr>
          <p:grpSpPr>
            <a:xfrm>
              <a:off x="16196808" y="4503149"/>
              <a:ext cx="3244278" cy="3244278"/>
              <a:chOff x="23242588" y="-11234738"/>
              <a:chExt cx="9779000" cy="9779000"/>
            </a:xfrm>
          </p:grpSpPr>
          <p:sp>
            <p:nvSpPr>
              <p:cNvPr id="177" name="Freeform 6"/>
              <p:cNvSpPr>
                <a:spLocks noEditPoints="1"/>
              </p:cNvSpPr>
              <p:nvPr/>
            </p:nvSpPr>
            <p:spPr bwMode="auto">
              <a:xfrm>
                <a:off x="23242588" y="-11234738"/>
                <a:ext cx="9779000" cy="9779000"/>
              </a:xfrm>
              <a:custGeom>
                <a:avLst/>
                <a:gdLst>
                  <a:gd name="T0" fmla="*/ 1304 w 2608"/>
                  <a:gd name="T1" fmla="*/ 0 h 2608"/>
                  <a:gd name="T2" fmla="*/ 0 w 2608"/>
                  <a:gd name="T3" fmla="*/ 1304 h 2608"/>
                  <a:gd name="T4" fmla="*/ 1304 w 2608"/>
                  <a:gd name="T5" fmla="*/ 2608 h 2608"/>
                  <a:gd name="T6" fmla="*/ 2608 w 2608"/>
                  <a:gd name="T7" fmla="*/ 1304 h 2608"/>
                  <a:gd name="T8" fmla="*/ 1304 w 2608"/>
                  <a:gd name="T9" fmla="*/ 0 h 2608"/>
                  <a:gd name="T10" fmla="*/ 1304 w 2608"/>
                  <a:gd name="T11" fmla="*/ 2176 h 2608"/>
                  <a:gd name="T12" fmla="*/ 432 w 2608"/>
                  <a:gd name="T13" fmla="*/ 1304 h 2608"/>
                  <a:gd name="T14" fmla="*/ 1304 w 2608"/>
                  <a:gd name="T15" fmla="*/ 432 h 2608"/>
                  <a:gd name="T16" fmla="*/ 2176 w 2608"/>
                  <a:gd name="T17" fmla="*/ 1304 h 2608"/>
                  <a:gd name="T18" fmla="*/ 1304 w 2608"/>
                  <a:gd name="T19" fmla="*/ 2176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8" h="2608">
                    <a:moveTo>
                      <a:pt x="1304" y="0"/>
                    </a:moveTo>
                    <a:cubicBezTo>
                      <a:pt x="583" y="0"/>
                      <a:pt x="0" y="584"/>
                      <a:pt x="0" y="1304"/>
                    </a:cubicBezTo>
                    <a:cubicBezTo>
                      <a:pt x="0" y="2024"/>
                      <a:pt x="583" y="2608"/>
                      <a:pt x="1304" y="2608"/>
                    </a:cubicBezTo>
                    <a:cubicBezTo>
                      <a:pt x="2024" y="2608"/>
                      <a:pt x="2608" y="2024"/>
                      <a:pt x="2608" y="1304"/>
                    </a:cubicBezTo>
                    <a:cubicBezTo>
                      <a:pt x="2608" y="584"/>
                      <a:pt x="2024" y="0"/>
                      <a:pt x="1304" y="0"/>
                    </a:cubicBezTo>
                    <a:close/>
                    <a:moveTo>
                      <a:pt x="1304" y="2176"/>
                    </a:moveTo>
                    <a:cubicBezTo>
                      <a:pt x="822" y="2176"/>
                      <a:pt x="432" y="1785"/>
                      <a:pt x="432" y="1304"/>
                    </a:cubicBezTo>
                    <a:cubicBezTo>
                      <a:pt x="432" y="822"/>
                      <a:pt x="822" y="432"/>
                      <a:pt x="1304" y="432"/>
                    </a:cubicBezTo>
                    <a:cubicBezTo>
                      <a:pt x="1785" y="432"/>
                      <a:pt x="2176" y="822"/>
                      <a:pt x="2176" y="1304"/>
                    </a:cubicBezTo>
                    <a:cubicBezTo>
                      <a:pt x="2176" y="1785"/>
                      <a:pt x="1785" y="2176"/>
                      <a:pt x="1304" y="2176"/>
                    </a:cubicBezTo>
                    <a:close/>
                  </a:path>
                </a:pathLst>
              </a:custGeom>
              <a:solidFill>
                <a:srgbClr val="1F77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0939" tIns="30470" rIns="60939" bIns="30470" numCol="1" anchor="t" anchorCtr="0" compatLnSpc="1">
                <a:prstTxWarp prst="textNoShape">
                  <a:avLst/>
                </a:prstTxWarp>
              </a:bodyPr>
              <a:lstStyle/>
              <a:p>
                <a:endParaRPr lang="en-US" sz="1800" dirty="0">
                  <a:solidFill>
                    <a:prstClr val="black"/>
                  </a:solidFill>
                </a:endParaRPr>
              </a:p>
            </p:txBody>
          </p:sp>
          <p:sp>
            <p:nvSpPr>
              <p:cNvPr id="179" name="Freeform 7"/>
              <p:cNvSpPr>
                <a:spLocks noEditPoints="1"/>
              </p:cNvSpPr>
              <p:nvPr/>
            </p:nvSpPr>
            <p:spPr bwMode="auto">
              <a:xfrm>
                <a:off x="23242588" y="-11234738"/>
                <a:ext cx="9779000" cy="9779000"/>
              </a:xfrm>
              <a:custGeom>
                <a:avLst/>
                <a:gdLst>
                  <a:gd name="T0" fmla="*/ 1304 w 2608"/>
                  <a:gd name="T1" fmla="*/ 0 h 2608"/>
                  <a:gd name="T2" fmla="*/ 0 w 2608"/>
                  <a:gd name="T3" fmla="*/ 1304 h 2608"/>
                  <a:gd name="T4" fmla="*/ 1304 w 2608"/>
                  <a:gd name="T5" fmla="*/ 2608 h 2608"/>
                  <a:gd name="T6" fmla="*/ 2608 w 2608"/>
                  <a:gd name="T7" fmla="*/ 1304 h 2608"/>
                  <a:gd name="T8" fmla="*/ 1304 w 2608"/>
                  <a:gd name="T9" fmla="*/ 0 h 2608"/>
                  <a:gd name="T10" fmla="*/ 1304 w 2608"/>
                  <a:gd name="T11" fmla="*/ 2176 h 2608"/>
                  <a:gd name="T12" fmla="*/ 432 w 2608"/>
                  <a:gd name="T13" fmla="*/ 1304 h 2608"/>
                  <a:gd name="T14" fmla="*/ 1304 w 2608"/>
                  <a:gd name="T15" fmla="*/ 432 h 2608"/>
                  <a:gd name="T16" fmla="*/ 2176 w 2608"/>
                  <a:gd name="T17" fmla="*/ 1304 h 2608"/>
                  <a:gd name="T18" fmla="*/ 1304 w 2608"/>
                  <a:gd name="T19" fmla="*/ 2176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8" h="2608">
                    <a:moveTo>
                      <a:pt x="1304" y="0"/>
                    </a:moveTo>
                    <a:cubicBezTo>
                      <a:pt x="583" y="0"/>
                      <a:pt x="0" y="584"/>
                      <a:pt x="0" y="1304"/>
                    </a:cubicBezTo>
                    <a:cubicBezTo>
                      <a:pt x="0" y="2024"/>
                      <a:pt x="583" y="2608"/>
                      <a:pt x="1304" y="2608"/>
                    </a:cubicBezTo>
                    <a:cubicBezTo>
                      <a:pt x="2024" y="2608"/>
                      <a:pt x="2608" y="2024"/>
                      <a:pt x="2608" y="1304"/>
                    </a:cubicBezTo>
                    <a:cubicBezTo>
                      <a:pt x="2608" y="584"/>
                      <a:pt x="2024" y="0"/>
                      <a:pt x="1304" y="0"/>
                    </a:cubicBezTo>
                    <a:close/>
                    <a:moveTo>
                      <a:pt x="1304" y="2176"/>
                    </a:moveTo>
                    <a:cubicBezTo>
                      <a:pt x="822" y="2176"/>
                      <a:pt x="432" y="1785"/>
                      <a:pt x="432" y="1304"/>
                    </a:cubicBezTo>
                    <a:cubicBezTo>
                      <a:pt x="432" y="822"/>
                      <a:pt x="822" y="432"/>
                      <a:pt x="1304" y="432"/>
                    </a:cubicBezTo>
                    <a:cubicBezTo>
                      <a:pt x="1785" y="432"/>
                      <a:pt x="2176" y="822"/>
                      <a:pt x="2176" y="1304"/>
                    </a:cubicBezTo>
                    <a:cubicBezTo>
                      <a:pt x="2176" y="1785"/>
                      <a:pt x="1785" y="2176"/>
                      <a:pt x="1304" y="217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0939" tIns="30470" rIns="60939" bIns="30470" numCol="1" anchor="t" anchorCtr="0" compatLnSpc="1">
                <a:prstTxWarp prst="textNoShape">
                  <a:avLst/>
                </a:prstTxWarp>
              </a:bodyPr>
              <a:lstStyle/>
              <a:p>
                <a:endParaRPr lang="en-US" sz="1800" dirty="0">
                  <a:solidFill>
                    <a:prstClr val="black"/>
                  </a:solidFill>
                </a:endParaRPr>
              </a:p>
            </p:txBody>
          </p:sp>
          <p:sp>
            <p:nvSpPr>
              <p:cNvPr id="180" name="Freeform 8"/>
              <p:cNvSpPr>
                <a:spLocks noEditPoints="1"/>
              </p:cNvSpPr>
              <p:nvPr/>
            </p:nvSpPr>
            <p:spPr bwMode="auto">
              <a:xfrm>
                <a:off x="24861838" y="-9615488"/>
                <a:ext cx="6540500" cy="6540500"/>
              </a:xfrm>
              <a:custGeom>
                <a:avLst/>
                <a:gdLst>
                  <a:gd name="T0" fmla="*/ 872 w 1744"/>
                  <a:gd name="T1" fmla="*/ 0 h 1744"/>
                  <a:gd name="T2" fmla="*/ 0 w 1744"/>
                  <a:gd name="T3" fmla="*/ 872 h 1744"/>
                  <a:gd name="T4" fmla="*/ 872 w 1744"/>
                  <a:gd name="T5" fmla="*/ 1744 h 1744"/>
                  <a:gd name="T6" fmla="*/ 1744 w 1744"/>
                  <a:gd name="T7" fmla="*/ 872 h 1744"/>
                  <a:gd name="T8" fmla="*/ 872 w 1744"/>
                  <a:gd name="T9" fmla="*/ 0 h 1744"/>
                  <a:gd name="T10" fmla="*/ 872 w 1744"/>
                  <a:gd name="T11" fmla="*/ 1620 h 1744"/>
                  <a:gd name="T12" fmla="*/ 123 w 1744"/>
                  <a:gd name="T13" fmla="*/ 872 h 1744"/>
                  <a:gd name="T14" fmla="*/ 872 w 1744"/>
                  <a:gd name="T15" fmla="*/ 124 h 1744"/>
                  <a:gd name="T16" fmla="*/ 1620 w 1744"/>
                  <a:gd name="T17" fmla="*/ 872 h 1744"/>
                  <a:gd name="T18" fmla="*/ 872 w 1744"/>
                  <a:gd name="T19" fmla="*/ 1620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4" h="1744">
                    <a:moveTo>
                      <a:pt x="872" y="0"/>
                    </a:moveTo>
                    <a:cubicBezTo>
                      <a:pt x="390" y="0"/>
                      <a:pt x="0" y="390"/>
                      <a:pt x="0" y="872"/>
                    </a:cubicBezTo>
                    <a:cubicBezTo>
                      <a:pt x="0" y="1353"/>
                      <a:pt x="390" y="1744"/>
                      <a:pt x="872" y="1744"/>
                    </a:cubicBezTo>
                    <a:cubicBezTo>
                      <a:pt x="1353" y="1744"/>
                      <a:pt x="1744" y="1353"/>
                      <a:pt x="1744" y="872"/>
                    </a:cubicBezTo>
                    <a:cubicBezTo>
                      <a:pt x="1744" y="390"/>
                      <a:pt x="1353" y="0"/>
                      <a:pt x="872" y="0"/>
                    </a:cubicBezTo>
                    <a:close/>
                    <a:moveTo>
                      <a:pt x="872" y="1620"/>
                    </a:moveTo>
                    <a:cubicBezTo>
                      <a:pt x="458" y="1620"/>
                      <a:pt x="123" y="1285"/>
                      <a:pt x="123" y="872"/>
                    </a:cubicBezTo>
                    <a:cubicBezTo>
                      <a:pt x="123" y="459"/>
                      <a:pt x="458" y="124"/>
                      <a:pt x="872" y="124"/>
                    </a:cubicBezTo>
                    <a:cubicBezTo>
                      <a:pt x="1285" y="124"/>
                      <a:pt x="1620" y="459"/>
                      <a:pt x="1620" y="872"/>
                    </a:cubicBezTo>
                    <a:cubicBezTo>
                      <a:pt x="1620" y="1285"/>
                      <a:pt x="1285" y="1620"/>
                      <a:pt x="872" y="1620"/>
                    </a:cubicBezTo>
                    <a:close/>
                  </a:path>
                </a:pathLst>
              </a:custGeom>
              <a:solidFill>
                <a:srgbClr val="E8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0939" tIns="30470" rIns="60939" bIns="30470" numCol="1" anchor="t" anchorCtr="0" compatLnSpc="1">
                <a:prstTxWarp prst="textNoShape">
                  <a:avLst/>
                </a:prstTxWarp>
              </a:bodyPr>
              <a:lstStyle/>
              <a:p>
                <a:endParaRPr lang="en-US" sz="1800" dirty="0">
                  <a:solidFill>
                    <a:prstClr val="black"/>
                  </a:solidFill>
                </a:endParaRPr>
              </a:p>
            </p:txBody>
          </p:sp>
          <p:sp>
            <p:nvSpPr>
              <p:cNvPr id="182" name="Freeform 9"/>
              <p:cNvSpPr>
                <a:spLocks noEditPoints="1"/>
              </p:cNvSpPr>
              <p:nvPr/>
            </p:nvSpPr>
            <p:spPr bwMode="auto">
              <a:xfrm>
                <a:off x="25323801" y="-9150351"/>
                <a:ext cx="5613400" cy="5610225"/>
              </a:xfrm>
              <a:custGeom>
                <a:avLst/>
                <a:gdLst>
                  <a:gd name="T0" fmla="*/ 749 w 1497"/>
                  <a:gd name="T1" fmla="*/ 0 h 1496"/>
                  <a:gd name="T2" fmla="*/ 0 w 1497"/>
                  <a:gd name="T3" fmla="*/ 748 h 1496"/>
                  <a:gd name="T4" fmla="*/ 749 w 1497"/>
                  <a:gd name="T5" fmla="*/ 1496 h 1496"/>
                  <a:gd name="T6" fmla="*/ 1497 w 1497"/>
                  <a:gd name="T7" fmla="*/ 748 h 1496"/>
                  <a:gd name="T8" fmla="*/ 749 w 1497"/>
                  <a:gd name="T9" fmla="*/ 0 h 1496"/>
                  <a:gd name="T10" fmla="*/ 749 w 1497"/>
                  <a:gd name="T11" fmla="*/ 1421 h 1496"/>
                  <a:gd name="T12" fmla="*/ 75 w 1497"/>
                  <a:gd name="T13" fmla="*/ 748 h 1496"/>
                  <a:gd name="T14" fmla="*/ 749 w 1497"/>
                  <a:gd name="T15" fmla="*/ 74 h 1496"/>
                  <a:gd name="T16" fmla="*/ 1422 w 1497"/>
                  <a:gd name="T17" fmla="*/ 748 h 1496"/>
                  <a:gd name="T18" fmla="*/ 749 w 1497"/>
                  <a:gd name="T19" fmla="*/ 1421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496">
                    <a:moveTo>
                      <a:pt x="749" y="0"/>
                    </a:moveTo>
                    <a:cubicBezTo>
                      <a:pt x="335" y="0"/>
                      <a:pt x="0" y="335"/>
                      <a:pt x="0" y="748"/>
                    </a:cubicBezTo>
                    <a:cubicBezTo>
                      <a:pt x="0" y="1161"/>
                      <a:pt x="335" y="1496"/>
                      <a:pt x="749" y="1496"/>
                    </a:cubicBezTo>
                    <a:cubicBezTo>
                      <a:pt x="1162" y="1496"/>
                      <a:pt x="1497" y="1161"/>
                      <a:pt x="1497" y="748"/>
                    </a:cubicBezTo>
                    <a:cubicBezTo>
                      <a:pt x="1497" y="335"/>
                      <a:pt x="1162" y="0"/>
                      <a:pt x="749" y="0"/>
                    </a:cubicBezTo>
                    <a:close/>
                    <a:moveTo>
                      <a:pt x="749" y="1421"/>
                    </a:moveTo>
                    <a:cubicBezTo>
                      <a:pt x="377" y="1421"/>
                      <a:pt x="75" y="1120"/>
                      <a:pt x="75" y="748"/>
                    </a:cubicBezTo>
                    <a:cubicBezTo>
                      <a:pt x="75" y="376"/>
                      <a:pt x="377" y="74"/>
                      <a:pt x="749" y="74"/>
                    </a:cubicBezTo>
                    <a:cubicBezTo>
                      <a:pt x="1121" y="74"/>
                      <a:pt x="1422" y="376"/>
                      <a:pt x="1422" y="748"/>
                    </a:cubicBezTo>
                    <a:cubicBezTo>
                      <a:pt x="1422" y="1120"/>
                      <a:pt x="1121" y="1421"/>
                      <a:pt x="749" y="1421"/>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0939" tIns="30470" rIns="60939" bIns="30470" numCol="1" anchor="t" anchorCtr="0" compatLnSpc="1">
                <a:prstTxWarp prst="textNoShape">
                  <a:avLst/>
                </a:prstTxWarp>
              </a:bodyPr>
              <a:lstStyle/>
              <a:p>
                <a:endParaRPr lang="en-US" sz="1800" dirty="0">
                  <a:solidFill>
                    <a:prstClr val="black"/>
                  </a:solidFill>
                </a:endParaRPr>
              </a:p>
            </p:txBody>
          </p:sp>
          <p:sp>
            <p:nvSpPr>
              <p:cNvPr id="183" name="Oval 10"/>
              <p:cNvSpPr>
                <a:spLocks noChangeArrowheads="1"/>
              </p:cNvSpPr>
              <p:nvPr/>
            </p:nvSpPr>
            <p:spPr bwMode="auto">
              <a:xfrm>
                <a:off x="25604789" y="-8872537"/>
                <a:ext cx="5051424" cy="5051424"/>
              </a:xfrm>
              <a:prstGeom prst="ellipse">
                <a:avLst/>
              </a:prstGeom>
              <a:solidFill>
                <a:srgbClr val="E8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lnSpc>
                    <a:spcPct val="80000"/>
                  </a:lnSpc>
                </a:pPr>
                <a:r>
                  <a:rPr lang="de-DE" sz="2600" b="1" dirty="0">
                    <a:solidFill>
                      <a:prstClr val="black"/>
                    </a:solidFill>
                    <a:latin typeface="Arial" panose="020B0604020202020204" pitchFamily="34" charset="0"/>
                  </a:rPr>
                  <a:t>25,0%</a:t>
                </a:r>
                <a:r>
                  <a:rPr lang="de-DE" sz="1200" dirty="0">
                    <a:solidFill>
                      <a:prstClr val="black"/>
                    </a:solidFill>
                    <a:latin typeface="Arial" panose="020B0604020202020204" pitchFamily="34" charset="0"/>
                  </a:rPr>
                  <a:t/>
                </a:r>
                <a:br>
                  <a:rPr lang="de-DE" sz="1200" dirty="0">
                    <a:solidFill>
                      <a:prstClr val="black"/>
                    </a:solidFill>
                    <a:latin typeface="Arial" panose="020B0604020202020204" pitchFamily="34" charset="0"/>
                  </a:rPr>
                </a:br>
                <a:r>
                  <a:rPr lang="de-DE" sz="1800" dirty="0">
                    <a:solidFill>
                      <a:prstClr val="black"/>
                    </a:solidFill>
                    <a:latin typeface="Arial" panose="020B0604020202020204" pitchFamily="34" charset="0"/>
                  </a:rPr>
                  <a:t>50til</a:t>
                </a:r>
                <a:endParaRPr lang="en-US" sz="1200" dirty="0">
                  <a:solidFill>
                    <a:prstClr val="black"/>
                  </a:solidFill>
                  <a:latin typeface="Arial" panose="020B0604020202020204" pitchFamily="34" charset="0"/>
                </a:endParaRPr>
              </a:p>
            </p:txBody>
          </p:sp>
        </p:grpSp>
      </p:grpSp>
      <p:sp>
        <p:nvSpPr>
          <p:cNvPr id="166"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3493252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 name="Rectangle 101"/>
          <p:cNvSpPr/>
          <p:nvPr/>
        </p:nvSpPr>
        <p:spPr>
          <a:xfrm>
            <a:off x="281383" y="3210114"/>
            <a:ext cx="13485392" cy="5339543"/>
          </a:xfrm>
          <a:prstGeom prst="rect">
            <a:avLst/>
          </a:prstGeom>
          <a:solidFill>
            <a:srgbClr val="EEECE1"/>
          </a:solidFill>
          <a:ln w="25400" cap="flat" cmpd="sng" algn="ctr">
            <a:noFill/>
            <a:prstDash val="solid"/>
          </a:ln>
          <a:effectLst/>
        </p:spPr>
        <p:txBody>
          <a:bodyPr lIns="91363" tIns="45681" rIns="91363" bIns="45681" rtlCol="0" anchor="ctr"/>
          <a:lstStyle/>
          <a:p>
            <a:pPr algn="ctr" defTabSz="608841">
              <a:defRPr/>
            </a:pPr>
            <a:endParaRPr lang="en-US" sz="1200" kern="0">
              <a:solidFill>
                <a:prstClr val="white"/>
              </a:solidFill>
              <a:latin typeface="Arial"/>
            </a:endParaRPr>
          </a:p>
        </p:txBody>
      </p:sp>
      <p:sp>
        <p:nvSpPr>
          <p:cNvPr id="7" name="Rectángulo 7"/>
          <p:cNvSpPr/>
          <p:nvPr/>
        </p:nvSpPr>
        <p:spPr>
          <a:xfrm>
            <a:off x="611102" y="822972"/>
            <a:ext cx="4442485" cy="56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AR" sz="2600" b="1" dirty="0">
                <a:solidFill>
                  <a:srgbClr val="702082"/>
                </a:solidFill>
                <a:latin typeface="Arial" panose="020B0604020202020204" pitchFamily="34" charset="0"/>
                <a:cs typeface="Arial" panose="020B0604020202020204" pitchFamily="34" charset="0"/>
              </a:rPr>
              <a:t>Presupuesto salarial 2019</a:t>
            </a:r>
          </a:p>
        </p:txBody>
      </p:sp>
      <p:sp>
        <p:nvSpPr>
          <p:cNvPr id="236" name="TextBox 235"/>
          <p:cNvSpPr txBox="1"/>
          <p:nvPr/>
        </p:nvSpPr>
        <p:spPr>
          <a:xfrm>
            <a:off x="777813" y="3442693"/>
            <a:ext cx="2708839" cy="953723"/>
          </a:xfrm>
          <a:prstGeom prst="rect">
            <a:avLst/>
          </a:prstGeom>
          <a:noFill/>
        </p:spPr>
        <p:txBody>
          <a:bodyPr wrap="square" lIns="91363" tIns="45681" rIns="91363" bIns="45681" rtlCol="0">
            <a:spAutoFit/>
          </a:bodyPr>
          <a:lstStyle/>
          <a:p>
            <a:pPr algn="ctr"/>
            <a:r>
              <a:rPr lang="es-AR" sz="1800" b="1" dirty="0">
                <a:solidFill>
                  <a:prstClr val="black"/>
                </a:solidFill>
                <a:latin typeface="Arial" panose="020B0604020202020204" pitchFamily="34" charset="0"/>
                <a:cs typeface="Arial" panose="020B0604020202020204" pitchFamily="34" charset="0"/>
              </a:rPr>
              <a:t>Proporción a aplicar del presupuesto 2019 en cada semestre</a:t>
            </a:r>
            <a:endParaRPr lang="en-US" sz="1800" b="1" dirty="0">
              <a:solidFill>
                <a:prstClr val="black"/>
              </a:solidFill>
              <a:latin typeface="Arial" panose="020B0604020202020204" pitchFamily="34" charset="0"/>
              <a:cs typeface="Arial" panose="020B0604020202020204" pitchFamily="34" charset="0"/>
            </a:endParaRPr>
          </a:p>
        </p:txBody>
      </p:sp>
      <p:grpSp>
        <p:nvGrpSpPr>
          <p:cNvPr id="253" name="Group 252"/>
          <p:cNvGrpSpPr/>
          <p:nvPr/>
        </p:nvGrpSpPr>
        <p:grpSpPr>
          <a:xfrm>
            <a:off x="459063" y="4820530"/>
            <a:ext cx="4320194" cy="1428210"/>
            <a:chOff x="166670" y="4590147"/>
            <a:chExt cx="6482483" cy="2143039"/>
          </a:xfrm>
        </p:grpSpPr>
        <p:sp>
          <p:nvSpPr>
            <p:cNvPr id="237" name="Freeform 75"/>
            <p:cNvSpPr>
              <a:spLocks/>
            </p:cNvSpPr>
            <p:nvPr/>
          </p:nvSpPr>
          <p:spPr bwMode="auto">
            <a:xfrm>
              <a:off x="1561330" y="4590147"/>
              <a:ext cx="466563" cy="468140"/>
            </a:xfrm>
            <a:prstGeom prst="rect">
              <a:avLst/>
            </a:prstGeom>
            <a:solidFill>
              <a:schemeClr val="accent2"/>
            </a:solidFill>
            <a:ln w="12700" cap="flat">
              <a:noFill/>
              <a:prstDash val="solid"/>
              <a:miter lim="800000"/>
              <a:headEnd/>
              <a:tailEnd/>
            </a:ln>
          </p:spPr>
          <p:txBody>
            <a:bodyPr vert="horz" wrap="square" lIns="60939" tIns="30470" rIns="60939" bIns="30470" numCol="1" anchor="t" anchorCtr="0" compatLnSpc="1">
              <a:prstTxWarp prst="textNoShape">
                <a:avLst/>
              </a:prstTxWarp>
            </a:bodyPr>
            <a:lstStyle/>
            <a:p>
              <a:endParaRPr lang="de-DE" sz="2000" dirty="0">
                <a:solidFill>
                  <a:prstClr val="black"/>
                </a:solidFill>
              </a:endParaRPr>
            </a:p>
          </p:txBody>
        </p:sp>
        <p:sp>
          <p:nvSpPr>
            <p:cNvPr id="238" name="Freeform 76"/>
            <p:cNvSpPr>
              <a:spLocks/>
            </p:cNvSpPr>
            <p:nvPr/>
          </p:nvSpPr>
          <p:spPr bwMode="auto">
            <a:xfrm>
              <a:off x="2114586" y="4590147"/>
              <a:ext cx="468139" cy="468140"/>
            </a:xfrm>
            <a:prstGeom prst="rect">
              <a:avLst/>
            </a:prstGeom>
            <a:solidFill>
              <a:schemeClr val="accent2"/>
            </a:solidFill>
            <a:ln w="12700" cap="flat">
              <a:noFill/>
              <a:prstDash val="solid"/>
              <a:miter lim="800000"/>
              <a:headEnd/>
              <a:tailEnd/>
            </a:ln>
          </p:spPr>
          <p:txBody>
            <a:bodyPr vert="horz" wrap="square" lIns="60939" tIns="30470" rIns="60939" bIns="30470" numCol="1" anchor="t" anchorCtr="0" compatLnSpc="1">
              <a:prstTxWarp prst="textNoShape">
                <a:avLst/>
              </a:prstTxWarp>
            </a:bodyPr>
            <a:lstStyle/>
            <a:p>
              <a:endParaRPr lang="de-DE" sz="2000" dirty="0">
                <a:solidFill>
                  <a:prstClr val="black"/>
                </a:solidFill>
              </a:endParaRPr>
            </a:p>
          </p:txBody>
        </p:sp>
        <p:sp>
          <p:nvSpPr>
            <p:cNvPr id="239" name="Freeform 77"/>
            <p:cNvSpPr>
              <a:spLocks/>
            </p:cNvSpPr>
            <p:nvPr/>
          </p:nvSpPr>
          <p:spPr bwMode="auto">
            <a:xfrm>
              <a:off x="2670994" y="4590147"/>
              <a:ext cx="468139" cy="468140"/>
            </a:xfrm>
            <a:prstGeom prst="rect">
              <a:avLst/>
            </a:prstGeom>
            <a:solidFill>
              <a:schemeClr val="accent2"/>
            </a:solidFill>
            <a:ln w="12700" cap="flat">
              <a:noFill/>
              <a:prstDash val="solid"/>
              <a:miter lim="800000"/>
              <a:headEnd/>
              <a:tailEnd/>
            </a:ln>
          </p:spPr>
          <p:txBody>
            <a:bodyPr vert="horz" wrap="square" lIns="60939" tIns="30470" rIns="60939" bIns="30470" numCol="1" anchor="t" anchorCtr="0" compatLnSpc="1">
              <a:prstTxWarp prst="textNoShape">
                <a:avLst/>
              </a:prstTxWarp>
            </a:bodyPr>
            <a:lstStyle/>
            <a:p>
              <a:endParaRPr lang="de-DE" sz="2000" dirty="0">
                <a:solidFill>
                  <a:prstClr val="black"/>
                </a:solidFill>
              </a:endParaRPr>
            </a:p>
          </p:txBody>
        </p:sp>
        <p:sp>
          <p:nvSpPr>
            <p:cNvPr id="240" name="Freeform 78"/>
            <p:cNvSpPr>
              <a:spLocks/>
            </p:cNvSpPr>
            <p:nvPr/>
          </p:nvSpPr>
          <p:spPr bwMode="auto">
            <a:xfrm>
              <a:off x="3225825" y="4590147"/>
              <a:ext cx="466563" cy="468140"/>
            </a:xfrm>
            <a:prstGeom prst="rect">
              <a:avLst/>
            </a:prstGeom>
            <a:solidFill>
              <a:schemeClr val="accent4"/>
            </a:solidFill>
            <a:ln w="12700" cap="flat">
              <a:noFill/>
              <a:prstDash val="solid"/>
              <a:miter lim="800000"/>
              <a:headEnd/>
              <a:tailEnd/>
            </a:ln>
          </p:spPr>
          <p:txBody>
            <a:bodyPr vert="horz" wrap="square" lIns="60939" tIns="30470" rIns="60939" bIns="30470" numCol="1" anchor="t" anchorCtr="0" compatLnSpc="1">
              <a:prstTxWarp prst="textNoShape">
                <a:avLst/>
              </a:prstTxWarp>
            </a:bodyPr>
            <a:lstStyle/>
            <a:p>
              <a:endParaRPr lang="de-DE" sz="2000" dirty="0">
                <a:solidFill>
                  <a:prstClr val="black"/>
                </a:solidFill>
              </a:endParaRPr>
            </a:p>
          </p:txBody>
        </p:sp>
        <p:sp>
          <p:nvSpPr>
            <p:cNvPr id="241" name="Freeform 95"/>
            <p:cNvSpPr>
              <a:spLocks/>
            </p:cNvSpPr>
            <p:nvPr/>
          </p:nvSpPr>
          <p:spPr bwMode="auto">
            <a:xfrm>
              <a:off x="1561330" y="5144979"/>
              <a:ext cx="466563" cy="466563"/>
            </a:xfrm>
            <a:prstGeom prst="rect">
              <a:avLst/>
            </a:prstGeom>
            <a:solidFill>
              <a:schemeClr val="accent2"/>
            </a:solidFill>
            <a:ln w="12700" cap="flat">
              <a:noFill/>
              <a:prstDash val="solid"/>
              <a:miter lim="800000"/>
              <a:headEnd/>
              <a:tailEnd/>
            </a:ln>
          </p:spPr>
          <p:txBody>
            <a:bodyPr vert="horz" wrap="square" lIns="60939" tIns="30470" rIns="60939" bIns="30470" numCol="1" anchor="t" anchorCtr="0" compatLnSpc="1">
              <a:prstTxWarp prst="textNoShape">
                <a:avLst/>
              </a:prstTxWarp>
            </a:bodyPr>
            <a:lstStyle/>
            <a:p>
              <a:endParaRPr lang="de-DE" sz="2000" dirty="0">
                <a:solidFill>
                  <a:prstClr val="black"/>
                </a:solidFill>
              </a:endParaRPr>
            </a:p>
          </p:txBody>
        </p:sp>
        <p:sp>
          <p:nvSpPr>
            <p:cNvPr id="242" name="Freeform 96"/>
            <p:cNvSpPr>
              <a:spLocks/>
            </p:cNvSpPr>
            <p:nvPr/>
          </p:nvSpPr>
          <p:spPr bwMode="auto">
            <a:xfrm>
              <a:off x="2114586" y="5144979"/>
              <a:ext cx="468139" cy="466563"/>
            </a:xfrm>
            <a:prstGeom prst="rect">
              <a:avLst/>
            </a:prstGeom>
            <a:solidFill>
              <a:schemeClr val="accent2"/>
            </a:solidFill>
            <a:ln w="12700" cap="flat">
              <a:noFill/>
              <a:prstDash val="solid"/>
              <a:miter lim="800000"/>
              <a:headEnd/>
              <a:tailEnd/>
            </a:ln>
          </p:spPr>
          <p:txBody>
            <a:bodyPr vert="horz" wrap="square" lIns="60939" tIns="30470" rIns="60939" bIns="30470" numCol="1" anchor="t" anchorCtr="0" compatLnSpc="1">
              <a:prstTxWarp prst="textNoShape">
                <a:avLst/>
              </a:prstTxWarp>
            </a:bodyPr>
            <a:lstStyle/>
            <a:p>
              <a:endParaRPr lang="de-DE" sz="2000" dirty="0">
                <a:solidFill>
                  <a:prstClr val="black"/>
                </a:solidFill>
              </a:endParaRPr>
            </a:p>
          </p:txBody>
        </p:sp>
        <p:sp>
          <p:nvSpPr>
            <p:cNvPr id="243" name="Freeform 97"/>
            <p:cNvSpPr>
              <a:spLocks/>
            </p:cNvSpPr>
            <p:nvPr/>
          </p:nvSpPr>
          <p:spPr bwMode="auto">
            <a:xfrm>
              <a:off x="2670994" y="5144979"/>
              <a:ext cx="468139" cy="466563"/>
            </a:xfrm>
            <a:prstGeom prst="rect">
              <a:avLst/>
            </a:prstGeom>
            <a:solidFill>
              <a:schemeClr val="accent2"/>
            </a:solidFill>
            <a:ln w="12700" cap="flat">
              <a:noFill/>
              <a:prstDash val="solid"/>
              <a:miter lim="800000"/>
              <a:headEnd/>
              <a:tailEnd/>
            </a:ln>
          </p:spPr>
          <p:txBody>
            <a:bodyPr vert="horz" wrap="square" lIns="60939" tIns="30470" rIns="60939" bIns="30470" numCol="1" anchor="t" anchorCtr="0" compatLnSpc="1">
              <a:prstTxWarp prst="textNoShape">
                <a:avLst/>
              </a:prstTxWarp>
            </a:bodyPr>
            <a:lstStyle/>
            <a:p>
              <a:endParaRPr lang="de-DE" sz="2000" dirty="0">
                <a:solidFill>
                  <a:prstClr val="black"/>
                </a:solidFill>
              </a:endParaRPr>
            </a:p>
          </p:txBody>
        </p:sp>
        <p:sp>
          <p:nvSpPr>
            <p:cNvPr id="244" name="Freeform 98"/>
            <p:cNvSpPr>
              <a:spLocks/>
            </p:cNvSpPr>
            <p:nvPr/>
          </p:nvSpPr>
          <p:spPr bwMode="auto">
            <a:xfrm>
              <a:off x="3225825" y="5144979"/>
              <a:ext cx="466563" cy="466563"/>
            </a:xfrm>
            <a:prstGeom prst="rect">
              <a:avLst/>
            </a:prstGeom>
            <a:solidFill>
              <a:schemeClr val="accent4"/>
            </a:solidFill>
            <a:ln w="12700" cap="flat">
              <a:noFill/>
              <a:prstDash val="solid"/>
              <a:miter lim="800000"/>
              <a:headEnd/>
              <a:tailEnd/>
            </a:ln>
          </p:spPr>
          <p:txBody>
            <a:bodyPr vert="horz" wrap="square" lIns="60939" tIns="30470" rIns="60939" bIns="30470" numCol="1" anchor="t" anchorCtr="0" compatLnSpc="1">
              <a:prstTxWarp prst="textNoShape">
                <a:avLst/>
              </a:prstTxWarp>
            </a:bodyPr>
            <a:lstStyle/>
            <a:p>
              <a:endParaRPr lang="de-DE" sz="2000" dirty="0">
                <a:solidFill>
                  <a:prstClr val="black"/>
                </a:solidFill>
              </a:endParaRPr>
            </a:p>
          </p:txBody>
        </p:sp>
        <p:sp>
          <p:nvSpPr>
            <p:cNvPr id="245" name="Freeform 110"/>
            <p:cNvSpPr>
              <a:spLocks/>
            </p:cNvSpPr>
            <p:nvPr/>
          </p:nvSpPr>
          <p:spPr bwMode="auto">
            <a:xfrm>
              <a:off x="1616101" y="5194899"/>
              <a:ext cx="375872" cy="375872"/>
            </a:xfrm>
            <a:prstGeom prst="diamond">
              <a:avLst/>
            </a:prstGeom>
            <a:solidFill>
              <a:schemeClr val="bg1"/>
            </a:solidFill>
            <a:ln w="14288" cap="flat">
              <a:solidFill>
                <a:schemeClr val="bg1"/>
              </a:solidFill>
              <a:prstDash val="solid"/>
              <a:miter lim="800000"/>
              <a:headEnd/>
              <a:tailEnd/>
            </a:ln>
          </p:spPr>
          <p:txBody>
            <a:bodyPr vert="horz" wrap="square" lIns="60939" tIns="30470" rIns="60939" bIns="30470" numCol="1" anchor="t" anchorCtr="0" compatLnSpc="1">
              <a:prstTxWarp prst="textNoShape">
                <a:avLst/>
              </a:prstTxWarp>
            </a:bodyPr>
            <a:lstStyle/>
            <a:p>
              <a:endParaRPr lang="de-DE" sz="2000" dirty="0">
                <a:solidFill>
                  <a:prstClr val="black"/>
                </a:solidFill>
              </a:endParaRPr>
            </a:p>
          </p:txBody>
        </p:sp>
        <p:sp>
          <p:nvSpPr>
            <p:cNvPr id="246" name="Rechteck 250"/>
            <p:cNvSpPr/>
            <p:nvPr/>
          </p:nvSpPr>
          <p:spPr>
            <a:xfrm>
              <a:off x="166670" y="5926200"/>
              <a:ext cx="2673847" cy="799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95968" rtlCol="0" anchor="ctr" anchorCtr="0"/>
            <a:lstStyle/>
            <a:p>
              <a:r>
                <a:rPr lang="en-US" sz="3200" dirty="0">
                  <a:solidFill>
                    <a:prstClr val="black"/>
                  </a:solidFill>
                  <a:latin typeface="Arial" panose="020B0604020202020204" pitchFamily="34" charset="0"/>
                </a:rPr>
                <a:t>62%</a:t>
              </a:r>
              <a:r>
                <a:rPr lang="en-US" sz="4100" dirty="0">
                  <a:solidFill>
                    <a:prstClr val="black"/>
                  </a:solidFill>
                  <a:latin typeface="Arial" panose="020B0604020202020204" pitchFamily="34" charset="0"/>
                </a:rPr>
                <a:t/>
              </a:r>
              <a:br>
                <a:rPr lang="en-US" sz="4100" dirty="0">
                  <a:solidFill>
                    <a:prstClr val="black"/>
                  </a:solidFill>
                  <a:latin typeface="Arial" panose="020B0604020202020204" pitchFamily="34" charset="0"/>
                </a:rPr>
              </a:br>
              <a:r>
                <a:rPr lang="en-US" sz="1500" dirty="0">
                  <a:solidFill>
                    <a:prstClr val="black"/>
                  </a:solidFill>
                  <a:latin typeface="Arial" panose="020B0604020202020204" pitchFamily="34" charset="0"/>
                </a:rPr>
                <a:t>Primer </a:t>
              </a:r>
              <a:r>
                <a:rPr lang="en-US" sz="1500" dirty="0" err="1">
                  <a:solidFill>
                    <a:prstClr val="black"/>
                  </a:solidFill>
                  <a:latin typeface="Arial" panose="020B0604020202020204" pitchFamily="34" charset="0"/>
                </a:rPr>
                <a:t>Semestre</a:t>
              </a:r>
              <a:endParaRPr lang="en-US" sz="800" dirty="0">
                <a:solidFill>
                  <a:prstClr val="black"/>
                </a:solidFill>
                <a:latin typeface="Arial" panose="020B0604020202020204" pitchFamily="34" charset="0"/>
              </a:endParaRPr>
            </a:p>
          </p:txBody>
        </p:sp>
        <p:cxnSp>
          <p:nvCxnSpPr>
            <p:cNvPr id="247" name="Gewinkelte Verbindung 254"/>
            <p:cNvCxnSpPr/>
            <p:nvPr/>
          </p:nvCxnSpPr>
          <p:spPr>
            <a:xfrm rot="16200000">
              <a:off x="1472513" y="5710125"/>
              <a:ext cx="342854" cy="322339"/>
            </a:xfrm>
            <a:prstGeom prst="bentConnector3">
              <a:avLst>
                <a:gd name="adj1" fmla="val 151"/>
              </a:avLst>
            </a:prstGeom>
            <a:ln w="19050">
              <a:solidFill>
                <a:schemeClr val="accent2"/>
              </a:solidFill>
              <a:prstDash val="sysDash"/>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48" name="Freeform 78"/>
            <p:cNvSpPr>
              <a:spLocks/>
            </p:cNvSpPr>
            <p:nvPr/>
          </p:nvSpPr>
          <p:spPr bwMode="auto">
            <a:xfrm>
              <a:off x="3779080" y="4590147"/>
              <a:ext cx="466563" cy="468140"/>
            </a:xfrm>
            <a:prstGeom prst="rect">
              <a:avLst/>
            </a:prstGeom>
            <a:solidFill>
              <a:schemeClr val="accent4"/>
            </a:solidFill>
            <a:ln w="12700" cap="flat">
              <a:noFill/>
              <a:prstDash val="solid"/>
              <a:miter lim="800000"/>
              <a:headEnd/>
              <a:tailEnd/>
            </a:ln>
          </p:spPr>
          <p:txBody>
            <a:bodyPr vert="horz" wrap="square" lIns="60939" tIns="30470" rIns="60939" bIns="30470" numCol="1" anchor="t" anchorCtr="0" compatLnSpc="1">
              <a:prstTxWarp prst="textNoShape">
                <a:avLst/>
              </a:prstTxWarp>
            </a:bodyPr>
            <a:lstStyle/>
            <a:p>
              <a:endParaRPr lang="de-DE" sz="2000" dirty="0">
                <a:solidFill>
                  <a:prstClr val="black"/>
                </a:solidFill>
              </a:endParaRPr>
            </a:p>
          </p:txBody>
        </p:sp>
        <p:sp>
          <p:nvSpPr>
            <p:cNvPr id="249" name="Freeform 98"/>
            <p:cNvSpPr>
              <a:spLocks/>
            </p:cNvSpPr>
            <p:nvPr/>
          </p:nvSpPr>
          <p:spPr bwMode="auto">
            <a:xfrm>
              <a:off x="3779080" y="5144979"/>
              <a:ext cx="466563" cy="466563"/>
            </a:xfrm>
            <a:prstGeom prst="rect">
              <a:avLst/>
            </a:prstGeom>
            <a:solidFill>
              <a:schemeClr val="accent4"/>
            </a:solidFill>
            <a:ln w="12700" cap="flat">
              <a:noFill/>
              <a:prstDash val="solid"/>
              <a:miter lim="800000"/>
              <a:headEnd/>
              <a:tailEnd/>
            </a:ln>
          </p:spPr>
          <p:txBody>
            <a:bodyPr vert="horz" wrap="square" lIns="60939" tIns="30470" rIns="60939" bIns="30470" numCol="1" anchor="t" anchorCtr="0" compatLnSpc="1">
              <a:prstTxWarp prst="textNoShape">
                <a:avLst/>
              </a:prstTxWarp>
            </a:bodyPr>
            <a:lstStyle/>
            <a:p>
              <a:endParaRPr lang="de-DE" sz="2000" dirty="0">
                <a:solidFill>
                  <a:prstClr val="black"/>
                </a:solidFill>
              </a:endParaRPr>
            </a:p>
          </p:txBody>
        </p:sp>
        <p:sp>
          <p:nvSpPr>
            <p:cNvPr id="250" name="Freeform 110"/>
            <p:cNvSpPr>
              <a:spLocks/>
            </p:cNvSpPr>
            <p:nvPr/>
          </p:nvSpPr>
          <p:spPr bwMode="auto">
            <a:xfrm>
              <a:off x="3824425" y="4622990"/>
              <a:ext cx="375872" cy="375872"/>
            </a:xfrm>
            <a:prstGeom prst="diamond">
              <a:avLst/>
            </a:prstGeom>
            <a:solidFill>
              <a:schemeClr val="bg1"/>
            </a:solidFill>
            <a:ln w="14288" cap="flat">
              <a:solidFill>
                <a:schemeClr val="bg1"/>
              </a:solidFill>
              <a:prstDash val="solid"/>
              <a:miter lim="800000"/>
              <a:headEnd/>
              <a:tailEnd/>
            </a:ln>
          </p:spPr>
          <p:txBody>
            <a:bodyPr vert="horz" wrap="square" lIns="60939" tIns="30470" rIns="60939" bIns="30470" numCol="1" anchor="t" anchorCtr="0" compatLnSpc="1">
              <a:prstTxWarp prst="textNoShape">
                <a:avLst/>
              </a:prstTxWarp>
            </a:bodyPr>
            <a:lstStyle/>
            <a:p>
              <a:endParaRPr lang="de-DE" sz="2000" dirty="0">
                <a:solidFill>
                  <a:prstClr val="black"/>
                </a:solidFill>
              </a:endParaRPr>
            </a:p>
          </p:txBody>
        </p:sp>
        <p:cxnSp>
          <p:nvCxnSpPr>
            <p:cNvPr id="251" name="Gewinkelte Verbindung 254"/>
            <p:cNvCxnSpPr/>
            <p:nvPr/>
          </p:nvCxnSpPr>
          <p:spPr>
            <a:xfrm rot="16200000" flipV="1">
              <a:off x="3899630" y="5197940"/>
              <a:ext cx="988664" cy="241217"/>
            </a:xfrm>
            <a:prstGeom prst="bentConnector3">
              <a:avLst>
                <a:gd name="adj1" fmla="val 98446"/>
              </a:avLst>
            </a:prstGeom>
            <a:ln>
              <a:solidFill>
                <a:schemeClr val="accent4"/>
              </a:solidFill>
              <a:prstDash val="sysDash"/>
              <a:headEnd type="none"/>
              <a:tailEnd type="triangle" w="lg" len="lg"/>
            </a:ln>
          </p:spPr>
          <p:style>
            <a:lnRef idx="1">
              <a:schemeClr val="accent6"/>
            </a:lnRef>
            <a:fillRef idx="0">
              <a:schemeClr val="accent6"/>
            </a:fillRef>
            <a:effectRef idx="0">
              <a:schemeClr val="accent6"/>
            </a:effectRef>
            <a:fontRef idx="minor">
              <a:schemeClr val="tx1"/>
            </a:fontRef>
          </p:style>
        </p:cxnSp>
        <p:sp>
          <p:nvSpPr>
            <p:cNvPr id="252" name="Rechteck 250"/>
            <p:cNvSpPr/>
            <p:nvPr/>
          </p:nvSpPr>
          <p:spPr>
            <a:xfrm>
              <a:off x="3700711" y="5933196"/>
              <a:ext cx="2948442" cy="799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95968" rtlCol="0" anchor="ctr" anchorCtr="0"/>
            <a:lstStyle/>
            <a:p>
              <a:r>
                <a:rPr lang="en-US" sz="3200" dirty="0">
                  <a:solidFill>
                    <a:prstClr val="black"/>
                  </a:solidFill>
                  <a:latin typeface="Arial" panose="020B0604020202020204" pitchFamily="34" charset="0"/>
                </a:rPr>
                <a:t>38%</a:t>
              </a:r>
              <a:r>
                <a:rPr lang="en-US" sz="4100" dirty="0">
                  <a:solidFill>
                    <a:prstClr val="black"/>
                  </a:solidFill>
                  <a:latin typeface="Arial" panose="020B0604020202020204" pitchFamily="34" charset="0"/>
                </a:rPr>
                <a:t/>
              </a:r>
              <a:br>
                <a:rPr lang="en-US" sz="4100" dirty="0">
                  <a:solidFill>
                    <a:prstClr val="black"/>
                  </a:solidFill>
                  <a:latin typeface="Arial" panose="020B0604020202020204" pitchFamily="34" charset="0"/>
                </a:rPr>
              </a:br>
              <a:r>
                <a:rPr lang="en-US" sz="1500" dirty="0">
                  <a:solidFill>
                    <a:prstClr val="black"/>
                  </a:solidFill>
                  <a:latin typeface="Arial" panose="020B0604020202020204" pitchFamily="34" charset="0"/>
                </a:rPr>
                <a:t>Segundo </a:t>
              </a:r>
              <a:r>
                <a:rPr lang="en-US" sz="1500" dirty="0" err="1">
                  <a:solidFill>
                    <a:prstClr val="black"/>
                  </a:solidFill>
                  <a:latin typeface="Arial" panose="020B0604020202020204" pitchFamily="34" charset="0"/>
                </a:rPr>
                <a:t>Semestre</a:t>
              </a:r>
              <a:endParaRPr lang="en-US" sz="800" dirty="0">
                <a:solidFill>
                  <a:prstClr val="black"/>
                </a:solidFill>
                <a:latin typeface="Arial" panose="020B0604020202020204" pitchFamily="34" charset="0"/>
              </a:endParaRPr>
            </a:p>
          </p:txBody>
        </p:sp>
      </p:grpSp>
      <p:sp>
        <p:nvSpPr>
          <p:cNvPr id="254" name="TextBox 253"/>
          <p:cNvSpPr txBox="1"/>
          <p:nvPr/>
        </p:nvSpPr>
        <p:spPr>
          <a:xfrm>
            <a:off x="8848073" y="3442688"/>
            <a:ext cx="3729224" cy="666593"/>
          </a:xfrm>
          <a:prstGeom prst="rect">
            <a:avLst/>
          </a:prstGeom>
          <a:noFill/>
        </p:spPr>
        <p:txBody>
          <a:bodyPr wrap="square" lIns="91363" tIns="45681" rIns="91363" bIns="45681" rtlCol="0">
            <a:spAutoFit/>
          </a:bodyPr>
          <a:lstStyle/>
          <a:p>
            <a:pPr algn="ctr"/>
            <a:r>
              <a:rPr lang="es-AR" sz="1800" b="1" dirty="0">
                <a:solidFill>
                  <a:prstClr val="black"/>
                </a:solidFill>
                <a:latin typeface="Arial" panose="020B0604020202020204" pitchFamily="34" charset="0"/>
                <a:cs typeface="Arial" panose="020B0604020202020204" pitchFamily="34" charset="0"/>
              </a:rPr>
              <a:t>Posibilidad de modificar </a:t>
            </a:r>
            <a:br>
              <a:rPr lang="es-AR" sz="1800" b="1" dirty="0">
                <a:solidFill>
                  <a:prstClr val="black"/>
                </a:solidFill>
                <a:latin typeface="Arial" panose="020B0604020202020204" pitchFamily="34" charset="0"/>
                <a:cs typeface="Arial" panose="020B0604020202020204" pitchFamily="34" charset="0"/>
              </a:rPr>
            </a:br>
            <a:r>
              <a:rPr lang="es-AR" sz="1800" b="1" dirty="0">
                <a:solidFill>
                  <a:prstClr val="black"/>
                </a:solidFill>
                <a:latin typeface="Arial" panose="020B0604020202020204" pitchFamily="34" charset="0"/>
                <a:cs typeface="Arial" panose="020B0604020202020204" pitchFamily="34" charset="0"/>
              </a:rPr>
              <a:t>el presupuesto salarial 2019</a:t>
            </a:r>
            <a:endParaRPr lang="en-US" sz="1800" b="1" dirty="0">
              <a:solidFill>
                <a:prstClr val="black"/>
              </a:solidFill>
              <a:latin typeface="Arial" panose="020B0604020202020204" pitchFamily="34" charset="0"/>
              <a:cs typeface="Arial" panose="020B0604020202020204" pitchFamily="34" charset="0"/>
            </a:endParaRPr>
          </a:p>
        </p:txBody>
      </p:sp>
      <p:grpSp>
        <p:nvGrpSpPr>
          <p:cNvPr id="281" name="Group 280"/>
          <p:cNvGrpSpPr/>
          <p:nvPr/>
        </p:nvGrpSpPr>
        <p:grpSpPr>
          <a:xfrm>
            <a:off x="9104884" y="4311134"/>
            <a:ext cx="4673850" cy="3323086"/>
            <a:chOff x="6618034" y="4021775"/>
            <a:chExt cx="7013145" cy="4986314"/>
          </a:xfrm>
        </p:grpSpPr>
        <p:sp>
          <p:nvSpPr>
            <p:cNvPr id="275" name="Ellipse 220"/>
            <p:cNvSpPr/>
            <p:nvPr/>
          </p:nvSpPr>
          <p:spPr>
            <a:xfrm>
              <a:off x="6618034" y="4021775"/>
              <a:ext cx="4945353" cy="498631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prstClr val="white"/>
                </a:solidFill>
              </a:endParaRPr>
            </a:p>
          </p:txBody>
        </p:sp>
        <p:sp>
          <p:nvSpPr>
            <p:cNvPr id="273" name="Ellipse 220"/>
            <p:cNvSpPr/>
            <p:nvPr/>
          </p:nvSpPr>
          <p:spPr>
            <a:xfrm>
              <a:off x="7298117" y="4645189"/>
              <a:ext cx="4126028" cy="41437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prstClr val="white"/>
                </a:solidFill>
              </a:endParaRPr>
            </a:p>
          </p:txBody>
        </p:sp>
        <p:cxnSp>
          <p:nvCxnSpPr>
            <p:cNvPr id="268" name="Straight Connector 267"/>
            <p:cNvCxnSpPr/>
            <p:nvPr/>
          </p:nvCxnSpPr>
          <p:spPr>
            <a:xfrm>
              <a:off x="11111447" y="6608506"/>
              <a:ext cx="589281" cy="6293"/>
            </a:xfrm>
            <a:prstGeom prst="lin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255" name="Freeform 254"/>
            <p:cNvSpPr/>
            <p:nvPr/>
          </p:nvSpPr>
          <p:spPr>
            <a:xfrm>
              <a:off x="10366592" y="5874672"/>
              <a:ext cx="1440080" cy="825024"/>
            </a:xfrm>
            <a:custGeom>
              <a:avLst/>
              <a:gdLst>
                <a:gd name="connsiteX0" fmla="*/ 0 w 1838960"/>
                <a:gd name="connsiteY0" fmla="*/ 701040 h 701040"/>
                <a:gd name="connsiteX1" fmla="*/ 701040 w 1838960"/>
                <a:gd name="connsiteY1" fmla="*/ 0 h 701040"/>
                <a:gd name="connsiteX2" fmla="*/ 1838960 w 1838960"/>
                <a:gd name="connsiteY2" fmla="*/ 0 h 701040"/>
              </a:gdLst>
              <a:ahLst/>
              <a:cxnLst>
                <a:cxn ang="0">
                  <a:pos x="connsiteX0" y="connsiteY0"/>
                </a:cxn>
                <a:cxn ang="0">
                  <a:pos x="connsiteX1" y="connsiteY1"/>
                </a:cxn>
                <a:cxn ang="0">
                  <a:pos x="connsiteX2" y="connsiteY2"/>
                </a:cxn>
              </a:cxnLst>
              <a:rect l="l" t="t" r="r" b="b"/>
              <a:pathLst>
                <a:path w="1838960" h="701040">
                  <a:moveTo>
                    <a:pt x="0" y="701040"/>
                  </a:moveTo>
                  <a:lnTo>
                    <a:pt x="701040" y="0"/>
                  </a:lnTo>
                  <a:lnTo>
                    <a:pt x="1838960" y="0"/>
                  </a:lnTo>
                </a:path>
              </a:pathLst>
            </a:cu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prstClr val="white"/>
                </a:solidFill>
              </a:endParaRPr>
            </a:p>
          </p:txBody>
        </p:sp>
        <p:sp>
          <p:nvSpPr>
            <p:cNvPr id="256" name="Ellipse 220"/>
            <p:cNvSpPr/>
            <p:nvPr/>
          </p:nvSpPr>
          <p:spPr>
            <a:xfrm>
              <a:off x="8009860" y="5344940"/>
              <a:ext cx="3400932" cy="3444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prstClr val="white"/>
                </a:solidFill>
              </a:endParaRPr>
            </a:p>
          </p:txBody>
        </p:sp>
        <p:cxnSp>
          <p:nvCxnSpPr>
            <p:cNvPr id="257" name="Straight Connector 256"/>
            <p:cNvCxnSpPr/>
            <p:nvPr/>
          </p:nvCxnSpPr>
          <p:spPr>
            <a:xfrm flipV="1">
              <a:off x="11244358" y="7200439"/>
              <a:ext cx="598687" cy="2792"/>
            </a:xfrm>
            <a:prstGeom prst="lin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258" name="Rechteck 221"/>
            <p:cNvSpPr/>
            <p:nvPr/>
          </p:nvSpPr>
          <p:spPr>
            <a:xfrm>
              <a:off x="7979081" y="6010921"/>
              <a:ext cx="1477746" cy="882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47984" rtlCol="0" anchor="ctr" anchorCtr="0"/>
            <a:lstStyle/>
            <a:p>
              <a:pPr algn="ctr">
                <a:spcAft>
                  <a:spcPts val="533"/>
                </a:spcAft>
              </a:pPr>
              <a:r>
                <a:rPr lang="en-US" sz="2800" b="1" dirty="0">
                  <a:solidFill>
                    <a:prstClr val="white"/>
                  </a:solidFill>
                  <a:latin typeface="Arial" panose="020B0604020202020204" pitchFamily="34" charset="0"/>
                </a:rPr>
                <a:t>50%</a:t>
              </a:r>
            </a:p>
          </p:txBody>
        </p:sp>
        <p:sp>
          <p:nvSpPr>
            <p:cNvPr id="259" name="Ellipse 211"/>
            <p:cNvSpPr/>
            <p:nvPr/>
          </p:nvSpPr>
          <p:spPr>
            <a:xfrm>
              <a:off x="9121367" y="6052525"/>
              <a:ext cx="2199192" cy="21991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prstClr val="white"/>
                </a:solidFill>
              </a:endParaRPr>
            </a:p>
          </p:txBody>
        </p:sp>
        <p:sp>
          <p:nvSpPr>
            <p:cNvPr id="260" name="Rechteck 212"/>
            <p:cNvSpPr/>
            <p:nvPr/>
          </p:nvSpPr>
          <p:spPr>
            <a:xfrm>
              <a:off x="9030553" y="6229160"/>
              <a:ext cx="1497525" cy="829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47984" rtlCol="0" anchor="ctr" anchorCtr="0"/>
            <a:lstStyle/>
            <a:p>
              <a:pPr algn="ctr">
                <a:spcAft>
                  <a:spcPts val="533"/>
                </a:spcAft>
              </a:pPr>
              <a:r>
                <a:rPr lang="en-US" sz="2000" dirty="0">
                  <a:solidFill>
                    <a:prstClr val="white"/>
                  </a:solidFill>
                  <a:latin typeface="Arial" panose="020B0604020202020204" pitchFamily="34" charset="0"/>
                </a:rPr>
                <a:t>39%</a:t>
              </a:r>
            </a:p>
          </p:txBody>
        </p:sp>
        <p:sp>
          <p:nvSpPr>
            <p:cNvPr id="261" name="Freeform 260"/>
            <p:cNvSpPr/>
            <p:nvPr/>
          </p:nvSpPr>
          <p:spPr>
            <a:xfrm>
              <a:off x="10837958" y="7462310"/>
              <a:ext cx="995680" cy="619760"/>
            </a:xfrm>
            <a:custGeom>
              <a:avLst/>
              <a:gdLst>
                <a:gd name="connsiteX0" fmla="*/ 0 w 995680"/>
                <a:gd name="connsiteY0" fmla="*/ 0 h 619760"/>
                <a:gd name="connsiteX1" fmla="*/ 619760 w 995680"/>
                <a:gd name="connsiteY1" fmla="*/ 619760 h 619760"/>
                <a:gd name="connsiteX2" fmla="*/ 995680 w 995680"/>
                <a:gd name="connsiteY2" fmla="*/ 619760 h 619760"/>
              </a:gdLst>
              <a:ahLst/>
              <a:cxnLst>
                <a:cxn ang="0">
                  <a:pos x="connsiteX0" y="connsiteY0"/>
                </a:cxn>
                <a:cxn ang="0">
                  <a:pos x="connsiteX1" y="connsiteY1"/>
                </a:cxn>
                <a:cxn ang="0">
                  <a:pos x="connsiteX2" y="connsiteY2"/>
                </a:cxn>
              </a:cxnLst>
              <a:rect l="l" t="t" r="r" b="b"/>
              <a:pathLst>
                <a:path w="995680" h="619760">
                  <a:moveTo>
                    <a:pt x="0" y="0"/>
                  </a:moveTo>
                  <a:lnTo>
                    <a:pt x="619760" y="619760"/>
                  </a:lnTo>
                  <a:lnTo>
                    <a:pt x="995680" y="619760"/>
                  </a:lnTo>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prstClr val="white"/>
                </a:solidFill>
              </a:endParaRPr>
            </a:p>
          </p:txBody>
        </p:sp>
        <p:sp>
          <p:nvSpPr>
            <p:cNvPr id="262" name="Ellipse 217"/>
            <p:cNvSpPr/>
            <p:nvPr/>
          </p:nvSpPr>
          <p:spPr>
            <a:xfrm>
              <a:off x="10022252" y="6600303"/>
              <a:ext cx="1143405" cy="1143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prstClr val="white"/>
                </a:solidFill>
              </a:endParaRPr>
            </a:p>
          </p:txBody>
        </p:sp>
        <p:sp>
          <p:nvSpPr>
            <p:cNvPr id="263" name="Rechteck 218"/>
            <p:cNvSpPr/>
            <p:nvPr/>
          </p:nvSpPr>
          <p:spPr>
            <a:xfrm>
              <a:off x="10172526" y="6957194"/>
              <a:ext cx="914106" cy="43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47984" rtlCol="0" anchor="ctr" anchorCtr="0"/>
            <a:lstStyle/>
            <a:p>
              <a:pPr algn="ctr">
                <a:spcAft>
                  <a:spcPts val="533"/>
                </a:spcAft>
              </a:pPr>
              <a:r>
                <a:rPr lang="en-US" sz="2000" dirty="0">
                  <a:solidFill>
                    <a:prstClr val="white"/>
                  </a:solidFill>
                  <a:latin typeface="Arial" panose="020B0604020202020204" pitchFamily="34" charset="0"/>
                </a:rPr>
                <a:t>20%</a:t>
              </a:r>
            </a:p>
          </p:txBody>
        </p:sp>
        <p:sp>
          <p:nvSpPr>
            <p:cNvPr id="264" name="Rechteck 250"/>
            <p:cNvSpPr/>
            <p:nvPr/>
          </p:nvSpPr>
          <p:spPr>
            <a:xfrm>
              <a:off x="11843045" y="7682075"/>
              <a:ext cx="1707184" cy="799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95968" rtlCol="0" anchor="ctr" anchorCtr="0"/>
            <a:lstStyle/>
            <a:p>
              <a:r>
                <a:rPr lang="en-US" sz="1500" b="1" dirty="0" err="1">
                  <a:solidFill>
                    <a:prstClr val="black"/>
                  </a:solidFill>
                  <a:latin typeface="Arial" panose="020B0604020202020204" pitchFamily="34" charset="0"/>
                </a:rPr>
                <a:t>Muy</a:t>
              </a:r>
              <a:r>
                <a:rPr lang="en-US" sz="1500" b="1" dirty="0">
                  <a:solidFill>
                    <a:prstClr val="black"/>
                  </a:solidFill>
                  <a:latin typeface="Arial" panose="020B0604020202020204" pitchFamily="34" charset="0"/>
                </a:rPr>
                <a:t> </a:t>
              </a:r>
              <a:r>
                <a:rPr lang="en-US" sz="1500" b="1" dirty="0" err="1">
                  <a:solidFill>
                    <a:prstClr val="black"/>
                  </a:solidFill>
                  <a:latin typeface="Arial" panose="020B0604020202020204" pitchFamily="34" charset="0"/>
                </a:rPr>
                <a:t>alta</a:t>
              </a:r>
              <a:endParaRPr lang="en-US" sz="1500" b="1" dirty="0">
                <a:solidFill>
                  <a:prstClr val="black"/>
                </a:solidFill>
                <a:latin typeface="Arial" panose="020B0604020202020204" pitchFamily="34" charset="0"/>
              </a:endParaRPr>
            </a:p>
          </p:txBody>
        </p:sp>
        <p:sp>
          <p:nvSpPr>
            <p:cNvPr id="267" name="Rechteck 250"/>
            <p:cNvSpPr/>
            <p:nvPr/>
          </p:nvSpPr>
          <p:spPr>
            <a:xfrm>
              <a:off x="11856398" y="6800444"/>
              <a:ext cx="1339577" cy="799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95968" rtlCol="0" anchor="ctr" anchorCtr="0"/>
            <a:lstStyle/>
            <a:p>
              <a:r>
                <a:rPr lang="en-US" sz="1500" b="1" dirty="0">
                  <a:solidFill>
                    <a:prstClr val="black"/>
                  </a:solidFill>
                  <a:latin typeface="Arial" panose="020B0604020202020204" pitchFamily="34" charset="0"/>
                </a:rPr>
                <a:t>Alta</a:t>
              </a:r>
            </a:p>
          </p:txBody>
        </p:sp>
        <p:sp>
          <p:nvSpPr>
            <p:cNvPr id="269" name="Rechteck 250"/>
            <p:cNvSpPr/>
            <p:nvPr/>
          </p:nvSpPr>
          <p:spPr>
            <a:xfrm>
              <a:off x="11833637" y="6134718"/>
              <a:ext cx="1797542" cy="799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95968" rtlCol="0" anchor="ctr" anchorCtr="0"/>
            <a:lstStyle/>
            <a:p>
              <a:r>
                <a:rPr lang="en-US" sz="1500" b="1" dirty="0">
                  <a:solidFill>
                    <a:prstClr val="black"/>
                  </a:solidFill>
                  <a:latin typeface="Arial" panose="020B0604020202020204" pitchFamily="34" charset="0"/>
                </a:rPr>
                <a:t>Intermedia</a:t>
              </a:r>
            </a:p>
          </p:txBody>
        </p:sp>
        <p:sp>
          <p:nvSpPr>
            <p:cNvPr id="271" name="Rechteck 250"/>
            <p:cNvSpPr/>
            <p:nvPr/>
          </p:nvSpPr>
          <p:spPr>
            <a:xfrm>
              <a:off x="11815660" y="5521610"/>
              <a:ext cx="1797542" cy="799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95968" rtlCol="0" anchor="ctr" anchorCtr="0"/>
            <a:lstStyle/>
            <a:p>
              <a:r>
                <a:rPr lang="en-US" sz="1500" b="1" dirty="0">
                  <a:solidFill>
                    <a:prstClr val="black"/>
                  </a:solidFill>
                  <a:latin typeface="Arial" panose="020B0604020202020204" pitchFamily="34" charset="0"/>
                </a:rPr>
                <a:t>Baja</a:t>
              </a:r>
            </a:p>
          </p:txBody>
        </p:sp>
        <p:sp>
          <p:nvSpPr>
            <p:cNvPr id="272" name="Rechteck 250"/>
            <p:cNvSpPr/>
            <p:nvPr/>
          </p:nvSpPr>
          <p:spPr>
            <a:xfrm>
              <a:off x="11797683" y="4895309"/>
              <a:ext cx="1797542" cy="799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95968" rtlCol="0" anchor="ctr" anchorCtr="0"/>
            <a:lstStyle/>
            <a:p>
              <a:r>
                <a:rPr lang="en-US" sz="1500" b="1" dirty="0" err="1">
                  <a:solidFill>
                    <a:prstClr val="black"/>
                  </a:solidFill>
                  <a:latin typeface="Arial" panose="020B0604020202020204" pitchFamily="34" charset="0"/>
                </a:rPr>
                <a:t>Muy</a:t>
              </a:r>
              <a:r>
                <a:rPr lang="en-US" sz="1500" b="1" dirty="0">
                  <a:solidFill>
                    <a:prstClr val="black"/>
                  </a:solidFill>
                  <a:latin typeface="Arial" panose="020B0604020202020204" pitchFamily="34" charset="0"/>
                </a:rPr>
                <a:t> </a:t>
              </a:r>
              <a:r>
                <a:rPr lang="en-US" sz="1500" b="1" dirty="0" err="1">
                  <a:solidFill>
                    <a:prstClr val="black"/>
                  </a:solidFill>
                  <a:latin typeface="Arial" panose="020B0604020202020204" pitchFamily="34" charset="0"/>
                </a:rPr>
                <a:t>baja</a:t>
              </a:r>
              <a:endParaRPr lang="en-US" sz="1500" b="1" dirty="0">
                <a:solidFill>
                  <a:prstClr val="black"/>
                </a:solidFill>
                <a:latin typeface="Arial" panose="020B0604020202020204" pitchFamily="34" charset="0"/>
              </a:endParaRPr>
            </a:p>
          </p:txBody>
        </p:sp>
        <p:sp>
          <p:nvSpPr>
            <p:cNvPr id="274" name="Rechteck 221"/>
            <p:cNvSpPr/>
            <p:nvPr/>
          </p:nvSpPr>
          <p:spPr>
            <a:xfrm>
              <a:off x="7541611" y="5070090"/>
              <a:ext cx="1477746" cy="882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47984" rtlCol="0" anchor="ctr" anchorCtr="0"/>
            <a:lstStyle/>
            <a:p>
              <a:pPr algn="ctr">
                <a:spcAft>
                  <a:spcPts val="533"/>
                </a:spcAft>
              </a:pPr>
              <a:r>
                <a:rPr lang="en-US" sz="2000" dirty="0">
                  <a:solidFill>
                    <a:prstClr val="white"/>
                  </a:solidFill>
                  <a:latin typeface="Arial" panose="020B0604020202020204" pitchFamily="34" charset="0"/>
                </a:rPr>
                <a:t>10%</a:t>
              </a:r>
            </a:p>
          </p:txBody>
        </p:sp>
        <p:cxnSp>
          <p:nvCxnSpPr>
            <p:cNvPr id="278" name="Straight Connector 277"/>
            <p:cNvCxnSpPr>
              <a:endCxn id="272" idx="1"/>
            </p:cNvCxnSpPr>
            <p:nvPr/>
          </p:nvCxnSpPr>
          <p:spPr>
            <a:xfrm flipV="1">
              <a:off x="11069159" y="5295304"/>
              <a:ext cx="728524" cy="9008"/>
            </a:xfrm>
            <a:prstGeom prst="lin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80" name="Rechteck 221"/>
            <p:cNvSpPr/>
            <p:nvPr/>
          </p:nvSpPr>
          <p:spPr>
            <a:xfrm>
              <a:off x="7050957" y="4421685"/>
              <a:ext cx="1477746" cy="882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984" tIns="47984" rIns="47984" bIns="47984" rtlCol="0" anchor="ctr" anchorCtr="0"/>
            <a:lstStyle/>
            <a:p>
              <a:pPr algn="ctr">
                <a:spcAft>
                  <a:spcPts val="533"/>
                </a:spcAft>
              </a:pPr>
              <a:r>
                <a:rPr lang="en-US" sz="2000" dirty="0">
                  <a:solidFill>
                    <a:prstClr val="white"/>
                  </a:solidFill>
                  <a:latin typeface="Arial" panose="020B0604020202020204" pitchFamily="34" charset="0"/>
                </a:rPr>
                <a:t>2%</a:t>
              </a:r>
            </a:p>
          </p:txBody>
        </p:sp>
      </p:grpSp>
      <p:grpSp>
        <p:nvGrpSpPr>
          <p:cNvPr id="72" name="Group 204"/>
          <p:cNvGrpSpPr/>
          <p:nvPr/>
        </p:nvGrpSpPr>
        <p:grpSpPr>
          <a:xfrm>
            <a:off x="5060143" y="4016305"/>
            <a:ext cx="3728839" cy="2810246"/>
            <a:chOff x="9171356" y="3766133"/>
            <a:chExt cx="5595150" cy="4216796"/>
          </a:xfrm>
        </p:grpSpPr>
        <p:sp>
          <p:nvSpPr>
            <p:cNvPr id="73" name="Freeform 6"/>
            <p:cNvSpPr>
              <a:spLocks/>
            </p:cNvSpPr>
            <p:nvPr/>
          </p:nvSpPr>
          <p:spPr bwMode="auto">
            <a:xfrm>
              <a:off x="11647201" y="4529518"/>
              <a:ext cx="2671356" cy="2674305"/>
            </a:xfrm>
            <a:custGeom>
              <a:avLst/>
              <a:gdLst>
                <a:gd name="T0" fmla="*/ 575 w 1151"/>
                <a:gd name="T1" fmla="*/ 0 h 1152"/>
                <a:gd name="T2" fmla="*/ 194 w 1151"/>
                <a:gd name="T3" fmla="*/ 145 h 1152"/>
                <a:gd name="T4" fmla="*/ 6 w 1151"/>
                <a:gd name="T5" fmla="*/ 496 h 1152"/>
                <a:gd name="T6" fmla="*/ 0 w 1151"/>
                <a:gd name="T7" fmla="*/ 576 h 1152"/>
                <a:gd name="T8" fmla="*/ 31 w 1151"/>
                <a:gd name="T9" fmla="*/ 762 h 1152"/>
                <a:gd name="T10" fmla="*/ 485 w 1151"/>
                <a:gd name="T11" fmla="*/ 1144 h 1152"/>
                <a:gd name="T12" fmla="*/ 575 w 1151"/>
                <a:gd name="T13" fmla="*/ 1152 h 1152"/>
                <a:gd name="T14" fmla="*/ 1151 w 1151"/>
                <a:gd name="T15" fmla="*/ 576 h 1152"/>
                <a:gd name="T16" fmla="*/ 575 w 1151"/>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1" h="1152">
                  <a:moveTo>
                    <a:pt x="575" y="0"/>
                  </a:moveTo>
                  <a:cubicBezTo>
                    <a:pt x="429" y="0"/>
                    <a:pt x="295" y="55"/>
                    <a:pt x="194" y="145"/>
                  </a:cubicBezTo>
                  <a:cubicBezTo>
                    <a:pt x="94" y="234"/>
                    <a:pt x="25" y="357"/>
                    <a:pt x="6" y="496"/>
                  </a:cubicBezTo>
                  <a:cubicBezTo>
                    <a:pt x="2" y="522"/>
                    <a:pt x="0" y="549"/>
                    <a:pt x="0" y="576"/>
                  </a:cubicBezTo>
                  <a:cubicBezTo>
                    <a:pt x="0" y="641"/>
                    <a:pt x="11" y="704"/>
                    <a:pt x="31" y="762"/>
                  </a:cubicBezTo>
                  <a:cubicBezTo>
                    <a:pt x="99" y="961"/>
                    <a:pt x="273" y="1111"/>
                    <a:pt x="485" y="1144"/>
                  </a:cubicBezTo>
                  <a:cubicBezTo>
                    <a:pt x="515" y="1149"/>
                    <a:pt x="545" y="1152"/>
                    <a:pt x="575" y="1152"/>
                  </a:cubicBezTo>
                  <a:cubicBezTo>
                    <a:pt x="893" y="1152"/>
                    <a:pt x="1151" y="894"/>
                    <a:pt x="1151" y="576"/>
                  </a:cubicBezTo>
                  <a:cubicBezTo>
                    <a:pt x="1151" y="258"/>
                    <a:pt x="893" y="0"/>
                    <a:pt x="575" y="0"/>
                  </a:cubicBezTo>
                  <a:close/>
                </a:path>
              </a:pathLst>
            </a:custGeom>
            <a:solidFill>
              <a:schemeClr val="accent3"/>
            </a:solidFill>
            <a:ln>
              <a:noFill/>
            </a:ln>
            <a:extLst/>
          </p:spPr>
          <p:txBody>
            <a:bodyPr vert="horz" wrap="square" lIns="60939" tIns="30470" rIns="60939" bIns="30470" numCol="1" anchor="t" anchorCtr="0" compatLnSpc="1">
              <a:prstTxWarp prst="textNoShape">
                <a:avLst/>
              </a:prstTxWarp>
            </a:bodyPr>
            <a:lstStyle/>
            <a:p>
              <a:endParaRPr lang="en-US" sz="2000" dirty="0">
                <a:solidFill>
                  <a:prstClr val="black"/>
                </a:solidFill>
              </a:endParaRPr>
            </a:p>
          </p:txBody>
        </p:sp>
        <p:sp>
          <p:nvSpPr>
            <p:cNvPr id="74" name="Freeform 7"/>
            <p:cNvSpPr>
              <a:spLocks/>
            </p:cNvSpPr>
            <p:nvPr/>
          </p:nvSpPr>
          <p:spPr bwMode="auto">
            <a:xfrm>
              <a:off x="9171356" y="3766133"/>
              <a:ext cx="2828553" cy="2562303"/>
            </a:xfrm>
            <a:custGeom>
              <a:avLst/>
              <a:gdLst>
                <a:gd name="T0" fmla="*/ 974 w 1219"/>
                <a:gd name="T1" fmla="*/ 744 h 1104"/>
                <a:gd name="T2" fmla="*/ 1219 w 1219"/>
                <a:gd name="T3" fmla="*/ 363 h 1104"/>
                <a:gd name="T4" fmla="*/ 641 w 1219"/>
                <a:gd name="T5" fmla="*/ 0 h 1104"/>
                <a:gd name="T6" fmla="*/ 0 w 1219"/>
                <a:gd name="T7" fmla="*/ 641 h 1104"/>
                <a:gd name="T8" fmla="*/ 198 w 1219"/>
                <a:gd name="T9" fmla="*/ 1104 h 1104"/>
                <a:gd name="T10" fmla="*/ 542 w 1219"/>
                <a:gd name="T11" fmla="*/ 955 h 1104"/>
                <a:gd name="T12" fmla="*/ 639 w 1219"/>
                <a:gd name="T13" fmla="*/ 965 h 1104"/>
                <a:gd name="T14" fmla="*/ 974 w 1219"/>
                <a:gd name="T15" fmla="*/ 744 h 1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9" h="1104">
                  <a:moveTo>
                    <a:pt x="974" y="744"/>
                  </a:moveTo>
                  <a:cubicBezTo>
                    <a:pt x="1011" y="591"/>
                    <a:pt x="1099" y="457"/>
                    <a:pt x="1219" y="363"/>
                  </a:cubicBezTo>
                  <a:cubicBezTo>
                    <a:pt x="1116" y="148"/>
                    <a:pt x="896" y="0"/>
                    <a:pt x="641" y="0"/>
                  </a:cubicBezTo>
                  <a:cubicBezTo>
                    <a:pt x="287" y="0"/>
                    <a:pt x="0" y="287"/>
                    <a:pt x="0" y="641"/>
                  </a:cubicBezTo>
                  <a:cubicBezTo>
                    <a:pt x="0" y="823"/>
                    <a:pt x="76" y="988"/>
                    <a:pt x="198" y="1104"/>
                  </a:cubicBezTo>
                  <a:cubicBezTo>
                    <a:pt x="284" y="1012"/>
                    <a:pt x="406" y="955"/>
                    <a:pt x="542" y="955"/>
                  </a:cubicBezTo>
                  <a:cubicBezTo>
                    <a:pt x="575" y="955"/>
                    <a:pt x="608" y="958"/>
                    <a:pt x="639" y="965"/>
                  </a:cubicBezTo>
                  <a:cubicBezTo>
                    <a:pt x="719" y="856"/>
                    <a:pt x="837" y="776"/>
                    <a:pt x="974" y="744"/>
                  </a:cubicBezTo>
                  <a:close/>
                </a:path>
              </a:pathLst>
            </a:custGeom>
            <a:solidFill>
              <a:schemeClr val="accent1"/>
            </a:solidFill>
            <a:ln>
              <a:noFill/>
            </a:ln>
            <a:extLst/>
          </p:spPr>
          <p:txBody>
            <a:bodyPr vert="horz" wrap="square" lIns="60939" tIns="30470" rIns="60939" bIns="30470" numCol="1" anchor="t" anchorCtr="0" compatLnSpc="1">
              <a:prstTxWarp prst="textNoShape">
                <a:avLst/>
              </a:prstTxWarp>
            </a:bodyPr>
            <a:lstStyle/>
            <a:p>
              <a:endParaRPr lang="en-US" sz="2000" dirty="0">
                <a:solidFill>
                  <a:prstClr val="black"/>
                </a:solidFill>
              </a:endParaRPr>
            </a:p>
          </p:txBody>
        </p:sp>
        <p:sp>
          <p:nvSpPr>
            <p:cNvPr id="75" name="Freeform 8"/>
            <p:cNvSpPr>
              <a:spLocks/>
            </p:cNvSpPr>
            <p:nvPr/>
          </p:nvSpPr>
          <p:spPr bwMode="auto">
            <a:xfrm>
              <a:off x="10614615" y="5729124"/>
              <a:ext cx="2032746" cy="2180119"/>
            </a:xfrm>
            <a:custGeom>
              <a:avLst/>
              <a:gdLst>
                <a:gd name="T0" fmla="*/ 333 w 876"/>
                <a:gd name="T1" fmla="*/ 59 h 939"/>
                <a:gd name="T2" fmla="*/ 335 w 876"/>
                <a:gd name="T3" fmla="*/ 0 h 939"/>
                <a:gd name="T4" fmla="*/ 0 w 876"/>
                <a:gd name="T5" fmla="*/ 458 h 939"/>
                <a:gd name="T6" fmla="*/ 480 w 876"/>
                <a:gd name="T7" fmla="*/ 939 h 939"/>
                <a:gd name="T8" fmla="*/ 876 w 876"/>
                <a:gd name="T9" fmla="*/ 731 h 939"/>
                <a:gd name="T10" fmla="*/ 333 w 876"/>
                <a:gd name="T11" fmla="*/ 59 h 939"/>
              </a:gdLst>
              <a:ahLst/>
              <a:cxnLst>
                <a:cxn ang="0">
                  <a:pos x="T0" y="T1"/>
                </a:cxn>
                <a:cxn ang="0">
                  <a:pos x="T2" y="T3"/>
                </a:cxn>
                <a:cxn ang="0">
                  <a:pos x="T4" y="T5"/>
                </a:cxn>
                <a:cxn ang="0">
                  <a:pos x="T6" y="T7"/>
                </a:cxn>
                <a:cxn ang="0">
                  <a:pos x="T8" y="T9"/>
                </a:cxn>
                <a:cxn ang="0">
                  <a:pos x="T10" y="T11"/>
                </a:cxn>
              </a:cxnLst>
              <a:rect l="0" t="0" r="r" b="b"/>
              <a:pathLst>
                <a:path w="876" h="939">
                  <a:moveTo>
                    <a:pt x="333" y="59"/>
                  </a:moveTo>
                  <a:cubicBezTo>
                    <a:pt x="333" y="39"/>
                    <a:pt x="334" y="19"/>
                    <a:pt x="335" y="0"/>
                  </a:cubicBezTo>
                  <a:cubicBezTo>
                    <a:pt x="141" y="61"/>
                    <a:pt x="0" y="243"/>
                    <a:pt x="0" y="458"/>
                  </a:cubicBezTo>
                  <a:cubicBezTo>
                    <a:pt x="0" y="724"/>
                    <a:pt x="215" y="939"/>
                    <a:pt x="480" y="939"/>
                  </a:cubicBezTo>
                  <a:cubicBezTo>
                    <a:pt x="644" y="939"/>
                    <a:pt x="789" y="857"/>
                    <a:pt x="876" y="731"/>
                  </a:cubicBezTo>
                  <a:cubicBezTo>
                    <a:pt x="565" y="665"/>
                    <a:pt x="333" y="389"/>
                    <a:pt x="333" y="59"/>
                  </a:cubicBezTo>
                  <a:close/>
                </a:path>
              </a:pathLst>
            </a:custGeom>
            <a:solidFill>
              <a:schemeClr val="accent5"/>
            </a:solidFill>
            <a:ln>
              <a:noFill/>
            </a:ln>
            <a:extLst/>
          </p:spPr>
          <p:txBody>
            <a:bodyPr vert="horz" wrap="square" lIns="60939" tIns="30470" rIns="60939" bIns="30470" numCol="1" anchor="t" anchorCtr="0" compatLnSpc="1">
              <a:prstTxWarp prst="textNoShape">
                <a:avLst/>
              </a:prstTxWarp>
            </a:bodyPr>
            <a:lstStyle/>
            <a:p>
              <a:endParaRPr lang="en-US" sz="2000" dirty="0">
                <a:solidFill>
                  <a:prstClr val="black"/>
                </a:solidFill>
              </a:endParaRPr>
            </a:p>
          </p:txBody>
        </p:sp>
        <p:sp>
          <p:nvSpPr>
            <p:cNvPr id="76" name="Freeform 9"/>
            <p:cNvSpPr>
              <a:spLocks/>
            </p:cNvSpPr>
            <p:nvPr/>
          </p:nvSpPr>
          <p:spPr bwMode="auto">
            <a:xfrm>
              <a:off x="9517188" y="6158467"/>
              <a:ext cx="1394136" cy="1824462"/>
            </a:xfrm>
            <a:custGeom>
              <a:avLst/>
              <a:gdLst>
                <a:gd name="T0" fmla="*/ 379 w 601"/>
                <a:gd name="T1" fmla="*/ 273 h 786"/>
                <a:gd name="T2" fmla="*/ 380 w 601"/>
                <a:gd name="T3" fmla="*/ 241 h 786"/>
                <a:gd name="T4" fmla="*/ 446 w 601"/>
                <a:gd name="T5" fmla="*/ 4 h 786"/>
                <a:gd name="T6" fmla="*/ 393 w 601"/>
                <a:gd name="T7" fmla="*/ 0 h 786"/>
                <a:gd name="T8" fmla="*/ 0 w 601"/>
                <a:gd name="T9" fmla="*/ 393 h 786"/>
                <a:gd name="T10" fmla="*/ 393 w 601"/>
                <a:gd name="T11" fmla="*/ 786 h 786"/>
                <a:gd name="T12" fmla="*/ 601 w 601"/>
                <a:gd name="T13" fmla="*/ 727 h 786"/>
                <a:gd name="T14" fmla="*/ 379 w 601"/>
                <a:gd name="T15" fmla="*/ 273 h 7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786">
                  <a:moveTo>
                    <a:pt x="379" y="273"/>
                  </a:moveTo>
                  <a:cubicBezTo>
                    <a:pt x="379" y="262"/>
                    <a:pt x="379" y="252"/>
                    <a:pt x="380" y="241"/>
                  </a:cubicBezTo>
                  <a:cubicBezTo>
                    <a:pt x="385" y="156"/>
                    <a:pt x="408" y="75"/>
                    <a:pt x="446" y="4"/>
                  </a:cubicBezTo>
                  <a:cubicBezTo>
                    <a:pt x="429" y="2"/>
                    <a:pt x="411" y="0"/>
                    <a:pt x="393" y="0"/>
                  </a:cubicBezTo>
                  <a:cubicBezTo>
                    <a:pt x="176" y="0"/>
                    <a:pt x="0" y="176"/>
                    <a:pt x="0" y="393"/>
                  </a:cubicBezTo>
                  <a:cubicBezTo>
                    <a:pt x="0" y="610"/>
                    <a:pt x="176" y="786"/>
                    <a:pt x="393" y="786"/>
                  </a:cubicBezTo>
                  <a:cubicBezTo>
                    <a:pt x="469" y="786"/>
                    <a:pt x="541" y="764"/>
                    <a:pt x="601" y="727"/>
                  </a:cubicBezTo>
                  <a:cubicBezTo>
                    <a:pt x="466" y="622"/>
                    <a:pt x="379" y="458"/>
                    <a:pt x="379" y="273"/>
                  </a:cubicBezTo>
                  <a:close/>
                </a:path>
              </a:pathLst>
            </a:custGeom>
            <a:solidFill>
              <a:schemeClr val="accent4"/>
            </a:solidFill>
            <a:ln>
              <a:noFill/>
            </a:ln>
            <a:extLst/>
          </p:spPr>
          <p:txBody>
            <a:bodyPr vert="horz" wrap="square" lIns="60939" tIns="30470" rIns="60939" bIns="30470" numCol="1" anchor="t" anchorCtr="0" compatLnSpc="1">
              <a:prstTxWarp prst="textNoShape">
                <a:avLst/>
              </a:prstTxWarp>
            </a:bodyPr>
            <a:lstStyle/>
            <a:p>
              <a:endParaRPr lang="en-US" sz="2000" dirty="0">
                <a:solidFill>
                  <a:prstClr val="black"/>
                </a:solidFill>
              </a:endParaRPr>
            </a:p>
          </p:txBody>
        </p:sp>
        <p:grpSp>
          <p:nvGrpSpPr>
            <p:cNvPr id="77" name="Gruppieren 51"/>
            <p:cNvGrpSpPr/>
            <p:nvPr/>
          </p:nvGrpSpPr>
          <p:grpSpPr>
            <a:xfrm>
              <a:off x="9389030" y="4420604"/>
              <a:ext cx="2890047" cy="890148"/>
              <a:chOff x="3049836" y="2139460"/>
              <a:chExt cx="3314289" cy="1020817"/>
            </a:xfrm>
          </p:grpSpPr>
          <p:sp>
            <p:nvSpPr>
              <p:cNvPr id="90" name="Rechteck 65"/>
              <p:cNvSpPr/>
              <p:nvPr/>
            </p:nvSpPr>
            <p:spPr>
              <a:xfrm>
                <a:off x="3049836" y="2180547"/>
                <a:ext cx="1766000" cy="847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en-US" sz="3200" dirty="0">
                    <a:solidFill>
                      <a:prstClr val="white"/>
                    </a:solidFill>
                    <a:latin typeface="Arial" panose="020B0604020202020204" pitchFamily="34" charset="0"/>
                    <a:cs typeface="Arial" panose="020B0604020202020204" pitchFamily="34" charset="0"/>
                  </a:rPr>
                  <a:t>78%</a:t>
                </a:r>
              </a:p>
            </p:txBody>
          </p:sp>
          <p:sp>
            <p:nvSpPr>
              <p:cNvPr id="91" name="Inhaltsplatzhalter 21"/>
              <p:cNvSpPr txBox="1">
                <a:spLocks/>
              </p:cNvSpPr>
              <p:nvPr/>
            </p:nvSpPr>
            <p:spPr>
              <a:xfrm>
                <a:off x="4866414" y="2162006"/>
                <a:ext cx="1497711" cy="998271"/>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90000"/>
                  </a:lnSpc>
                  <a:spcAft>
                    <a:spcPts val="0"/>
                  </a:spcAft>
                  <a:buNone/>
                </a:pPr>
                <a:r>
                  <a:rPr lang="es-AR" sz="3200" b="1" dirty="0">
                    <a:solidFill>
                      <a:prstClr val="white"/>
                    </a:solidFill>
                    <a:latin typeface="Arial" panose="020B0604020202020204" pitchFamily="34" charset="0"/>
                    <a:cs typeface="Arial" panose="020B0604020202020204" pitchFamily="34" charset="0"/>
                  </a:rPr>
                  <a:t>2</a:t>
                </a:r>
                <a:endParaRPr lang="en-US" b="1" dirty="0">
                  <a:solidFill>
                    <a:prstClr val="white"/>
                  </a:solidFill>
                  <a:latin typeface="Arial" panose="020B0604020202020204" pitchFamily="34" charset="0"/>
                  <a:cs typeface="Arial" panose="020B0604020202020204" pitchFamily="34" charset="0"/>
                </a:endParaRPr>
              </a:p>
            </p:txBody>
          </p:sp>
          <p:cxnSp>
            <p:nvCxnSpPr>
              <p:cNvPr id="92" name="Gerade Verbindung 67"/>
              <p:cNvCxnSpPr/>
              <p:nvPr/>
            </p:nvCxnSpPr>
            <p:spPr>
              <a:xfrm>
                <a:off x="4771369" y="2139460"/>
                <a:ext cx="0" cy="8590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8" name="Gruppieren 53"/>
            <p:cNvGrpSpPr/>
            <p:nvPr/>
          </p:nvGrpSpPr>
          <p:grpSpPr>
            <a:xfrm>
              <a:off x="10598402" y="6352434"/>
              <a:ext cx="1477925" cy="1010564"/>
              <a:chOff x="4835335" y="4280144"/>
              <a:chExt cx="1694875" cy="1158910"/>
            </a:xfrm>
          </p:grpSpPr>
          <p:sp>
            <p:nvSpPr>
              <p:cNvPr id="87" name="Rechteck 59"/>
              <p:cNvSpPr/>
              <p:nvPr/>
            </p:nvSpPr>
            <p:spPr>
              <a:xfrm>
                <a:off x="4835335" y="4280144"/>
                <a:ext cx="1184163" cy="705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en-US" sz="2600" dirty="0">
                    <a:solidFill>
                      <a:prstClr val="white"/>
                    </a:solidFill>
                    <a:latin typeface="Arial" panose="020B0604020202020204" pitchFamily="34" charset="0"/>
                  </a:rPr>
                  <a:t>8%</a:t>
                </a:r>
              </a:p>
            </p:txBody>
          </p:sp>
          <p:sp>
            <p:nvSpPr>
              <p:cNvPr id="88" name="Inhaltsplatzhalter 21"/>
              <p:cNvSpPr txBox="1">
                <a:spLocks/>
              </p:cNvSpPr>
              <p:nvPr/>
            </p:nvSpPr>
            <p:spPr>
              <a:xfrm>
                <a:off x="4853929" y="5025713"/>
                <a:ext cx="1676281" cy="413341"/>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0"/>
                  </a:spcAft>
                  <a:buNone/>
                </a:pPr>
                <a:r>
                  <a:rPr lang="es-AR" sz="2600" b="1" dirty="0">
                    <a:solidFill>
                      <a:prstClr val="white"/>
                    </a:solidFill>
                    <a:latin typeface="Arial" panose="020B0604020202020204" pitchFamily="34" charset="0"/>
                  </a:rPr>
                  <a:t>1</a:t>
                </a:r>
                <a:endParaRPr lang="en-US" b="1" dirty="0">
                  <a:solidFill>
                    <a:prstClr val="white"/>
                  </a:solidFill>
                  <a:latin typeface="Arial" panose="020B0604020202020204" pitchFamily="34" charset="0"/>
                </a:endParaRPr>
              </a:p>
            </p:txBody>
          </p:sp>
          <p:cxnSp>
            <p:nvCxnSpPr>
              <p:cNvPr id="89" name="Gerade Verbindung 61"/>
              <p:cNvCxnSpPr/>
              <p:nvPr/>
            </p:nvCxnSpPr>
            <p:spPr>
              <a:xfrm>
                <a:off x="5094489" y="5054326"/>
                <a:ext cx="11806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9" name="Gruppieren 54"/>
            <p:cNvGrpSpPr/>
            <p:nvPr/>
          </p:nvGrpSpPr>
          <p:grpSpPr>
            <a:xfrm>
              <a:off x="9535736" y="6430077"/>
              <a:ext cx="1246531" cy="945415"/>
              <a:chOff x="5053378" y="4224407"/>
              <a:chExt cx="1429515" cy="1084198"/>
            </a:xfrm>
          </p:grpSpPr>
          <p:sp>
            <p:nvSpPr>
              <p:cNvPr id="84" name="Rechteck 55"/>
              <p:cNvSpPr/>
              <p:nvPr/>
            </p:nvSpPr>
            <p:spPr>
              <a:xfrm>
                <a:off x="5103397" y="4224407"/>
                <a:ext cx="983880" cy="705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en-US" sz="2600" dirty="0">
                    <a:solidFill>
                      <a:prstClr val="white"/>
                    </a:solidFill>
                    <a:latin typeface="Arial" panose="020B0604020202020204" pitchFamily="34" charset="0"/>
                  </a:rPr>
                  <a:t>3%</a:t>
                </a:r>
              </a:p>
            </p:txBody>
          </p:sp>
          <p:sp>
            <p:nvSpPr>
              <p:cNvPr id="85" name="Inhaltsplatzhalter 21"/>
              <p:cNvSpPr txBox="1">
                <a:spLocks/>
              </p:cNvSpPr>
              <p:nvPr/>
            </p:nvSpPr>
            <p:spPr>
              <a:xfrm>
                <a:off x="5053378" y="4927889"/>
                <a:ext cx="1429515" cy="380716"/>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0"/>
                  </a:spcAft>
                  <a:buNone/>
                </a:pPr>
                <a:r>
                  <a:rPr lang="en-US" sz="1500" b="1" dirty="0">
                    <a:solidFill>
                      <a:prstClr val="white"/>
                    </a:solidFill>
                    <a:latin typeface="Arial" panose="020B0604020202020204" pitchFamily="34" charset="0"/>
                  </a:rPr>
                  <a:t>4 o </a:t>
                </a:r>
                <a:r>
                  <a:rPr lang="en-US" sz="1500" b="1" dirty="0" err="1">
                    <a:solidFill>
                      <a:prstClr val="white"/>
                    </a:solidFill>
                    <a:latin typeface="Arial" panose="020B0604020202020204" pitchFamily="34" charset="0"/>
                  </a:rPr>
                  <a:t>más</a:t>
                </a:r>
                <a:endParaRPr lang="en-US" sz="1500" b="1" dirty="0">
                  <a:solidFill>
                    <a:prstClr val="white"/>
                  </a:solidFill>
                  <a:latin typeface="Arial" panose="020B0604020202020204" pitchFamily="34" charset="0"/>
                </a:endParaRPr>
              </a:p>
            </p:txBody>
          </p:sp>
          <p:cxnSp>
            <p:nvCxnSpPr>
              <p:cNvPr id="86" name="Gerade Verbindung 57"/>
              <p:cNvCxnSpPr/>
              <p:nvPr/>
            </p:nvCxnSpPr>
            <p:spPr>
              <a:xfrm>
                <a:off x="5159510" y="4929363"/>
                <a:ext cx="7311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 name="Gruppieren 51"/>
            <p:cNvGrpSpPr/>
            <p:nvPr/>
          </p:nvGrpSpPr>
          <p:grpSpPr>
            <a:xfrm>
              <a:off x="11876459" y="5442890"/>
              <a:ext cx="2890047" cy="890148"/>
              <a:chOff x="3049836" y="2139460"/>
              <a:chExt cx="3314289" cy="1020817"/>
            </a:xfrm>
          </p:grpSpPr>
          <p:sp>
            <p:nvSpPr>
              <p:cNvPr id="81" name="Rechteck 65"/>
              <p:cNvSpPr/>
              <p:nvPr/>
            </p:nvSpPr>
            <p:spPr>
              <a:xfrm>
                <a:off x="3049836" y="2180547"/>
                <a:ext cx="1766000" cy="847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en-US" sz="3200" dirty="0">
                    <a:solidFill>
                      <a:prstClr val="white"/>
                    </a:solidFill>
                    <a:latin typeface="Arial" panose="020B0604020202020204" pitchFamily="34" charset="0"/>
                    <a:cs typeface="Arial" panose="020B0604020202020204" pitchFamily="34" charset="0"/>
                  </a:rPr>
                  <a:t>11%</a:t>
                </a:r>
              </a:p>
            </p:txBody>
          </p:sp>
          <p:sp>
            <p:nvSpPr>
              <p:cNvPr id="82" name="Inhaltsplatzhalter 21"/>
              <p:cNvSpPr txBox="1">
                <a:spLocks/>
              </p:cNvSpPr>
              <p:nvPr/>
            </p:nvSpPr>
            <p:spPr>
              <a:xfrm>
                <a:off x="4866414" y="2162006"/>
                <a:ext cx="1497711" cy="998271"/>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90000"/>
                  </a:lnSpc>
                  <a:spcAft>
                    <a:spcPts val="0"/>
                  </a:spcAft>
                  <a:buNone/>
                </a:pPr>
                <a:r>
                  <a:rPr lang="es-AR" sz="3200" b="1" dirty="0">
                    <a:solidFill>
                      <a:prstClr val="white"/>
                    </a:solidFill>
                    <a:latin typeface="Arial" panose="020B0604020202020204" pitchFamily="34" charset="0"/>
                    <a:cs typeface="Arial" panose="020B0604020202020204" pitchFamily="34" charset="0"/>
                  </a:rPr>
                  <a:t>3</a:t>
                </a:r>
                <a:endParaRPr lang="en-US" b="1" dirty="0">
                  <a:solidFill>
                    <a:prstClr val="white"/>
                  </a:solidFill>
                  <a:latin typeface="Arial" panose="020B0604020202020204" pitchFamily="34" charset="0"/>
                  <a:cs typeface="Arial" panose="020B0604020202020204" pitchFamily="34" charset="0"/>
                </a:endParaRPr>
              </a:p>
            </p:txBody>
          </p:sp>
          <p:cxnSp>
            <p:nvCxnSpPr>
              <p:cNvPr id="83" name="Gerade Verbindung 67"/>
              <p:cNvCxnSpPr/>
              <p:nvPr/>
            </p:nvCxnSpPr>
            <p:spPr>
              <a:xfrm>
                <a:off x="4771369" y="2139460"/>
                <a:ext cx="0" cy="8590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3" name="TextBox 225"/>
          <p:cNvSpPr txBox="1"/>
          <p:nvPr/>
        </p:nvSpPr>
        <p:spPr>
          <a:xfrm>
            <a:off x="4932453" y="7133580"/>
            <a:ext cx="1210332" cy="276920"/>
          </a:xfrm>
          <a:prstGeom prst="rect">
            <a:avLst/>
          </a:prstGeom>
          <a:noFill/>
        </p:spPr>
        <p:txBody>
          <a:bodyPr wrap="none" lIns="91363" tIns="45681" rIns="91363" bIns="45681" rtlCol="0">
            <a:spAutoFit/>
          </a:bodyPr>
          <a:lstStyle/>
          <a:p>
            <a:r>
              <a:rPr lang="es-AR" sz="1200" b="1" dirty="0">
                <a:solidFill>
                  <a:prstClr val="black"/>
                </a:solidFill>
                <a:latin typeface="Arial" panose="020B0604020202020204" pitchFamily="34" charset="0"/>
                <a:cs typeface="Arial" panose="020B0604020202020204" pitchFamily="34" charset="0"/>
              </a:rPr>
              <a:t>1 oportunidad</a:t>
            </a:r>
            <a:endParaRPr lang="en-US" sz="1200" b="1" dirty="0">
              <a:solidFill>
                <a:prstClr val="black"/>
              </a:solidFill>
              <a:latin typeface="Arial" panose="020B0604020202020204" pitchFamily="34" charset="0"/>
              <a:cs typeface="Arial" panose="020B0604020202020204" pitchFamily="34" charset="0"/>
            </a:endParaRPr>
          </a:p>
        </p:txBody>
      </p:sp>
      <p:sp>
        <p:nvSpPr>
          <p:cNvPr id="94" name="Rectangle 226"/>
          <p:cNvSpPr/>
          <p:nvPr/>
        </p:nvSpPr>
        <p:spPr>
          <a:xfrm>
            <a:off x="4648945" y="7177398"/>
            <a:ext cx="243318" cy="1506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2000">
              <a:solidFill>
                <a:prstClr val="white"/>
              </a:solidFill>
            </a:endParaRPr>
          </a:p>
        </p:txBody>
      </p:sp>
      <p:sp>
        <p:nvSpPr>
          <p:cNvPr id="95" name="TextBox 227"/>
          <p:cNvSpPr txBox="1"/>
          <p:nvPr/>
        </p:nvSpPr>
        <p:spPr>
          <a:xfrm>
            <a:off x="4944251" y="7381398"/>
            <a:ext cx="1381503" cy="276920"/>
          </a:xfrm>
          <a:prstGeom prst="rect">
            <a:avLst/>
          </a:prstGeom>
          <a:noFill/>
        </p:spPr>
        <p:txBody>
          <a:bodyPr wrap="none" lIns="91363" tIns="45681" rIns="91363" bIns="45681" rtlCol="0">
            <a:spAutoFit/>
          </a:bodyPr>
          <a:lstStyle/>
          <a:p>
            <a:r>
              <a:rPr lang="es-AR" sz="1200" b="1" dirty="0">
                <a:solidFill>
                  <a:prstClr val="black"/>
                </a:solidFill>
                <a:latin typeface="Arial" panose="020B0604020202020204" pitchFamily="34" charset="0"/>
                <a:cs typeface="Arial" panose="020B0604020202020204" pitchFamily="34" charset="0"/>
              </a:rPr>
              <a:t>2 oportunidades</a:t>
            </a:r>
            <a:endParaRPr lang="en-US" sz="1200" b="1" dirty="0">
              <a:solidFill>
                <a:prstClr val="black"/>
              </a:solidFill>
              <a:latin typeface="Arial" panose="020B0604020202020204" pitchFamily="34" charset="0"/>
              <a:cs typeface="Arial" panose="020B0604020202020204" pitchFamily="34" charset="0"/>
            </a:endParaRPr>
          </a:p>
        </p:txBody>
      </p:sp>
      <p:sp>
        <p:nvSpPr>
          <p:cNvPr id="96" name="Rectangle 228"/>
          <p:cNvSpPr/>
          <p:nvPr/>
        </p:nvSpPr>
        <p:spPr>
          <a:xfrm>
            <a:off x="4642285" y="7425215"/>
            <a:ext cx="243318" cy="15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2000">
              <a:solidFill>
                <a:prstClr val="white"/>
              </a:solidFill>
            </a:endParaRPr>
          </a:p>
        </p:txBody>
      </p:sp>
      <p:sp>
        <p:nvSpPr>
          <p:cNvPr id="97" name="TextBox 229"/>
          <p:cNvSpPr txBox="1"/>
          <p:nvPr/>
        </p:nvSpPr>
        <p:spPr>
          <a:xfrm>
            <a:off x="6699342" y="7115021"/>
            <a:ext cx="1381503" cy="276920"/>
          </a:xfrm>
          <a:prstGeom prst="rect">
            <a:avLst/>
          </a:prstGeom>
          <a:noFill/>
        </p:spPr>
        <p:txBody>
          <a:bodyPr wrap="none" lIns="91363" tIns="45681" rIns="91363" bIns="45681" rtlCol="0">
            <a:spAutoFit/>
          </a:bodyPr>
          <a:lstStyle/>
          <a:p>
            <a:r>
              <a:rPr lang="es-AR" sz="1200" b="1" dirty="0">
                <a:solidFill>
                  <a:prstClr val="black"/>
                </a:solidFill>
                <a:latin typeface="Arial" panose="020B0604020202020204" pitchFamily="34" charset="0"/>
                <a:cs typeface="Arial" panose="020B0604020202020204" pitchFamily="34" charset="0"/>
              </a:rPr>
              <a:t>3 oportunidades</a:t>
            </a:r>
            <a:endParaRPr lang="en-US" sz="1200" b="1" dirty="0">
              <a:solidFill>
                <a:prstClr val="black"/>
              </a:solidFill>
              <a:latin typeface="Arial" panose="020B0604020202020204" pitchFamily="34" charset="0"/>
              <a:cs typeface="Arial" panose="020B0604020202020204" pitchFamily="34" charset="0"/>
            </a:endParaRPr>
          </a:p>
        </p:txBody>
      </p:sp>
      <p:sp>
        <p:nvSpPr>
          <p:cNvPr id="98" name="Rectangle 230"/>
          <p:cNvSpPr/>
          <p:nvPr/>
        </p:nvSpPr>
        <p:spPr>
          <a:xfrm>
            <a:off x="6415845" y="7158840"/>
            <a:ext cx="243318" cy="1506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2000">
              <a:solidFill>
                <a:prstClr val="white"/>
              </a:solidFill>
            </a:endParaRPr>
          </a:p>
        </p:txBody>
      </p:sp>
      <p:sp>
        <p:nvSpPr>
          <p:cNvPr id="99" name="TextBox 231"/>
          <p:cNvSpPr txBox="1"/>
          <p:nvPr/>
        </p:nvSpPr>
        <p:spPr>
          <a:xfrm>
            <a:off x="6696115" y="7400231"/>
            <a:ext cx="1869016" cy="276920"/>
          </a:xfrm>
          <a:prstGeom prst="rect">
            <a:avLst/>
          </a:prstGeom>
          <a:noFill/>
        </p:spPr>
        <p:txBody>
          <a:bodyPr wrap="none" lIns="91363" tIns="45681" rIns="91363" bIns="45681" rtlCol="0">
            <a:spAutoFit/>
          </a:bodyPr>
          <a:lstStyle/>
          <a:p>
            <a:r>
              <a:rPr lang="es-AR" sz="1200" b="1" dirty="0">
                <a:solidFill>
                  <a:prstClr val="black"/>
                </a:solidFill>
                <a:latin typeface="Arial" panose="020B0604020202020204" pitchFamily="34" charset="0"/>
                <a:cs typeface="Arial" panose="020B0604020202020204" pitchFamily="34" charset="0"/>
              </a:rPr>
              <a:t>4 o más oportunidades</a:t>
            </a:r>
            <a:endParaRPr lang="en-US" sz="1200" b="1" dirty="0">
              <a:solidFill>
                <a:prstClr val="black"/>
              </a:solidFill>
              <a:latin typeface="Arial" panose="020B0604020202020204" pitchFamily="34" charset="0"/>
              <a:cs typeface="Arial" panose="020B0604020202020204" pitchFamily="34" charset="0"/>
            </a:endParaRPr>
          </a:p>
        </p:txBody>
      </p:sp>
      <p:sp>
        <p:nvSpPr>
          <p:cNvPr id="100" name="Rectangle 232"/>
          <p:cNvSpPr/>
          <p:nvPr/>
        </p:nvSpPr>
        <p:spPr>
          <a:xfrm>
            <a:off x="6412614" y="7444051"/>
            <a:ext cx="243318" cy="1506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2000">
              <a:solidFill>
                <a:prstClr val="white"/>
              </a:solidFill>
            </a:endParaRPr>
          </a:p>
        </p:txBody>
      </p:sp>
      <p:sp>
        <p:nvSpPr>
          <p:cNvPr id="101" name="TextBox 233"/>
          <p:cNvSpPr txBox="1"/>
          <p:nvPr/>
        </p:nvSpPr>
        <p:spPr>
          <a:xfrm>
            <a:off x="4625032" y="3442699"/>
            <a:ext cx="3583991" cy="369253"/>
          </a:xfrm>
          <a:prstGeom prst="rect">
            <a:avLst/>
          </a:prstGeom>
          <a:noFill/>
        </p:spPr>
        <p:txBody>
          <a:bodyPr wrap="none" lIns="91363" tIns="45681" rIns="91363" bIns="45681" rtlCol="0">
            <a:spAutoFit/>
          </a:bodyPr>
          <a:lstStyle/>
          <a:p>
            <a:r>
              <a:rPr lang="es-AR" sz="1800" b="1" dirty="0">
                <a:solidFill>
                  <a:prstClr val="black"/>
                </a:solidFill>
                <a:latin typeface="Arial" panose="020B0604020202020204" pitchFamily="34" charset="0"/>
                <a:cs typeface="Arial" panose="020B0604020202020204" pitchFamily="34" charset="0"/>
              </a:rPr>
              <a:t>Cantidad de incrementos  2019</a:t>
            </a:r>
            <a:endParaRPr lang="en-US" sz="1800" b="1"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B4AACC7-7583-42F0-8E5A-2B3CB5EB09F3}" type="slidenum">
              <a:rPr lang="en-US" smtClean="0">
                <a:solidFill>
                  <a:prstClr val="black"/>
                </a:solidFill>
              </a:rPr>
              <a:pPr/>
              <a:t>26</a:t>
            </a:fld>
            <a:endParaRPr lang="en-US" dirty="0">
              <a:solidFill>
                <a:prstClr val="black"/>
              </a:solidFill>
            </a:endParaRPr>
          </a:p>
        </p:txBody>
      </p:sp>
      <p:sp>
        <p:nvSpPr>
          <p:cNvPr id="103"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991824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15"/>
          <p:cNvSpPr/>
          <p:nvPr/>
        </p:nvSpPr>
        <p:spPr>
          <a:xfrm>
            <a:off x="645866" y="921589"/>
            <a:ext cx="7906463" cy="215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03754" tIns="143830" rIns="119857" bIns="119857" rtlCol="0" anchor="t"/>
          <a:lstStyle/>
          <a:p>
            <a:r>
              <a:rPr lang="es-AR" sz="3500" b="1" dirty="0">
                <a:solidFill>
                  <a:srgbClr val="702082"/>
                </a:solidFill>
                <a:cs typeface="Arial" panose="020B0604020202020204" pitchFamily="34" charset="0"/>
              </a:rPr>
              <a:t>Bono Anual</a:t>
            </a:r>
            <a:endParaRPr lang="es-AR" sz="3500" b="1" dirty="0">
              <a:solidFill>
                <a:srgbClr val="702082"/>
              </a:solidFill>
            </a:endParaRPr>
          </a:p>
        </p:txBody>
      </p:sp>
      <p:sp>
        <p:nvSpPr>
          <p:cNvPr id="5"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3373057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1640114" y="3210102"/>
            <a:ext cx="11144951" cy="4772511"/>
          </a:xfrm>
          <a:prstGeom prst="rect">
            <a:avLst/>
          </a:prstGeom>
          <a:solidFill>
            <a:srgbClr val="EEECE1"/>
          </a:solidFill>
          <a:ln w="25400" cap="flat" cmpd="sng" algn="ctr">
            <a:noFill/>
            <a:prstDash val="solid"/>
          </a:ln>
          <a:effectLst/>
        </p:spPr>
        <p:txBody>
          <a:bodyPr lIns="91363" tIns="45681" rIns="91363" bIns="45681" rtlCol="0" anchor="ctr"/>
          <a:lstStyle/>
          <a:p>
            <a:pPr algn="ctr" defTabSz="608841">
              <a:defRPr/>
            </a:pPr>
            <a:endParaRPr lang="en-US" sz="1200" kern="0">
              <a:solidFill>
                <a:prstClr val="white"/>
              </a:solidFill>
              <a:latin typeface="Arial"/>
            </a:endParaRPr>
          </a:p>
        </p:txBody>
      </p:sp>
      <p:graphicFrame>
        <p:nvGraphicFramePr>
          <p:cNvPr id="5" name="Chart 4"/>
          <p:cNvGraphicFramePr/>
          <p:nvPr>
            <p:extLst/>
          </p:nvPr>
        </p:nvGraphicFramePr>
        <p:xfrm>
          <a:off x="2098724" y="3752077"/>
          <a:ext cx="10227747" cy="4285200"/>
        </p:xfrm>
        <a:graphic>
          <a:graphicData uri="http://schemas.openxmlformats.org/drawingml/2006/chart">
            <c:chart xmlns:c="http://schemas.openxmlformats.org/drawingml/2006/chart" xmlns:r="http://schemas.openxmlformats.org/officeDocument/2006/relationships" r:id="rId4"/>
          </a:graphicData>
        </a:graphic>
      </p:graphicFrame>
      <p:grpSp>
        <p:nvGrpSpPr>
          <p:cNvPr id="31" name="Group 30"/>
          <p:cNvGrpSpPr/>
          <p:nvPr/>
        </p:nvGrpSpPr>
        <p:grpSpPr>
          <a:xfrm>
            <a:off x="-99819" y="1954373"/>
            <a:ext cx="12830038" cy="6052210"/>
            <a:chOff x="-149778" y="289462"/>
            <a:chExt cx="19251565" cy="9081385"/>
          </a:xfrm>
        </p:grpSpPr>
        <p:grpSp>
          <p:nvGrpSpPr>
            <p:cNvPr id="28" name="Group 27"/>
            <p:cNvGrpSpPr/>
            <p:nvPr/>
          </p:nvGrpSpPr>
          <p:grpSpPr>
            <a:xfrm>
              <a:off x="5401580" y="289462"/>
              <a:ext cx="13700207" cy="6762249"/>
              <a:chOff x="5401580" y="289462"/>
              <a:chExt cx="13700207" cy="6762249"/>
            </a:xfrm>
          </p:grpSpPr>
          <p:grpSp>
            <p:nvGrpSpPr>
              <p:cNvPr id="17" name="Group 16"/>
              <p:cNvGrpSpPr/>
              <p:nvPr/>
            </p:nvGrpSpPr>
            <p:grpSpPr>
              <a:xfrm>
                <a:off x="5401580" y="289462"/>
                <a:ext cx="9298638" cy="6762249"/>
                <a:chOff x="5030241" y="3371216"/>
                <a:chExt cx="9583333" cy="7269443"/>
              </a:xfrm>
            </p:grpSpPr>
            <p:cxnSp>
              <p:nvCxnSpPr>
                <p:cNvPr id="10" name="Straight Arrow Connector 9"/>
                <p:cNvCxnSpPr/>
                <p:nvPr/>
              </p:nvCxnSpPr>
              <p:spPr>
                <a:xfrm>
                  <a:off x="14117930" y="4870244"/>
                  <a:ext cx="0" cy="523102"/>
                </a:xfrm>
                <a:prstGeom prst="straightConnector1">
                  <a:avLst/>
                </a:prstGeom>
                <a:noFill/>
                <a:ln w="57150">
                  <a:noFill/>
                  <a:tailEnd type="triangle"/>
                </a:ln>
              </p:spPr>
              <p:style>
                <a:lnRef idx="2">
                  <a:schemeClr val="accent5"/>
                </a:lnRef>
                <a:fillRef idx="1">
                  <a:schemeClr val="lt1"/>
                </a:fillRef>
                <a:effectRef idx="0">
                  <a:schemeClr val="accent5"/>
                </a:effectRef>
                <a:fontRef idx="minor">
                  <a:schemeClr val="dk1"/>
                </a:fontRef>
              </p:style>
            </p:cxnSp>
            <p:sp>
              <p:nvSpPr>
                <p:cNvPr id="11" name="TextBox 10"/>
                <p:cNvSpPr txBox="1"/>
                <p:nvPr/>
              </p:nvSpPr>
              <p:spPr>
                <a:xfrm>
                  <a:off x="13693190" y="7645814"/>
                  <a:ext cx="920384" cy="595751"/>
                </a:xfrm>
                <a:prstGeom prst="rect">
                  <a:avLst/>
                </a:prstGeom>
                <a:noFill/>
                <a:ln>
                  <a:noFill/>
                </a:ln>
              </p:spPr>
              <p:txBody>
                <a:bodyPr wrap="none" rtlCol="0">
                  <a:spAutoFit/>
                </a:bodyPr>
                <a:lstStyle/>
                <a:p>
                  <a:r>
                    <a:rPr lang="es-AR" sz="1800" b="1" dirty="0">
                      <a:solidFill>
                        <a:srgbClr val="C00000"/>
                      </a:solidFill>
                      <a:latin typeface="Arial" panose="020B0604020202020204" pitchFamily="34" charset="0"/>
                      <a:cs typeface="Arial" panose="020B0604020202020204" pitchFamily="34" charset="0"/>
                    </a:rPr>
                    <a:t>-1%</a:t>
                  </a:r>
                </a:p>
              </p:txBody>
            </p:sp>
            <p:cxnSp>
              <p:nvCxnSpPr>
                <p:cNvPr id="12" name="Straight Arrow Connector 11"/>
                <p:cNvCxnSpPr/>
                <p:nvPr/>
              </p:nvCxnSpPr>
              <p:spPr>
                <a:xfrm flipV="1">
                  <a:off x="9333959" y="3371216"/>
                  <a:ext cx="8194" cy="395002"/>
                </a:xfrm>
                <a:prstGeom prst="straightConnector1">
                  <a:avLst/>
                </a:prstGeom>
                <a:noFill/>
                <a:ln w="57150">
                  <a:noFill/>
                  <a:tailEnd type="triangle"/>
                </a:ln>
              </p:spPr>
              <p:style>
                <a:lnRef idx="2">
                  <a:schemeClr val="accent5"/>
                </a:lnRef>
                <a:fillRef idx="1">
                  <a:schemeClr val="lt1"/>
                </a:fillRef>
                <a:effectRef idx="0">
                  <a:schemeClr val="accent5"/>
                </a:effectRef>
                <a:fontRef idx="minor">
                  <a:schemeClr val="dk1"/>
                </a:fontRef>
              </p:style>
            </p:cxnSp>
            <p:sp>
              <p:nvSpPr>
                <p:cNvPr id="13" name="TextBox 12"/>
                <p:cNvSpPr txBox="1"/>
                <p:nvPr/>
              </p:nvSpPr>
              <p:spPr>
                <a:xfrm>
                  <a:off x="9269704" y="5965194"/>
                  <a:ext cx="1336655" cy="794336"/>
                </a:xfrm>
                <a:prstGeom prst="rect">
                  <a:avLst/>
                </a:prstGeom>
                <a:noFill/>
                <a:ln>
                  <a:noFill/>
                </a:ln>
              </p:spPr>
              <p:txBody>
                <a:bodyPr wrap="none" rtlCol="0">
                  <a:spAutoFit/>
                </a:bodyPr>
                <a:lstStyle/>
                <a:p>
                  <a:r>
                    <a:rPr lang="es-AR" sz="2600" b="1" dirty="0">
                      <a:solidFill>
                        <a:srgbClr val="00B050"/>
                      </a:solidFill>
                      <a:latin typeface="Arial" panose="020B0604020202020204" pitchFamily="34" charset="0"/>
                      <a:cs typeface="Arial" panose="020B0604020202020204" pitchFamily="34" charset="0"/>
                    </a:rPr>
                    <a:t>+1%</a:t>
                  </a:r>
                </a:p>
              </p:txBody>
            </p:sp>
            <p:grpSp>
              <p:nvGrpSpPr>
                <p:cNvPr id="3" name="Group 2"/>
                <p:cNvGrpSpPr/>
                <p:nvPr/>
              </p:nvGrpSpPr>
              <p:grpSpPr>
                <a:xfrm>
                  <a:off x="5030241" y="10044907"/>
                  <a:ext cx="1189436" cy="595752"/>
                  <a:chOff x="5030241" y="10044907"/>
                  <a:chExt cx="1189436" cy="595752"/>
                </a:xfrm>
              </p:grpSpPr>
              <p:sp>
                <p:nvSpPr>
                  <p:cNvPr id="9" name="TextBox 8"/>
                  <p:cNvSpPr txBox="1"/>
                  <p:nvPr/>
                </p:nvSpPr>
                <p:spPr>
                  <a:xfrm>
                    <a:off x="5418167" y="10044907"/>
                    <a:ext cx="801510" cy="595752"/>
                  </a:xfrm>
                  <a:prstGeom prst="rect">
                    <a:avLst/>
                  </a:prstGeom>
                  <a:noFill/>
                  <a:ln>
                    <a:noFill/>
                  </a:ln>
                </p:spPr>
                <p:txBody>
                  <a:bodyPr wrap="none" rtlCol="0">
                    <a:spAutoFit/>
                  </a:bodyPr>
                  <a:lstStyle/>
                  <a:p>
                    <a:r>
                      <a:rPr lang="es-AR" sz="1800" b="1" dirty="0">
                        <a:solidFill>
                          <a:prstClr val="black"/>
                        </a:solidFill>
                        <a:latin typeface="Arial" panose="020B0604020202020204" pitchFamily="34" charset="0"/>
                        <a:cs typeface="Arial" panose="020B0604020202020204" pitchFamily="34" charset="0"/>
                      </a:rPr>
                      <a:t>0%</a:t>
                    </a:r>
                  </a:p>
                </p:txBody>
              </p:sp>
              <p:sp>
                <p:nvSpPr>
                  <p:cNvPr id="2" name="Equal 1"/>
                  <p:cNvSpPr/>
                  <p:nvPr/>
                </p:nvSpPr>
                <p:spPr>
                  <a:xfrm>
                    <a:off x="5030241" y="10103113"/>
                    <a:ext cx="387927" cy="34526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600">
                      <a:solidFill>
                        <a:prstClr val="black"/>
                      </a:solidFill>
                    </a:endParaRPr>
                  </a:p>
                </p:txBody>
              </p:sp>
            </p:grpSp>
          </p:grpSp>
          <p:grpSp>
            <p:nvGrpSpPr>
              <p:cNvPr id="18" name="Group 17"/>
              <p:cNvGrpSpPr/>
              <p:nvPr/>
            </p:nvGrpSpPr>
            <p:grpSpPr>
              <a:xfrm>
                <a:off x="10487177" y="1885950"/>
                <a:ext cx="8614610" cy="2281708"/>
                <a:chOff x="9897979" y="2562365"/>
                <a:chExt cx="8614610" cy="2202140"/>
              </a:xfrm>
            </p:grpSpPr>
            <p:sp>
              <p:nvSpPr>
                <p:cNvPr id="19" name="Oval 18"/>
                <p:cNvSpPr/>
                <p:nvPr/>
              </p:nvSpPr>
              <p:spPr>
                <a:xfrm>
                  <a:off x="12336379" y="2562365"/>
                  <a:ext cx="6176210" cy="220214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a:solidFill>
                      <a:prstClr val="white"/>
                    </a:solidFill>
                  </a:endParaRPr>
                </a:p>
              </p:txBody>
            </p:sp>
            <p:cxnSp>
              <p:nvCxnSpPr>
                <p:cNvPr id="20" name="Straight Connector 19"/>
                <p:cNvCxnSpPr/>
                <p:nvPr/>
              </p:nvCxnSpPr>
              <p:spPr>
                <a:xfrm flipV="1">
                  <a:off x="9897979" y="2646947"/>
                  <a:ext cx="4379495" cy="829820"/>
                </a:xfrm>
                <a:prstGeom prst="line">
                  <a:avLst/>
                </a:prstGeom>
                <a:ln w="38100">
                  <a:solidFill>
                    <a:schemeClr val="accent5"/>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9936948" y="3938430"/>
                  <a:ext cx="3738476" cy="623254"/>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665262" y="3070127"/>
                  <a:ext cx="5518442" cy="1136577"/>
                </a:xfrm>
                <a:prstGeom prst="rect">
                  <a:avLst/>
                </a:prstGeom>
                <a:noFill/>
              </p:spPr>
              <p:txBody>
                <a:bodyPr wrap="square" rtlCol="0">
                  <a:spAutoFit/>
                </a:bodyPr>
                <a:lstStyle/>
                <a:p>
                  <a:pPr algn="ctr"/>
                  <a:r>
                    <a:rPr lang="es-AR" sz="1500" b="1" dirty="0">
                      <a:solidFill>
                        <a:prstClr val="black"/>
                      </a:solidFill>
                      <a:latin typeface="Arial" panose="020B0604020202020204" pitchFamily="34" charset="0"/>
                      <a:cs typeface="Arial" panose="020B0604020202020204" pitchFamily="34" charset="0"/>
                    </a:rPr>
                    <a:t>Empresas de Servicios principalmente esperan mejorar </a:t>
                  </a:r>
                  <a:br>
                    <a:rPr lang="es-AR" sz="1500" b="1" dirty="0">
                      <a:solidFill>
                        <a:prstClr val="black"/>
                      </a:solidFill>
                      <a:latin typeface="Arial" panose="020B0604020202020204" pitchFamily="34" charset="0"/>
                      <a:cs typeface="Arial" panose="020B0604020202020204" pitchFamily="34" charset="0"/>
                    </a:rPr>
                  </a:br>
                  <a:r>
                    <a:rPr lang="es-AR" sz="1500" b="1" dirty="0">
                      <a:solidFill>
                        <a:prstClr val="black"/>
                      </a:solidFill>
                      <a:latin typeface="Arial" panose="020B0604020202020204" pitchFamily="34" charset="0"/>
                      <a:cs typeface="Arial" panose="020B0604020202020204" pitchFamily="34" charset="0"/>
                    </a:rPr>
                    <a:t>sus resultados en Diciembre</a:t>
                  </a:r>
                </a:p>
              </p:txBody>
            </p:sp>
          </p:grpSp>
        </p:grpSp>
        <p:graphicFrame>
          <p:nvGraphicFramePr>
            <p:cNvPr id="21" name="Chart 20"/>
            <p:cNvGraphicFramePr/>
            <p:nvPr>
              <p:extLst/>
            </p:nvPr>
          </p:nvGraphicFramePr>
          <p:xfrm>
            <a:off x="-149778" y="2940874"/>
            <a:ext cx="16301275" cy="6429973"/>
          </p:xfrm>
          <a:graphic>
            <a:graphicData uri="http://schemas.openxmlformats.org/drawingml/2006/chart">
              <c:chart xmlns:c="http://schemas.openxmlformats.org/drawingml/2006/chart" xmlns:r="http://schemas.openxmlformats.org/officeDocument/2006/relationships" r:id="rId5"/>
            </a:graphicData>
          </a:graphic>
        </p:graphicFrame>
      </p:grpSp>
      <p:sp>
        <p:nvSpPr>
          <p:cNvPr id="7" name="Rectángulo 7"/>
          <p:cNvSpPr/>
          <p:nvPr/>
        </p:nvSpPr>
        <p:spPr>
          <a:xfrm>
            <a:off x="628516" y="829822"/>
            <a:ext cx="4139845" cy="52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AR" sz="2600" b="1" dirty="0">
                <a:solidFill>
                  <a:srgbClr val="702082"/>
                </a:solidFill>
                <a:latin typeface="Arial" panose="020B0604020202020204" pitchFamily="34" charset="0"/>
                <a:cs typeface="Arial" panose="020B0604020202020204" pitchFamily="34" charset="0"/>
              </a:rPr>
              <a:t>Resultados del negocio</a:t>
            </a:r>
          </a:p>
        </p:txBody>
      </p:sp>
      <p:sp>
        <p:nvSpPr>
          <p:cNvPr id="15" name="CuadroTexto 22"/>
          <p:cNvSpPr txBox="1"/>
          <p:nvPr/>
        </p:nvSpPr>
        <p:spPr>
          <a:xfrm>
            <a:off x="358276" y="8676290"/>
            <a:ext cx="1082743" cy="276920"/>
          </a:xfrm>
          <a:prstGeom prst="rect">
            <a:avLst/>
          </a:prstGeom>
          <a:noFill/>
        </p:spPr>
        <p:txBody>
          <a:bodyPr wrap="none" lIns="91363" tIns="45681" rIns="91363" bIns="45681" rtlCol="0">
            <a:spAutoFit/>
          </a:bodyPr>
          <a:lstStyle/>
          <a:p>
            <a:r>
              <a:rPr lang="es-AR" sz="1200" b="1" dirty="0">
                <a:solidFill>
                  <a:prstClr val="black"/>
                </a:solidFill>
                <a:latin typeface="Arial" panose="020B0604020202020204" pitchFamily="34" charset="0"/>
                <a:cs typeface="Arial" panose="020B0604020202020204" pitchFamily="34" charset="0"/>
              </a:rPr>
              <a:t>% empresas</a:t>
            </a:r>
            <a:endParaRPr lang="en-US" sz="1200" b="1" dirty="0">
              <a:solidFill>
                <a:prstClr val="black"/>
              </a:solidFill>
              <a:latin typeface="Arial" panose="020B0604020202020204" pitchFamily="34" charset="0"/>
              <a:cs typeface="Arial" panose="020B0604020202020204" pitchFamily="34" charset="0"/>
            </a:endParaRPr>
          </a:p>
        </p:txBody>
      </p:sp>
      <p:sp>
        <p:nvSpPr>
          <p:cNvPr id="25" name="Rectangle 24"/>
          <p:cNvSpPr/>
          <p:nvPr/>
        </p:nvSpPr>
        <p:spPr>
          <a:xfrm>
            <a:off x="2147896" y="8173580"/>
            <a:ext cx="275191" cy="1620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1100">
              <a:solidFill>
                <a:prstClr val="white"/>
              </a:solidFill>
            </a:endParaRPr>
          </a:p>
        </p:txBody>
      </p:sp>
      <p:sp>
        <p:nvSpPr>
          <p:cNvPr id="26" name="Rectangle 25"/>
          <p:cNvSpPr/>
          <p:nvPr/>
        </p:nvSpPr>
        <p:spPr>
          <a:xfrm>
            <a:off x="3388506" y="8152632"/>
            <a:ext cx="275191" cy="160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n-US" sz="1100">
              <a:solidFill>
                <a:prstClr val="white"/>
              </a:solidFill>
            </a:endParaRPr>
          </a:p>
        </p:txBody>
      </p:sp>
      <p:sp>
        <p:nvSpPr>
          <p:cNvPr id="16" name="TextBox 15"/>
          <p:cNvSpPr txBox="1"/>
          <p:nvPr/>
        </p:nvSpPr>
        <p:spPr>
          <a:xfrm>
            <a:off x="2515130" y="8132818"/>
            <a:ext cx="583952" cy="261531"/>
          </a:xfrm>
          <a:prstGeom prst="rect">
            <a:avLst/>
          </a:prstGeom>
          <a:noFill/>
        </p:spPr>
        <p:txBody>
          <a:bodyPr wrap="none" lIns="91363" tIns="45681" rIns="91363" bIns="45681" rtlCol="0">
            <a:spAutoFit/>
          </a:bodyPr>
          <a:lstStyle/>
          <a:p>
            <a:r>
              <a:rPr lang="es-AR" sz="1100" b="1" dirty="0">
                <a:solidFill>
                  <a:prstClr val="black"/>
                </a:solidFill>
                <a:latin typeface="Arial" panose="020B0604020202020204" pitchFamily="34" charset="0"/>
                <a:cs typeface="Arial" panose="020B0604020202020204" pitchFamily="34" charset="0"/>
              </a:rPr>
              <a:t>A hoy</a:t>
            </a:r>
            <a:endParaRPr lang="en-US" sz="1100" b="1" dirty="0">
              <a:solidFill>
                <a:prstClr val="black"/>
              </a:solidFill>
              <a:latin typeface="Arial" panose="020B0604020202020204" pitchFamily="34" charset="0"/>
              <a:cs typeface="Arial" panose="020B0604020202020204" pitchFamily="34" charset="0"/>
            </a:endParaRPr>
          </a:p>
        </p:txBody>
      </p:sp>
      <p:sp>
        <p:nvSpPr>
          <p:cNvPr id="27" name="TextBox 26"/>
          <p:cNvSpPr txBox="1"/>
          <p:nvPr/>
        </p:nvSpPr>
        <p:spPr>
          <a:xfrm>
            <a:off x="3745097" y="8132818"/>
            <a:ext cx="999569" cy="261531"/>
          </a:xfrm>
          <a:prstGeom prst="rect">
            <a:avLst/>
          </a:prstGeom>
          <a:noFill/>
        </p:spPr>
        <p:txBody>
          <a:bodyPr wrap="none" lIns="91363" tIns="45681" rIns="91363" bIns="45681" rtlCol="0">
            <a:spAutoFit/>
          </a:bodyPr>
          <a:lstStyle/>
          <a:p>
            <a:r>
              <a:rPr lang="es-AR" sz="1100" b="1" dirty="0">
                <a:solidFill>
                  <a:prstClr val="black"/>
                </a:solidFill>
                <a:latin typeface="Arial" panose="020B0604020202020204" pitchFamily="34" charset="0"/>
                <a:cs typeface="Arial" panose="020B0604020202020204" pitchFamily="34" charset="0"/>
              </a:rPr>
              <a:t>A diciembre</a:t>
            </a:r>
            <a:endParaRPr lang="en-US" sz="1100" b="1" dirty="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B4AACC7-7583-42F0-8E5A-2B3CB5EB09F3}" type="slidenum">
              <a:rPr lang="en-US" smtClean="0">
                <a:solidFill>
                  <a:prstClr val="black"/>
                </a:solidFill>
              </a:rPr>
              <a:pPr/>
              <a:t>28</a:t>
            </a:fld>
            <a:endParaRPr lang="en-US" dirty="0">
              <a:solidFill>
                <a:prstClr val="black"/>
              </a:solidFill>
            </a:endParaRPr>
          </a:p>
        </p:txBody>
      </p:sp>
      <p:sp>
        <p:nvSpPr>
          <p:cNvPr id="32"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877287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a:xfrm>
            <a:off x="281383" y="3210102"/>
            <a:ext cx="13485392" cy="4772511"/>
          </a:xfrm>
          <a:prstGeom prst="rect">
            <a:avLst/>
          </a:prstGeom>
          <a:solidFill>
            <a:srgbClr val="EEECE1"/>
          </a:solidFill>
          <a:ln w="25400" cap="flat" cmpd="sng" algn="ctr">
            <a:noFill/>
            <a:prstDash val="solid"/>
          </a:ln>
          <a:effectLst/>
        </p:spPr>
        <p:txBody>
          <a:bodyPr lIns="91363" tIns="45681" rIns="91363" bIns="45681" rtlCol="0" anchor="ctr"/>
          <a:lstStyle/>
          <a:p>
            <a:pPr algn="ctr" defTabSz="608841">
              <a:defRPr/>
            </a:pPr>
            <a:endParaRPr lang="en-US" sz="1200" kern="0">
              <a:solidFill>
                <a:prstClr val="white"/>
              </a:solidFill>
              <a:latin typeface="Arial"/>
            </a:endParaRPr>
          </a:p>
        </p:txBody>
      </p:sp>
      <p:sp>
        <p:nvSpPr>
          <p:cNvPr id="7" name="Rectángulo 7"/>
          <p:cNvSpPr/>
          <p:nvPr/>
        </p:nvSpPr>
        <p:spPr>
          <a:xfrm>
            <a:off x="489279" y="768439"/>
            <a:ext cx="7845132" cy="56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AR" sz="2600" b="1" dirty="0">
                <a:solidFill>
                  <a:srgbClr val="702082"/>
                </a:solidFill>
                <a:latin typeface="Arial" panose="020B0604020202020204" pitchFamily="34" charset="0"/>
                <a:cs typeface="Arial" panose="020B0604020202020204" pitchFamily="34" charset="0"/>
              </a:rPr>
              <a:t>Proyecciones pago bono anual resultados 2018</a:t>
            </a:r>
          </a:p>
        </p:txBody>
      </p:sp>
      <p:sp>
        <p:nvSpPr>
          <p:cNvPr id="11" name="Rectangle 177"/>
          <p:cNvSpPr/>
          <p:nvPr/>
        </p:nvSpPr>
        <p:spPr>
          <a:xfrm>
            <a:off x="687791" y="4011930"/>
            <a:ext cx="11370559" cy="2645532"/>
          </a:xfrm>
          <a:prstGeom prst="rect">
            <a:avLst/>
          </a:prstGeom>
          <a:solidFill>
            <a:srgbClr val="EFEED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algn="ctr"/>
            <a:endParaRPr lang="es-AR" sz="900" dirty="0">
              <a:solidFill>
                <a:prstClr val="white"/>
              </a:solidFill>
            </a:endParaRPr>
          </a:p>
        </p:txBody>
      </p:sp>
      <p:grpSp>
        <p:nvGrpSpPr>
          <p:cNvPr id="12" name="Group 180"/>
          <p:cNvGrpSpPr/>
          <p:nvPr/>
        </p:nvGrpSpPr>
        <p:grpSpPr>
          <a:xfrm>
            <a:off x="11970311" y="3942961"/>
            <a:ext cx="1977457" cy="2645532"/>
            <a:chOff x="10829184" y="1076133"/>
            <a:chExt cx="2156676" cy="2550092"/>
          </a:xfrm>
        </p:grpSpPr>
        <p:grpSp>
          <p:nvGrpSpPr>
            <p:cNvPr id="13" name="Group 184"/>
            <p:cNvGrpSpPr/>
            <p:nvPr/>
          </p:nvGrpSpPr>
          <p:grpSpPr>
            <a:xfrm>
              <a:off x="10829184" y="1076133"/>
              <a:ext cx="2156676" cy="2550092"/>
              <a:chOff x="10829184" y="1076133"/>
              <a:chExt cx="2156676" cy="2550092"/>
            </a:xfrm>
          </p:grpSpPr>
          <p:sp>
            <p:nvSpPr>
              <p:cNvPr id="15" name="Flowchart: Process 186"/>
              <p:cNvSpPr/>
              <p:nvPr/>
            </p:nvSpPr>
            <p:spPr>
              <a:xfrm>
                <a:off x="11066572" y="1076133"/>
                <a:ext cx="1919288" cy="2550092"/>
              </a:xfrm>
              <a:prstGeom prst="flowChartProcess">
                <a:avLst/>
              </a:prstGeom>
              <a:solidFill>
                <a:srgbClr val="C11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900" dirty="0">
                  <a:solidFill>
                    <a:prstClr val="white"/>
                  </a:solidFill>
                </a:endParaRPr>
              </a:p>
            </p:txBody>
          </p:sp>
          <p:sp>
            <p:nvSpPr>
              <p:cNvPr id="16" name="Isosceles Triangle 187"/>
              <p:cNvSpPr/>
              <p:nvPr/>
            </p:nvSpPr>
            <p:spPr>
              <a:xfrm rot="16200000" flipH="1">
                <a:off x="10635107" y="2235199"/>
                <a:ext cx="662473" cy="274320"/>
              </a:xfrm>
              <a:prstGeom prst="triangle">
                <a:avLst/>
              </a:prstGeom>
              <a:solidFill>
                <a:srgbClr val="C11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900" dirty="0">
                  <a:solidFill>
                    <a:srgbClr val="C110A0"/>
                  </a:solidFill>
                </a:endParaRPr>
              </a:p>
            </p:txBody>
          </p:sp>
        </p:grpSp>
        <p:sp>
          <p:nvSpPr>
            <p:cNvPr id="14" name="TextBox 185"/>
            <p:cNvSpPr txBox="1"/>
            <p:nvPr/>
          </p:nvSpPr>
          <p:spPr>
            <a:xfrm>
              <a:off x="11229420" y="1647295"/>
              <a:ext cx="1667439" cy="1864782"/>
            </a:xfrm>
            <a:prstGeom prst="rect">
              <a:avLst/>
            </a:prstGeom>
            <a:noFill/>
            <a:ln>
              <a:noFill/>
            </a:ln>
          </p:spPr>
          <p:txBody>
            <a:bodyPr wrap="square" rtlCol="0">
              <a:spAutoFit/>
            </a:bodyPr>
            <a:lstStyle/>
            <a:p>
              <a:pPr algn="ctr"/>
              <a:r>
                <a:rPr lang="es-AR" sz="2600" b="1" dirty="0">
                  <a:solidFill>
                    <a:prstClr val="white"/>
                  </a:solidFill>
                  <a:latin typeface="Arial" panose="020B0604020202020204" pitchFamily="34" charset="0"/>
                  <a:cs typeface="Arial" panose="020B0604020202020204" pitchFamily="34" charset="0"/>
                </a:rPr>
                <a:t>91%</a:t>
              </a:r>
              <a:r>
                <a:rPr lang="es-AR" sz="1800" b="1" dirty="0">
                  <a:solidFill>
                    <a:prstClr val="white"/>
                  </a:solidFill>
                  <a:latin typeface="Arial" panose="020B0604020202020204" pitchFamily="34" charset="0"/>
                  <a:cs typeface="Arial" panose="020B0604020202020204" pitchFamily="34" charset="0"/>
                </a:rPr>
                <a:t> de las empresas planea pagar los bonos</a:t>
              </a:r>
            </a:p>
          </p:txBody>
        </p:sp>
      </p:grpSp>
      <p:graphicFrame>
        <p:nvGraphicFramePr>
          <p:cNvPr id="17" name="Chart 13"/>
          <p:cNvGraphicFramePr/>
          <p:nvPr>
            <p:extLst>
              <p:ext uri="{D42A27DB-BD31-4B8C-83A1-F6EECF244321}">
                <p14:modId xmlns:p14="http://schemas.microsoft.com/office/powerpoint/2010/main" val="3371973877"/>
              </p:ext>
            </p:extLst>
          </p:nvPr>
        </p:nvGraphicFramePr>
        <p:xfrm>
          <a:off x="490663" y="3810594"/>
          <a:ext cx="11615702" cy="3256018"/>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Connector 190"/>
          <p:cNvCxnSpPr/>
          <p:nvPr/>
        </p:nvCxnSpPr>
        <p:spPr>
          <a:xfrm flipH="1">
            <a:off x="7061100" y="4055505"/>
            <a:ext cx="3" cy="280653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9" name="TextBox 28"/>
          <p:cNvSpPr txBox="1"/>
          <p:nvPr/>
        </p:nvSpPr>
        <p:spPr>
          <a:xfrm>
            <a:off x="6160414" y="6846161"/>
            <a:ext cx="1823957" cy="400031"/>
          </a:xfrm>
          <a:prstGeom prst="rect">
            <a:avLst/>
          </a:prstGeom>
          <a:noFill/>
        </p:spPr>
        <p:txBody>
          <a:bodyPr wrap="none" lIns="91363" tIns="45681" rIns="91363" bIns="45681" rtlCol="0">
            <a:spAutoFit/>
          </a:bodyPr>
          <a:lstStyle/>
          <a:p>
            <a:r>
              <a:rPr lang="es-AR" sz="2000" b="1" dirty="0">
                <a:solidFill>
                  <a:prstClr val="black"/>
                </a:solidFill>
                <a:latin typeface="Arial" panose="020B0604020202020204" pitchFamily="34" charset="0"/>
                <a:cs typeface="Arial" panose="020B0604020202020204" pitchFamily="34" charset="0"/>
              </a:rPr>
              <a:t>Pago al 100%</a:t>
            </a:r>
          </a:p>
        </p:txBody>
      </p:sp>
      <p:sp>
        <p:nvSpPr>
          <p:cNvPr id="20" name="Rectangle 50"/>
          <p:cNvSpPr/>
          <p:nvPr/>
        </p:nvSpPr>
        <p:spPr bwMode="auto">
          <a:xfrm>
            <a:off x="5013508" y="3972855"/>
            <a:ext cx="3409313" cy="351235"/>
          </a:xfrm>
          <a:prstGeom prst="rect">
            <a:avLst/>
          </a:prstGeom>
          <a:solidFill>
            <a:srgbClr val="EEECE1"/>
          </a:solidFill>
          <a:ln w="9525" cap="flat" cmpd="sng" algn="ctr">
            <a:noFill/>
            <a:prstDash val="solid"/>
            <a:round/>
            <a:headEnd type="none" w="med" len="med"/>
            <a:tailEnd type="none" w="med" len="med"/>
          </a:ln>
          <a:effectLst/>
          <a:extLst/>
        </p:spPr>
        <p:txBody>
          <a:bodyPr lIns="91363" tIns="45681" rIns="91363" bIns="45681" anchor="ctr" anchorCtr="0"/>
          <a:lstStyle/>
          <a:p>
            <a:pPr algn="ctr">
              <a:defRPr/>
            </a:pPr>
            <a:r>
              <a:rPr lang="es-AR" sz="1800" b="1" dirty="0">
                <a:solidFill>
                  <a:srgbClr val="000000"/>
                </a:solidFill>
                <a:latin typeface="Arial" charset="0"/>
                <a:cs typeface="Arial" charset="0"/>
              </a:rPr>
              <a:t>Proyecciones </a:t>
            </a:r>
            <a:r>
              <a:rPr lang="es-AR" sz="1400" b="1" dirty="0">
                <a:solidFill>
                  <a:srgbClr val="000000"/>
                </a:solidFill>
                <a:latin typeface="Arial" charset="0"/>
                <a:cs typeface="Arial" charset="0"/>
              </a:rPr>
              <a:t>(% empresas)</a:t>
            </a:r>
            <a:endParaRPr lang="es-AR" sz="1800" b="1" dirty="0">
              <a:solidFill>
                <a:srgbClr val="000000"/>
              </a:solidFill>
              <a:latin typeface="Arial" charset="0"/>
              <a:cs typeface="Arial" charset="0"/>
            </a:endParaRPr>
          </a:p>
        </p:txBody>
      </p:sp>
      <p:grpSp>
        <p:nvGrpSpPr>
          <p:cNvPr id="21" name="Group 20"/>
          <p:cNvGrpSpPr/>
          <p:nvPr/>
        </p:nvGrpSpPr>
        <p:grpSpPr>
          <a:xfrm>
            <a:off x="332128" y="8154708"/>
            <a:ext cx="7537855" cy="531917"/>
            <a:chOff x="391853" y="8977030"/>
            <a:chExt cx="11310611" cy="798149"/>
          </a:xfrm>
        </p:grpSpPr>
        <p:sp>
          <p:nvSpPr>
            <p:cNvPr id="22" name="Rectangle 21"/>
            <p:cNvSpPr/>
            <p:nvPr/>
          </p:nvSpPr>
          <p:spPr>
            <a:xfrm>
              <a:off x="391853" y="9400866"/>
              <a:ext cx="237902" cy="2776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3" name="TextBox 22"/>
            <p:cNvSpPr txBox="1"/>
            <p:nvPr/>
          </p:nvSpPr>
          <p:spPr>
            <a:xfrm>
              <a:off x="629756" y="9359538"/>
              <a:ext cx="2870101" cy="415641"/>
            </a:xfrm>
            <a:prstGeom prst="rect">
              <a:avLst/>
            </a:prstGeom>
            <a:noFill/>
          </p:spPr>
          <p:txBody>
            <a:bodyPr wrap="none" rtlCol="0">
              <a:spAutoFit/>
            </a:bodyPr>
            <a:lstStyle/>
            <a:p>
              <a:r>
                <a:rPr lang="es-AR" sz="1200" b="1" dirty="0">
                  <a:solidFill>
                    <a:prstClr val="black"/>
                  </a:solidFill>
                  <a:latin typeface="Arial" panose="020B0604020202020204" pitchFamily="34" charset="0"/>
                  <a:cs typeface="Arial" panose="020B0604020202020204" pitchFamily="34" charset="0"/>
                </a:rPr>
                <a:t>Entre el 101% y el 110%</a:t>
              </a:r>
              <a:endParaRPr lang="en-US" sz="1200" b="1" dirty="0">
                <a:solidFill>
                  <a:prstClr val="black"/>
                </a:solidFill>
                <a:latin typeface="Arial" panose="020B0604020202020204" pitchFamily="34" charset="0"/>
                <a:cs typeface="Arial" panose="020B0604020202020204" pitchFamily="34" charset="0"/>
              </a:endParaRPr>
            </a:p>
          </p:txBody>
        </p:sp>
        <p:sp>
          <p:nvSpPr>
            <p:cNvPr id="24" name="Rectangle 23"/>
            <p:cNvSpPr/>
            <p:nvPr/>
          </p:nvSpPr>
          <p:spPr>
            <a:xfrm>
              <a:off x="3703032" y="9400258"/>
              <a:ext cx="237902" cy="27769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solidFill>
                  <a:prstClr val="white"/>
                </a:solidFill>
              </a:endParaRPr>
            </a:p>
          </p:txBody>
        </p:sp>
        <p:sp>
          <p:nvSpPr>
            <p:cNvPr id="25" name="TextBox 24"/>
            <p:cNvSpPr txBox="1"/>
            <p:nvPr/>
          </p:nvSpPr>
          <p:spPr>
            <a:xfrm>
              <a:off x="3940929" y="9358927"/>
              <a:ext cx="2857360" cy="415641"/>
            </a:xfrm>
            <a:prstGeom prst="rect">
              <a:avLst/>
            </a:prstGeom>
            <a:noFill/>
          </p:spPr>
          <p:txBody>
            <a:bodyPr wrap="none" rtlCol="0">
              <a:spAutoFit/>
            </a:bodyPr>
            <a:lstStyle/>
            <a:p>
              <a:r>
                <a:rPr lang="es-AR" sz="1200" b="1" dirty="0">
                  <a:solidFill>
                    <a:prstClr val="black"/>
                  </a:solidFill>
                  <a:latin typeface="Arial" panose="020B0604020202020204" pitchFamily="34" charset="0"/>
                  <a:cs typeface="Arial" panose="020B0604020202020204" pitchFamily="34" charset="0"/>
                </a:rPr>
                <a:t>Entre el 111% y el 120%</a:t>
              </a:r>
              <a:endParaRPr lang="en-US" sz="1200" b="1" dirty="0">
                <a:solidFill>
                  <a:prstClr val="black"/>
                </a:solidFill>
                <a:latin typeface="Arial" panose="020B0604020202020204" pitchFamily="34" charset="0"/>
                <a:cs typeface="Arial" panose="020B0604020202020204" pitchFamily="34" charset="0"/>
              </a:endParaRPr>
            </a:p>
          </p:txBody>
        </p:sp>
        <p:sp>
          <p:nvSpPr>
            <p:cNvPr id="26" name="Rectangle 25"/>
            <p:cNvSpPr/>
            <p:nvPr/>
          </p:nvSpPr>
          <p:spPr>
            <a:xfrm>
              <a:off x="7014211" y="9400258"/>
              <a:ext cx="237902" cy="277694"/>
            </a:xfrm>
            <a:prstGeom prst="rect">
              <a:avLst/>
            </a:prstGeom>
            <a:solidFill>
              <a:srgbClr val="3B3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7" name="TextBox 26"/>
            <p:cNvSpPr txBox="1"/>
            <p:nvPr/>
          </p:nvSpPr>
          <p:spPr>
            <a:xfrm>
              <a:off x="7252113" y="9358927"/>
              <a:ext cx="1778801" cy="415641"/>
            </a:xfrm>
            <a:prstGeom prst="rect">
              <a:avLst/>
            </a:prstGeom>
            <a:noFill/>
          </p:spPr>
          <p:txBody>
            <a:bodyPr wrap="none" rtlCol="0">
              <a:spAutoFit/>
            </a:bodyPr>
            <a:lstStyle/>
            <a:p>
              <a:r>
                <a:rPr lang="es-AR" sz="1200" b="1" dirty="0">
                  <a:solidFill>
                    <a:prstClr val="black"/>
                  </a:solidFill>
                  <a:latin typeface="Arial" panose="020B0604020202020204" pitchFamily="34" charset="0"/>
                  <a:cs typeface="Arial" panose="020B0604020202020204" pitchFamily="34" charset="0"/>
                </a:rPr>
                <a:t>Más del 121%</a:t>
              </a:r>
              <a:endParaRPr lang="en-US" sz="1200" b="1" dirty="0">
                <a:solidFill>
                  <a:prstClr val="black"/>
                </a:solidFill>
                <a:latin typeface="Arial" panose="020B0604020202020204" pitchFamily="34" charset="0"/>
                <a:cs typeface="Arial" panose="020B0604020202020204" pitchFamily="34" charset="0"/>
              </a:endParaRPr>
            </a:p>
          </p:txBody>
        </p:sp>
        <p:sp>
          <p:nvSpPr>
            <p:cNvPr id="28" name="Rectangle 27"/>
            <p:cNvSpPr/>
            <p:nvPr/>
          </p:nvSpPr>
          <p:spPr>
            <a:xfrm>
              <a:off x="398841" y="9018360"/>
              <a:ext cx="237902" cy="277694"/>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9" name="TextBox 28"/>
            <p:cNvSpPr txBox="1"/>
            <p:nvPr/>
          </p:nvSpPr>
          <p:spPr>
            <a:xfrm>
              <a:off x="636743" y="8977030"/>
              <a:ext cx="1932479" cy="415641"/>
            </a:xfrm>
            <a:prstGeom prst="rect">
              <a:avLst/>
            </a:prstGeom>
            <a:noFill/>
          </p:spPr>
          <p:txBody>
            <a:bodyPr wrap="none" rtlCol="0">
              <a:spAutoFit/>
            </a:bodyPr>
            <a:lstStyle/>
            <a:p>
              <a:r>
                <a:rPr lang="es-AR" sz="1200" b="1" dirty="0">
                  <a:solidFill>
                    <a:prstClr val="black"/>
                  </a:solidFill>
                  <a:latin typeface="Arial" panose="020B0604020202020204" pitchFamily="34" charset="0"/>
                  <a:cs typeface="Arial" panose="020B0604020202020204" pitchFamily="34" charset="0"/>
                </a:rPr>
                <a:t>Menos del 70%</a:t>
              </a:r>
              <a:endParaRPr lang="en-US" sz="1200" b="1" dirty="0">
                <a:solidFill>
                  <a:prstClr val="black"/>
                </a:solidFill>
                <a:latin typeface="Arial" panose="020B0604020202020204" pitchFamily="34" charset="0"/>
                <a:cs typeface="Arial" panose="020B0604020202020204" pitchFamily="34" charset="0"/>
              </a:endParaRPr>
            </a:p>
          </p:txBody>
        </p:sp>
        <p:sp>
          <p:nvSpPr>
            <p:cNvPr id="30" name="Rectangle 29"/>
            <p:cNvSpPr/>
            <p:nvPr/>
          </p:nvSpPr>
          <p:spPr>
            <a:xfrm>
              <a:off x="2658450" y="9018360"/>
              <a:ext cx="237902" cy="277694"/>
            </a:xfrm>
            <a:prstGeom prst="rect">
              <a:avLst/>
            </a:prstGeom>
            <a:solidFill>
              <a:srgbClr val="702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1" name="TextBox 30"/>
            <p:cNvSpPr txBox="1"/>
            <p:nvPr/>
          </p:nvSpPr>
          <p:spPr>
            <a:xfrm>
              <a:off x="2896354" y="8977030"/>
              <a:ext cx="2625998" cy="415641"/>
            </a:xfrm>
            <a:prstGeom prst="rect">
              <a:avLst/>
            </a:prstGeom>
            <a:noFill/>
          </p:spPr>
          <p:txBody>
            <a:bodyPr wrap="none" rtlCol="0">
              <a:spAutoFit/>
            </a:bodyPr>
            <a:lstStyle/>
            <a:p>
              <a:r>
                <a:rPr lang="es-AR" sz="1200" b="1" dirty="0">
                  <a:solidFill>
                    <a:prstClr val="black"/>
                  </a:solidFill>
                  <a:latin typeface="Arial" panose="020B0604020202020204" pitchFamily="34" charset="0"/>
                  <a:cs typeface="Arial" panose="020B0604020202020204" pitchFamily="34" charset="0"/>
                </a:rPr>
                <a:t>Entre el 71% y el 80%</a:t>
              </a:r>
              <a:endParaRPr lang="en-US" sz="1200" b="1" dirty="0">
                <a:solidFill>
                  <a:prstClr val="black"/>
                </a:solidFill>
                <a:latin typeface="Arial" panose="020B0604020202020204" pitchFamily="34" charset="0"/>
                <a:cs typeface="Arial" panose="020B0604020202020204" pitchFamily="34" charset="0"/>
              </a:endParaRPr>
            </a:p>
          </p:txBody>
        </p:sp>
        <p:sp>
          <p:nvSpPr>
            <p:cNvPr id="32" name="Rectangle 31"/>
            <p:cNvSpPr/>
            <p:nvPr/>
          </p:nvSpPr>
          <p:spPr>
            <a:xfrm>
              <a:off x="5684295" y="9018360"/>
              <a:ext cx="237902" cy="2776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3" name="TextBox 32"/>
            <p:cNvSpPr txBox="1"/>
            <p:nvPr/>
          </p:nvSpPr>
          <p:spPr>
            <a:xfrm>
              <a:off x="5922198" y="8977030"/>
              <a:ext cx="2625998" cy="415641"/>
            </a:xfrm>
            <a:prstGeom prst="rect">
              <a:avLst/>
            </a:prstGeom>
            <a:noFill/>
          </p:spPr>
          <p:txBody>
            <a:bodyPr wrap="none" rtlCol="0">
              <a:spAutoFit/>
            </a:bodyPr>
            <a:lstStyle/>
            <a:p>
              <a:r>
                <a:rPr lang="es-AR" sz="1200" b="1" dirty="0">
                  <a:solidFill>
                    <a:prstClr val="black"/>
                  </a:solidFill>
                  <a:latin typeface="Arial" panose="020B0604020202020204" pitchFamily="34" charset="0"/>
                  <a:cs typeface="Arial" panose="020B0604020202020204" pitchFamily="34" charset="0"/>
                </a:rPr>
                <a:t>Entre el 81% y el 90%</a:t>
              </a:r>
              <a:endParaRPr lang="en-US" sz="1200" b="1" dirty="0">
                <a:solidFill>
                  <a:prstClr val="black"/>
                </a:solidFill>
                <a:latin typeface="Arial" panose="020B0604020202020204" pitchFamily="34" charset="0"/>
                <a:cs typeface="Arial" panose="020B0604020202020204" pitchFamily="34" charset="0"/>
              </a:endParaRPr>
            </a:p>
          </p:txBody>
        </p:sp>
        <p:sp>
          <p:nvSpPr>
            <p:cNvPr id="34" name="Rectangle 33"/>
            <p:cNvSpPr/>
            <p:nvPr/>
          </p:nvSpPr>
          <p:spPr>
            <a:xfrm>
              <a:off x="8710140" y="9018360"/>
              <a:ext cx="237902" cy="27769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solidFill>
                  <a:prstClr val="white"/>
                </a:solidFill>
              </a:endParaRPr>
            </a:p>
          </p:txBody>
        </p:sp>
        <p:sp>
          <p:nvSpPr>
            <p:cNvPr id="35" name="TextBox 34"/>
            <p:cNvSpPr txBox="1"/>
            <p:nvPr/>
          </p:nvSpPr>
          <p:spPr>
            <a:xfrm>
              <a:off x="8948043" y="8977030"/>
              <a:ext cx="2754421" cy="415641"/>
            </a:xfrm>
            <a:prstGeom prst="rect">
              <a:avLst/>
            </a:prstGeom>
            <a:noFill/>
          </p:spPr>
          <p:txBody>
            <a:bodyPr wrap="none" rtlCol="0">
              <a:spAutoFit/>
            </a:bodyPr>
            <a:lstStyle/>
            <a:p>
              <a:r>
                <a:rPr lang="es-AR" sz="1200" b="1" dirty="0">
                  <a:solidFill>
                    <a:prstClr val="black"/>
                  </a:solidFill>
                  <a:latin typeface="Arial" panose="020B0604020202020204" pitchFamily="34" charset="0"/>
                  <a:cs typeface="Arial" panose="020B0604020202020204" pitchFamily="34" charset="0"/>
                </a:rPr>
                <a:t>Entre el 91% y el 100%</a:t>
              </a:r>
              <a:endParaRPr lang="en-US" sz="1200" b="1" dirty="0">
                <a:solidFill>
                  <a:prstClr val="black"/>
                </a:solidFill>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2B4AACC7-7583-42F0-8E5A-2B3CB5EB09F3}" type="slidenum">
              <a:rPr lang="en-US" smtClean="0">
                <a:solidFill>
                  <a:prstClr val="black"/>
                </a:solidFill>
              </a:rPr>
              <a:pPr/>
              <a:t>29</a:t>
            </a:fld>
            <a:endParaRPr lang="en-US" dirty="0">
              <a:solidFill>
                <a:prstClr val="black"/>
              </a:solidFill>
            </a:endParaRPr>
          </a:p>
        </p:txBody>
      </p:sp>
      <p:sp>
        <p:nvSpPr>
          <p:cNvPr id="37"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351087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687831" y="4375000"/>
            <a:ext cx="12707056" cy="4501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21407" tIns="63134" rIns="121407" bIns="63134">
            <a:spAutoFit/>
          </a:bodyPr>
          <a:lstStyle>
            <a:lvl1pPr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ＭＳ Ｐゴシック" charset="0"/>
                <a:cs typeface="Arial" charset="0"/>
              </a:defRPr>
            </a:lvl1pPr>
            <a:lvl2pPr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2pPr>
            <a:lvl3pPr marL="11430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3pPr>
            <a:lvl4pPr marL="16002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4pPr>
            <a:lvl5pPr marL="20574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5pPr>
            <a:lvl6pPr marL="25146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6pPr>
            <a:lvl7pPr marL="29718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7pPr>
            <a:lvl8pPr marL="34290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8pPr>
            <a:lvl9pPr marL="38862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9pPr>
          </a:lstStyle>
          <a:p>
            <a:pPr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Inflación promedio superior al 25% desde 2007</a:t>
            </a:r>
          </a:p>
          <a:p>
            <a:pPr fontAlgn="base">
              <a:lnSpc>
                <a:spcPct val="114000"/>
              </a:lnSpc>
              <a:spcBef>
                <a:spcPct val="0"/>
              </a:spcBef>
              <a:spcAft>
                <a:spcPct val="0"/>
              </a:spcAft>
            </a:pPr>
            <a:endParaRPr lang="es-AR" sz="2700" u="none" baseline="0">
              <a:solidFill>
                <a:srgbClr val="333333"/>
              </a:solidFill>
              <a:latin typeface="Calibri" charset="0"/>
              <a:ea typeface="Microsoft YaHei" charset="0"/>
              <a:cs typeface="Microsoft YaHei" charset="0"/>
            </a:endParaRPr>
          </a:p>
          <a:p>
            <a:pPr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Paritarias sectoriales como herramienta defensiva para sostener el salario real</a:t>
            </a:r>
          </a:p>
          <a:p>
            <a:pPr fontAlgn="base">
              <a:lnSpc>
                <a:spcPct val="114000"/>
              </a:lnSpc>
              <a:spcBef>
                <a:spcPct val="0"/>
              </a:spcBef>
              <a:spcAft>
                <a:spcPct val="0"/>
              </a:spcAft>
              <a:buFont typeface="Wingdings" charset="0"/>
              <a:buChar char="Ø"/>
            </a:pPr>
            <a:endParaRPr lang="es-AR" sz="2700" u="none" baseline="0">
              <a:solidFill>
                <a:srgbClr val="333333"/>
              </a:solidFill>
              <a:latin typeface="Calibri" charset="0"/>
              <a:ea typeface="Microsoft YaHei" charset="0"/>
              <a:cs typeface="Microsoft YaHei" charset="0"/>
            </a:endParaRPr>
          </a:p>
          <a:p>
            <a:pPr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Distintas etapas en la evolución reciente del salario real</a:t>
            </a:r>
          </a:p>
          <a:p>
            <a:pPr marL="612900" lvl="1" indent="2144"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Estancamiento entre 2012 y 2015</a:t>
            </a:r>
          </a:p>
          <a:p>
            <a:pPr marL="612900" lvl="1" indent="2144"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Fuerte deterioro en el primer semestre de 2016 (superior al 10%)</a:t>
            </a:r>
          </a:p>
          <a:p>
            <a:pPr marL="612900" lvl="1" indent="2144"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Leve recuperación y estabilización hasta el primer trimestre de 2018</a:t>
            </a:r>
          </a:p>
          <a:p>
            <a:pPr marL="612900" lvl="1" indent="2144"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Inicio de una fase de deterioro a partir del segundo trimestre de 2018</a:t>
            </a:r>
            <a:endParaRPr lang="es-AR" sz="2700" u="none" baseline="0">
              <a:solidFill>
                <a:srgbClr val="B84A29"/>
              </a:solidFill>
              <a:latin typeface="Calibri" charset="0"/>
              <a:ea typeface="Microsoft YaHei" charset="0"/>
              <a:cs typeface="Microsoft YaHei" charset="0"/>
            </a:endParaRPr>
          </a:p>
        </p:txBody>
      </p:sp>
      <p:pic>
        <p:nvPicPr>
          <p:cNvPr id="3075" name="Picture 6" descr="encabezad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082713" cy="20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Text Box 1"/>
          <p:cNvSpPr txBox="1">
            <a:spLocks noChangeArrowheads="1"/>
          </p:cNvSpPr>
          <p:nvPr/>
        </p:nvSpPr>
        <p:spPr bwMode="auto">
          <a:xfrm>
            <a:off x="878081" y="2565571"/>
            <a:ext cx="12707056" cy="1248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21407" tIns="63134" rIns="121407" bIns="63134">
            <a:spAutoFit/>
          </a:bodyPr>
          <a:lstStyle>
            <a:lvl1pPr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ＭＳ Ｐゴシック" charset="0"/>
                <a:cs typeface="Arial" charset="0"/>
              </a:defRPr>
            </a:lvl1pPr>
            <a:lvl2pPr marL="742950" indent="-28575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2pPr>
            <a:lvl3pPr marL="11430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3pPr>
            <a:lvl4pPr marL="16002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4pPr>
            <a:lvl5pPr marL="20574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5pPr>
            <a:lvl6pPr marL="25146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6pPr>
            <a:lvl7pPr marL="29718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7pPr>
            <a:lvl8pPr marL="34290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8pPr>
            <a:lvl9pPr marL="38862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9pPr>
          </a:lstStyle>
          <a:p>
            <a:pPr algn="ctr" fontAlgn="base">
              <a:spcBef>
                <a:spcPct val="0"/>
              </a:spcBef>
              <a:spcAft>
                <a:spcPct val="0"/>
              </a:spcAft>
            </a:pPr>
            <a:r>
              <a:rPr lang="es-AR" sz="3500" b="1" u="none" baseline="0">
                <a:solidFill>
                  <a:srgbClr val="333333"/>
                </a:solidFill>
                <a:latin typeface="Calibri" charset="0"/>
                <a:ea typeface="Microsoft YaHei" charset="0"/>
                <a:cs typeface="Microsoft YaHei" charset="0"/>
              </a:rPr>
              <a:t>Contexto y desafíos para analizar la intervención sindical en la negociación colectiva salarial</a:t>
            </a:r>
          </a:p>
        </p:txBody>
      </p:sp>
    </p:spTree>
    <p:extLst>
      <p:ext uri="{BB962C8B-B14F-4D97-AF65-F5344CB8AC3E}">
        <p14:creationId xmlns:p14="http://schemas.microsoft.com/office/powerpoint/2010/main" val="4184197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a:xfrm>
            <a:off x="263547" y="2606040"/>
            <a:ext cx="13696295" cy="6136038"/>
          </a:xfrm>
          <a:prstGeom prst="rect">
            <a:avLst/>
          </a:prstGeom>
          <a:solidFill>
            <a:srgbClr val="EEECE1"/>
          </a:solidFill>
          <a:ln w="25400" cap="flat" cmpd="sng" algn="ctr">
            <a:noFill/>
            <a:prstDash val="solid"/>
          </a:ln>
          <a:effectLst/>
        </p:spPr>
        <p:txBody>
          <a:bodyPr lIns="91363" tIns="45681" rIns="91363" bIns="45681" rtlCol="0" anchor="ctr"/>
          <a:lstStyle/>
          <a:p>
            <a:pPr algn="ctr" defTabSz="608841">
              <a:defRPr/>
            </a:pPr>
            <a:endParaRPr lang="en-US" sz="1200" kern="0">
              <a:solidFill>
                <a:prstClr val="white"/>
              </a:solidFill>
              <a:latin typeface="Arial"/>
            </a:endParaRPr>
          </a:p>
        </p:txBody>
      </p:sp>
      <p:sp>
        <p:nvSpPr>
          <p:cNvPr id="7" name="Rectángulo 7"/>
          <p:cNvSpPr/>
          <p:nvPr/>
        </p:nvSpPr>
        <p:spPr>
          <a:xfrm>
            <a:off x="515997" y="729216"/>
            <a:ext cx="10327624" cy="56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AR" sz="2600" b="1" dirty="0">
                <a:solidFill>
                  <a:srgbClr val="702082"/>
                </a:solidFill>
                <a:latin typeface="Arial" panose="020B0604020202020204" pitchFamily="34" charset="0"/>
                <a:cs typeface="Arial" panose="020B0604020202020204" pitchFamily="34" charset="0"/>
              </a:rPr>
              <a:t>Proyecciones pago bono anual resultados 2018 – Por industria</a:t>
            </a:r>
          </a:p>
        </p:txBody>
      </p:sp>
      <p:graphicFrame>
        <p:nvGraphicFramePr>
          <p:cNvPr id="21" name="Gráfico 20"/>
          <p:cNvGraphicFramePr>
            <a:graphicFrameLocks/>
          </p:cNvGraphicFramePr>
          <p:nvPr>
            <p:extLst>
              <p:ext uri="{D42A27DB-BD31-4B8C-83A1-F6EECF244321}">
                <p14:modId xmlns:p14="http://schemas.microsoft.com/office/powerpoint/2010/main" val="1621959591"/>
              </p:ext>
            </p:extLst>
          </p:nvPr>
        </p:nvGraphicFramePr>
        <p:xfrm>
          <a:off x="263562" y="2606042"/>
          <a:ext cx="13589613" cy="5955516"/>
        </p:xfrm>
        <a:graphic>
          <a:graphicData uri="http://schemas.openxmlformats.org/drawingml/2006/chart">
            <c:chart xmlns:c="http://schemas.openxmlformats.org/drawingml/2006/chart" xmlns:r="http://schemas.openxmlformats.org/officeDocument/2006/relationships" r:id="rId4"/>
          </a:graphicData>
        </a:graphic>
      </p:graphicFrame>
      <p:sp>
        <p:nvSpPr>
          <p:cNvPr id="24" name="CuadroTexto 22"/>
          <p:cNvSpPr txBox="1"/>
          <p:nvPr/>
        </p:nvSpPr>
        <p:spPr>
          <a:xfrm>
            <a:off x="263549" y="8906041"/>
            <a:ext cx="1082743" cy="276920"/>
          </a:xfrm>
          <a:prstGeom prst="rect">
            <a:avLst/>
          </a:prstGeom>
          <a:noFill/>
        </p:spPr>
        <p:txBody>
          <a:bodyPr wrap="none" lIns="91363" tIns="45681" rIns="91363" bIns="45681" rtlCol="0">
            <a:spAutoFit/>
          </a:bodyPr>
          <a:lstStyle/>
          <a:p>
            <a:r>
              <a:rPr lang="es-AR" sz="1200" b="1" dirty="0">
                <a:solidFill>
                  <a:prstClr val="black"/>
                </a:solidFill>
                <a:latin typeface="Arial" panose="020B0604020202020204" pitchFamily="34" charset="0"/>
                <a:cs typeface="Arial" panose="020B0604020202020204" pitchFamily="34" charset="0"/>
              </a:rPr>
              <a:t>% empresas</a:t>
            </a:r>
            <a:endParaRPr lang="en-US" sz="1200" b="1"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1740405" y="8756339"/>
            <a:ext cx="10085841" cy="865706"/>
          </a:xfrm>
          <a:prstGeom prst="rect">
            <a:avLst/>
          </a:prstGeom>
        </p:spPr>
      </p:pic>
      <p:sp>
        <p:nvSpPr>
          <p:cNvPr id="4" name="Slide Number Placeholder 3"/>
          <p:cNvSpPr>
            <a:spLocks noGrp="1"/>
          </p:cNvSpPr>
          <p:nvPr>
            <p:ph type="sldNum" sz="quarter" idx="12"/>
          </p:nvPr>
        </p:nvSpPr>
        <p:spPr/>
        <p:txBody>
          <a:bodyPr/>
          <a:lstStyle/>
          <a:p>
            <a:fld id="{2B4AACC7-7583-42F0-8E5A-2B3CB5EB09F3}" type="slidenum">
              <a:rPr lang="en-US" smtClean="0">
                <a:solidFill>
                  <a:prstClr val="black"/>
                </a:solidFill>
              </a:rPr>
              <a:pPr/>
              <a:t>30</a:t>
            </a:fld>
            <a:endParaRPr lang="en-US" dirty="0">
              <a:solidFill>
                <a:prstClr val="black"/>
              </a:solidFill>
            </a:endParaRPr>
          </a:p>
        </p:txBody>
      </p:sp>
      <p:sp>
        <p:nvSpPr>
          <p:cNvPr id="28"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4040064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1114686" y="3556349"/>
            <a:ext cx="11698759" cy="4886617"/>
          </a:xfrm>
          <a:prstGeom prst="rect">
            <a:avLst/>
          </a:prstGeom>
          <a:solidFill>
            <a:srgbClr val="EEECE1"/>
          </a:solidFill>
          <a:ln w="25400" cap="flat" cmpd="sng" algn="ctr">
            <a:noFill/>
            <a:prstDash val="solid"/>
          </a:ln>
          <a:effectLst/>
        </p:spPr>
        <p:txBody>
          <a:bodyPr lIns="91363" tIns="45681" rIns="91363" bIns="45681" rtlCol="0" anchor="ctr"/>
          <a:lstStyle/>
          <a:p>
            <a:pPr algn="ctr" defTabSz="608841">
              <a:defRPr/>
            </a:pPr>
            <a:endParaRPr lang="en-US" sz="1200" kern="0">
              <a:solidFill>
                <a:prstClr val="white"/>
              </a:solidFill>
              <a:latin typeface="Arial"/>
            </a:endParaRPr>
          </a:p>
        </p:txBody>
      </p:sp>
      <p:sp>
        <p:nvSpPr>
          <p:cNvPr id="7" name="Rectángulo 7"/>
          <p:cNvSpPr/>
          <p:nvPr/>
        </p:nvSpPr>
        <p:spPr>
          <a:xfrm>
            <a:off x="595867" y="792490"/>
            <a:ext cx="8928787" cy="56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r>
              <a:rPr lang="es-AR" sz="2600" b="1" dirty="0">
                <a:solidFill>
                  <a:srgbClr val="702082"/>
                </a:solidFill>
                <a:latin typeface="Arial" panose="020B0604020202020204" pitchFamily="34" charset="0"/>
                <a:cs typeface="Arial" panose="020B0604020202020204" pitchFamily="34" charset="0"/>
              </a:rPr>
              <a:t>Histórico de la base de cálculo para el pago del bono</a:t>
            </a:r>
          </a:p>
        </p:txBody>
      </p:sp>
      <p:sp>
        <p:nvSpPr>
          <p:cNvPr id="2" name="CuadroTexto 1"/>
          <p:cNvSpPr txBox="1"/>
          <p:nvPr/>
        </p:nvSpPr>
        <p:spPr>
          <a:xfrm>
            <a:off x="1891937" y="4929127"/>
            <a:ext cx="5195883" cy="769363"/>
          </a:xfrm>
          <a:prstGeom prst="rect">
            <a:avLst/>
          </a:prstGeom>
          <a:noFill/>
        </p:spPr>
        <p:txBody>
          <a:bodyPr wrap="square" lIns="91363" tIns="45681" rIns="91363" bIns="45681" rtlCol="0">
            <a:spAutoFit/>
          </a:bodyPr>
          <a:lstStyle/>
          <a:p>
            <a:r>
              <a:rPr lang="es-AR" sz="2200" b="1" dirty="0">
                <a:solidFill>
                  <a:prstClr val="black"/>
                </a:solidFill>
                <a:latin typeface="Arial" panose="020B0604020202020204" pitchFamily="34" charset="0"/>
                <a:cs typeface="Arial" panose="020B0604020202020204" pitchFamily="34" charset="0"/>
              </a:rPr>
              <a:t>Salario del último mes del año ejercicio</a:t>
            </a:r>
            <a:endParaRPr lang="en-US" sz="2200" b="1" dirty="0">
              <a:solidFill>
                <a:prstClr val="black"/>
              </a:solidFill>
              <a:latin typeface="Arial" panose="020B0604020202020204" pitchFamily="34" charset="0"/>
              <a:cs typeface="Arial" panose="020B0604020202020204" pitchFamily="34" charset="0"/>
            </a:endParaRPr>
          </a:p>
        </p:txBody>
      </p:sp>
      <p:sp>
        <p:nvSpPr>
          <p:cNvPr id="11" name="CuadroTexto 10"/>
          <p:cNvSpPr txBox="1"/>
          <p:nvPr/>
        </p:nvSpPr>
        <p:spPr>
          <a:xfrm>
            <a:off x="1891936" y="5718912"/>
            <a:ext cx="4494280" cy="439394"/>
          </a:xfrm>
          <a:prstGeom prst="rect">
            <a:avLst/>
          </a:prstGeom>
          <a:noFill/>
        </p:spPr>
        <p:txBody>
          <a:bodyPr wrap="square" lIns="91363" tIns="45681" rIns="91363" bIns="45681" rtlCol="0">
            <a:spAutoFit/>
          </a:bodyPr>
          <a:lstStyle/>
          <a:p>
            <a:r>
              <a:rPr lang="es-AR" sz="2200" dirty="0">
                <a:solidFill>
                  <a:prstClr val="black"/>
                </a:solidFill>
                <a:latin typeface="Arial" panose="020B0604020202020204" pitchFamily="34" charset="0"/>
                <a:cs typeface="Arial" panose="020B0604020202020204" pitchFamily="34" charset="0"/>
              </a:rPr>
              <a:t>Salario promedio del año ejercicio</a:t>
            </a:r>
            <a:endParaRPr lang="en-US" sz="2200" dirty="0">
              <a:solidFill>
                <a:prstClr val="black"/>
              </a:solidFill>
              <a:latin typeface="Arial" panose="020B0604020202020204" pitchFamily="34" charset="0"/>
              <a:cs typeface="Arial" panose="020B0604020202020204" pitchFamily="34" charset="0"/>
            </a:endParaRPr>
          </a:p>
        </p:txBody>
      </p:sp>
      <p:sp>
        <p:nvSpPr>
          <p:cNvPr id="12" name="CuadroTexto 11"/>
          <p:cNvSpPr txBox="1"/>
          <p:nvPr/>
        </p:nvSpPr>
        <p:spPr>
          <a:xfrm>
            <a:off x="1891936" y="6507763"/>
            <a:ext cx="4494280" cy="439394"/>
          </a:xfrm>
          <a:prstGeom prst="rect">
            <a:avLst/>
          </a:prstGeom>
          <a:noFill/>
        </p:spPr>
        <p:txBody>
          <a:bodyPr wrap="square" lIns="91363" tIns="45681" rIns="91363" bIns="45681" rtlCol="0">
            <a:spAutoFit/>
          </a:bodyPr>
          <a:lstStyle/>
          <a:p>
            <a:r>
              <a:rPr lang="es-AR" sz="2200" dirty="0">
                <a:solidFill>
                  <a:prstClr val="black"/>
                </a:solidFill>
                <a:latin typeface="Arial" panose="020B0604020202020204" pitchFamily="34" charset="0"/>
                <a:cs typeface="Arial" panose="020B0604020202020204" pitchFamily="34" charset="0"/>
              </a:rPr>
              <a:t>Salario del mes anterior del pago</a:t>
            </a:r>
            <a:endParaRPr lang="en-US" sz="2200" dirty="0">
              <a:solidFill>
                <a:prstClr val="black"/>
              </a:solidFill>
              <a:latin typeface="Arial" panose="020B0604020202020204" pitchFamily="34" charset="0"/>
              <a:cs typeface="Arial" panose="020B0604020202020204" pitchFamily="34" charset="0"/>
            </a:endParaRPr>
          </a:p>
        </p:txBody>
      </p:sp>
      <p:sp>
        <p:nvSpPr>
          <p:cNvPr id="14" name="CuadroTexto 13"/>
          <p:cNvSpPr txBox="1"/>
          <p:nvPr/>
        </p:nvSpPr>
        <p:spPr>
          <a:xfrm>
            <a:off x="7381634" y="4087492"/>
            <a:ext cx="1113879" cy="584697"/>
          </a:xfrm>
          <a:prstGeom prst="rect">
            <a:avLst/>
          </a:prstGeom>
          <a:noFill/>
        </p:spPr>
        <p:txBody>
          <a:bodyPr wrap="square" lIns="91363" tIns="45681" rIns="91363" bIns="45681" rtlCol="0">
            <a:spAutoFit/>
          </a:bodyPr>
          <a:lstStyle/>
          <a:p>
            <a:pPr algn="ctr"/>
            <a:r>
              <a:rPr lang="es-AR" sz="3200" b="1" dirty="0">
                <a:solidFill>
                  <a:prstClr val="black"/>
                </a:solidFill>
                <a:latin typeface="Arial" panose="020B0604020202020204" pitchFamily="34" charset="0"/>
                <a:cs typeface="Arial" panose="020B0604020202020204" pitchFamily="34" charset="0"/>
              </a:rPr>
              <a:t>2016</a:t>
            </a:r>
            <a:endParaRPr lang="en-US" sz="3200" b="1" dirty="0">
              <a:solidFill>
                <a:prstClr val="black"/>
              </a:solidFill>
              <a:latin typeface="Arial" panose="020B0604020202020204" pitchFamily="34" charset="0"/>
              <a:cs typeface="Arial" panose="020B0604020202020204" pitchFamily="34" charset="0"/>
            </a:endParaRPr>
          </a:p>
        </p:txBody>
      </p:sp>
      <p:sp>
        <p:nvSpPr>
          <p:cNvPr id="15" name="CuadroTexto 14"/>
          <p:cNvSpPr txBox="1"/>
          <p:nvPr/>
        </p:nvSpPr>
        <p:spPr>
          <a:xfrm>
            <a:off x="9120944" y="4087492"/>
            <a:ext cx="1113879" cy="584697"/>
          </a:xfrm>
          <a:prstGeom prst="rect">
            <a:avLst/>
          </a:prstGeom>
          <a:noFill/>
        </p:spPr>
        <p:txBody>
          <a:bodyPr wrap="square" lIns="91363" tIns="45681" rIns="91363" bIns="45681" rtlCol="0">
            <a:spAutoFit/>
          </a:bodyPr>
          <a:lstStyle/>
          <a:p>
            <a:pPr algn="ctr"/>
            <a:r>
              <a:rPr lang="es-AR" sz="3200" b="1" dirty="0">
                <a:solidFill>
                  <a:prstClr val="black"/>
                </a:solidFill>
                <a:latin typeface="Arial" panose="020B0604020202020204" pitchFamily="34" charset="0"/>
                <a:cs typeface="Arial" panose="020B0604020202020204" pitchFamily="34" charset="0"/>
              </a:rPr>
              <a:t>2017</a:t>
            </a:r>
            <a:endParaRPr lang="en-US" sz="3200" b="1" dirty="0">
              <a:solidFill>
                <a:prstClr val="black"/>
              </a:solidFill>
              <a:latin typeface="Arial" panose="020B0604020202020204" pitchFamily="34" charset="0"/>
              <a:cs typeface="Arial" panose="020B0604020202020204" pitchFamily="34" charset="0"/>
            </a:endParaRPr>
          </a:p>
        </p:txBody>
      </p:sp>
      <p:sp>
        <p:nvSpPr>
          <p:cNvPr id="16" name="CuadroTexto 15"/>
          <p:cNvSpPr txBox="1"/>
          <p:nvPr/>
        </p:nvSpPr>
        <p:spPr>
          <a:xfrm>
            <a:off x="10771386" y="4087492"/>
            <a:ext cx="1113879" cy="584697"/>
          </a:xfrm>
          <a:prstGeom prst="rect">
            <a:avLst/>
          </a:prstGeom>
          <a:noFill/>
        </p:spPr>
        <p:txBody>
          <a:bodyPr wrap="square" lIns="91363" tIns="45681" rIns="91363" bIns="45681" rtlCol="0">
            <a:spAutoFit/>
          </a:bodyPr>
          <a:lstStyle/>
          <a:p>
            <a:pPr algn="ctr"/>
            <a:r>
              <a:rPr lang="es-AR" sz="3200" b="1" dirty="0">
                <a:solidFill>
                  <a:prstClr val="black"/>
                </a:solidFill>
                <a:latin typeface="Arial" panose="020B0604020202020204" pitchFamily="34" charset="0"/>
                <a:cs typeface="Arial" panose="020B0604020202020204" pitchFamily="34" charset="0"/>
              </a:rPr>
              <a:t>2018</a:t>
            </a:r>
            <a:endParaRPr lang="en-US" sz="3200" b="1" dirty="0">
              <a:solidFill>
                <a:prstClr val="black"/>
              </a:solidFill>
              <a:latin typeface="Arial" panose="020B0604020202020204" pitchFamily="34" charset="0"/>
              <a:cs typeface="Arial" panose="020B0604020202020204" pitchFamily="34" charset="0"/>
            </a:endParaRPr>
          </a:p>
        </p:txBody>
      </p:sp>
      <p:sp>
        <p:nvSpPr>
          <p:cNvPr id="17" name="CuadroTexto 16"/>
          <p:cNvSpPr txBox="1"/>
          <p:nvPr/>
        </p:nvSpPr>
        <p:spPr>
          <a:xfrm>
            <a:off x="7305459" y="4876344"/>
            <a:ext cx="1240836" cy="584697"/>
          </a:xfrm>
          <a:prstGeom prst="rect">
            <a:avLst/>
          </a:prstGeom>
          <a:noFill/>
        </p:spPr>
        <p:txBody>
          <a:bodyPr wrap="square" lIns="91363" tIns="45681" rIns="91363" bIns="45681" rtlCol="0">
            <a:spAutoFit/>
          </a:bodyPr>
          <a:lstStyle/>
          <a:p>
            <a:pPr algn="ctr"/>
            <a:r>
              <a:rPr lang="es-AR" sz="3200" b="1" dirty="0">
                <a:solidFill>
                  <a:srgbClr val="00C387"/>
                </a:solidFill>
                <a:latin typeface="Arial" panose="020B0604020202020204" pitchFamily="34" charset="0"/>
                <a:cs typeface="Arial" panose="020B0604020202020204" pitchFamily="34" charset="0"/>
              </a:rPr>
              <a:t>59</a:t>
            </a:r>
            <a:r>
              <a:rPr lang="es-AR" sz="3200" dirty="0">
                <a:solidFill>
                  <a:srgbClr val="00C387"/>
                </a:solidFill>
                <a:latin typeface="Arial" panose="020B0604020202020204" pitchFamily="34" charset="0"/>
                <a:cs typeface="Arial" panose="020B0604020202020204" pitchFamily="34" charset="0"/>
              </a:rPr>
              <a:t>%</a:t>
            </a:r>
            <a:endParaRPr lang="en-US" sz="3200" dirty="0">
              <a:solidFill>
                <a:srgbClr val="00C387"/>
              </a:solidFill>
              <a:latin typeface="Arial" panose="020B0604020202020204" pitchFamily="34" charset="0"/>
              <a:cs typeface="Arial" panose="020B0604020202020204" pitchFamily="34" charset="0"/>
            </a:endParaRPr>
          </a:p>
        </p:txBody>
      </p:sp>
      <p:sp>
        <p:nvSpPr>
          <p:cNvPr id="18" name="CuadroTexto 17"/>
          <p:cNvSpPr txBox="1"/>
          <p:nvPr/>
        </p:nvSpPr>
        <p:spPr>
          <a:xfrm>
            <a:off x="7305459" y="5665191"/>
            <a:ext cx="1240836" cy="584697"/>
          </a:xfrm>
          <a:prstGeom prst="rect">
            <a:avLst/>
          </a:prstGeom>
          <a:noFill/>
        </p:spPr>
        <p:txBody>
          <a:bodyPr wrap="square" lIns="91363" tIns="45681" rIns="91363" bIns="45681" rtlCol="0">
            <a:spAutoFit/>
          </a:bodyPr>
          <a:lstStyle/>
          <a:p>
            <a:pPr algn="ctr"/>
            <a:r>
              <a:rPr lang="es-AR" sz="3200" b="1" dirty="0">
                <a:solidFill>
                  <a:srgbClr val="7030A0"/>
                </a:solidFill>
                <a:latin typeface="Arial" panose="020B0604020202020204" pitchFamily="34" charset="0"/>
                <a:cs typeface="Arial" panose="020B0604020202020204" pitchFamily="34" charset="0"/>
              </a:rPr>
              <a:t>28</a:t>
            </a:r>
            <a:r>
              <a:rPr lang="es-AR" sz="3200" dirty="0">
                <a:solidFill>
                  <a:srgbClr val="7030A0"/>
                </a:solidFill>
                <a:latin typeface="Arial" panose="020B0604020202020204" pitchFamily="34" charset="0"/>
                <a:cs typeface="Arial" panose="020B0604020202020204" pitchFamily="34" charset="0"/>
              </a:rPr>
              <a:t>%</a:t>
            </a:r>
            <a:endParaRPr lang="en-US" sz="3200" dirty="0">
              <a:solidFill>
                <a:srgbClr val="7030A0"/>
              </a:solidFill>
              <a:latin typeface="Arial" panose="020B0604020202020204" pitchFamily="34" charset="0"/>
              <a:cs typeface="Arial" panose="020B0604020202020204" pitchFamily="34" charset="0"/>
            </a:endParaRPr>
          </a:p>
        </p:txBody>
      </p:sp>
      <p:sp>
        <p:nvSpPr>
          <p:cNvPr id="19" name="CuadroTexto 18"/>
          <p:cNvSpPr txBox="1"/>
          <p:nvPr/>
        </p:nvSpPr>
        <p:spPr>
          <a:xfrm>
            <a:off x="7305459" y="6454040"/>
            <a:ext cx="1240836" cy="584697"/>
          </a:xfrm>
          <a:prstGeom prst="rect">
            <a:avLst/>
          </a:prstGeom>
          <a:noFill/>
        </p:spPr>
        <p:txBody>
          <a:bodyPr wrap="square" lIns="91363" tIns="45681" rIns="91363" bIns="45681" rtlCol="0">
            <a:spAutoFit/>
          </a:bodyPr>
          <a:lstStyle/>
          <a:p>
            <a:pPr algn="ctr"/>
            <a:r>
              <a:rPr lang="es-AR" sz="3200" b="1" dirty="0">
                <a:solidFill>
                  <a:srgbClr val="7030A0"/>
                </a:solidFill>
                <a:latin typeface="Arial" panose="020B0604020202020204" pitchFamily="34" charset="0"/>
                <a:cs typeface="Arial" panose="020B0604020202020204" pitchFamily="34" charset="0"/>
              </a:rPr>
              <a:t>13</a:t>
            </a:r>
            <a:r>
              <a:rPr lang="es-AR" sz="3200" dirty="0">
                <a:solidFill>
                  <a:srgbClr val="7030A0"/>
                </a:solidFill>
                <a:latin typeface="Arial" panose="020B0604020202020204" pitchFamily="34" charset="0"/>
                <a:cs typeface="Arial" panose="020B0604020202020204" pitchFamily="34" charset="0"/>
              </a:rPr>
              <a:t>%</a:t>
            </a:r>
            <a:endParaRPr lang="en-US" sz="3200" dirty="0">
              <a:solidFill>
                <a:srgbClr val="7030A0"/>
              </a:solidFill>
              <a:latin typeface="Arial" panose="020B0604020202020204" pitchFamily="34" charset="0"/>
              <a:cs typeface="Arial" panose="020B0604020202020204" pitchFamily="34" charset="0"/>
            </a:endParaRPr>
          </a:p>
        </p:txBody>
      </p:sp>
      <p:sp>
        <p:nvSpPr>
          <p:cNvPr id="20" name="CuadroTexto 19"/>
          <p:cNvSpPr txBox="1"/>
          <p:nvPr/>
        </p:nvSpPr>
        <p:spPr>
          <a:xfrm>
            <a:off x="9108248" y="4872803"/>
            <a:ext cx="1240836" cy="584697"/>
          </a:xfrm>
          <a:prstGeom prst="rect">
            <a:avLst/>
          </a:prstGeom>
          <a:noFill/>
        </p:spPr>
        <p:txBody>
          <a:bodyPr wrap="square" lIns="91363" tIns="45681" rIns="91363" bIns="45681" rtlCol="0">
            <a:spAutoFit/>
          </a:bodyPr>
          <a:lstStyle/>
          <a:p>
            <a:pPr algn="ctr"/>
            <a:r>
              <a:rPr lang="es-AR" sz="3200" b="1" dirty="0">
                <a:solidFill>
                  <a:srgbClr val="00C387"/>
                </a:solidFill>
                <a:latin typeface="Arial" panose="020B0604020202020204" pitchFamily="34" charset="0"/>
                <a:cs typeface="Arial" panose="020B0604020202020204" pitchFamily="34" charset="0"/>
              </a:rPr>
              <a:t>65</a:t>
            </a:r>
            <a:r>
              <a:rPr lang="es-AR" sz="3200" dirty="0">
                <a:solidFill>
                  <a:srgbClr val="00C387"/>
                </a:solidFill>
                <a:latin typeface="Arial" panose="020B0604020202020204" pitchFamily="34" charset="0"/>
                <a:cs typeface="Arial" panose="020B0604020202020204" pitchFamily="34" charset="0"/>
              </a:rPr>
              <a:t>%</a:t>
            </a:r>
            <a:endParaRPr lang="en-US" sz="3200" dirty="0">
              <a:solidFill>
                <a:srgbClr val="00C387"/>
              </a:solidFill>
              <a:latin typeface="Arial" panose="020B0604020202020204" pitchFamily="34" charset="0"/>
              <a:cs typeface="Arial" panose="020B0604020202020204" pitchFamily="34" charset="0"/>
            </a:endParaRPr>
          </a:p>
        </p:txBody>
      </p:sp>
      <p:sp>
        <p:nvSpPr>
          <p:cNvPr id="22" name="CuadroTexto 21"/>
          <p:cNvSpPr txBox="1"/>
          <p:nvPr/>
        </p:nvSpPr>
        <p:spPr>
          <a:xfrm>
            <a:off x="9108248" y="5661652"/>
            <a:ext cx="1240836" cy="584697"/>
          </a:xfrm>
          <a:prstGeom prst="rect">
            <a:avLst/>
          </a:prstGeom>
          <a:noFill/>
        </p:spPr>
        <p:txBody>
          <a:bodyPr wrap="square" lIns="91363" tIns="45681" rIns="91363" bIns="45681" rtlCol="0">
            <a:spAutoFit/>
          </a:bodyPr>
          <a:lstStyle/>
          <a:p>
            <a:pPr algn="ctr"/>
            <a:r>
              <a:rPr lang="es-AR" sz="3200" b="1" dirty="0">
                <a:solidFill>
                  <a:srgbClr val="7030A0"/>
                </a:solidFill>
                <a:latin typeface="Arial" panose="020B0604020202020204" pitchFamily="34" charset="0"/>
                <a:cs typeface="Arial" panose="020B0604020202020204" pitchFamily="34" charset="0"/>
              </a:rPr>
              <a:t>21</a:t>
            </a:r>
            <a:r>
              <a:rPr lang="es-AR" sz="3200" dirty="0">
                <a:solidFill>
                  <a:srgbClr val="7030A0"/>
                </a:solidFill>
                <a:latin typeface="Arial" panose="020B0604020202020204" pitchFamily="34" charset="0"/>
                <a:cs typeface="Arial" panose="020B0604020202020204" pitchFamily="34" charset="0"/>
              </a:rPr>
              <a:t>%</a:t>
            </a:r>
            <a:endParaRPr lang="en-US" sz="3200" dirty="0">
              <a:solidFill>
                <a:srgbClr val="7030A0"/>
              </a:solidFill>
              <a:latin typeface="Arial" panose="020B0604020202020204" pitchFamily="34" charset="0"/>
              <a:cs typeface="Arial" panose="020B0604020202020204" pitchFamily="34" charset="0"/>
            </a:endParaRPr>
          </a:p>
        </p:txBody>
      </p:sp>
      <p:sp>
        <p:nvSpPr>
          <p:cNvPr id="23" name="CuadroTexto 22"/>
          <p:cNvSpPr txBox="1"/>
          <p:nvPr/>
        </p:nvSpPr>
        <p:spPr>
          <a:xfrm>
            <a:off x="9108248" y="6450502"/>
            <a:ext cx="1240836" cy="584697"/>
          </a:xfrm>
          <a:prstGeom prst="rect">
            <a:avLst/>
          </a:prstGeom>
          <a:noFill/>
        </p:spPr>
        <p:txBody>
          <a:bodyPr wrap="square" lIns="91363" tIns="45681" rIns="91363" bIns="45681" rtlCol="0">
            <a:spAutoFit/>
          </a:bodyPr>
          <a:lstStyle/>
          <a:p>
            <a:pPr algn="ctr"/>
            <a:r>
              <a:rPr lang="es-AR" sz="3200" b="1" dirty="0">
                <a:solidFill>
                  <a:srgbClr val="7030A0"/>
                </a:solidFill>
                <a:latin typeface="Arial" panose="020B0604020202020204" pitchFamily="34" charset="0"/>
                <a:cs typeface="Arial" panose="020B0604020202020204" pitchFamily="34" charset="0"/>
              </a:rPr>
              <a:t>14</a:t>
            </a:r>
            <a:r>
              <a:rPr lang="es-AR" sz="3200" dirty="0">
                <a:solidFill>
                  <a:srgbClr val="7030A0"/>
                </a:solidFill>
                <a:latin typeface="Arial" panose="020B0604020202020204" pitchFamily="34" charset="0"/>
                <a:cs typeface="Arial" panose="020B0604020202020204" pitchFamily="34" charset="0"/>
              </a:rPr>
              <a:t>%</a:t>
            </a:r>
            <a:endParaRPr lang="en-US" sz="3200" dirty="0">
              <a:solidFill>
                <a:srgbClr val="7030A0"/>
              </a:solidFill>
              <a:latin typeface="Arial" panose="020B0604020202020204" pitchFamily="34" charset="0"/>
              <a:cs typeface="Arial" panose="020B0604020202020204" pitchFamily="34" charset="0"/>
            </a:endParaRPr>
          </a:p>
        </p:txBody>
      </p:sp>
      <p:sp>
        <p:nvSpPr>
          <p:cNvPr id="24" name="CuadroTexto 23"/>
          <p:cNvSpPr txBox="1"/>
          <p:nvPr/>
        </p:nvSpPr>
        <p:spPr>
          <a:xfrm>
            <a:off x="10771387" y="4872803"/>
            <a:ext cx="1240836" cy="584697"/>
          </a:xfrm>
          <a:prstGeom prst="rect">
            <a:avLst/>
          </a:prstGeom>
          <a:noFill/>
        </p:spPr>
        <p:txBody>
          <a:bodyPr wrap="square" lIns="91363" tIns="45681" rIns="91363" bIns="45681" rtlCol="0">
            <a:spAutoFit/>
          </a:bodyPr>
          <a:lstStyle/>
          <a:p>
            <a:pPr algn="ctr"/>
            <a:r>
              <a:rPr lang="es-AR" sz="3200" b="1" dirty="0">
                <a:solidFill>
                  <a:srgbClr val="00C387"/>
                </a:solidFill>
                <a:latin typeface="Arial" panose="020B0604020202020204" pitchFamily="34" charset="0"/>
                <a:cs typeface="Arial" panose="020B0604020202020204" pitchFamily="34" charset="0"/>
              </a:rPr>
              <a:t>65</a:t>
            </a:r>
            <a:r>
              <a:rPr lang="es-AR" sz="3200" dirty="0">
                <a:solidFill>
                  <a:srgbClr val="00C387"/>
                </a:solidFill>
                <a:latin typeface="Arial" panose="020B0604020202020204" pitchFamily="34" charset="0"/>
                <a:cs typeface="Arial" panose="020B0604020202020204" pitchFamily="34" charset="0"/>
              </a:rPr>
              <a:t>%</a:t>
            </a:r>
            <a:endParaRPr lang="en-US" sz="3200" dirty="0">
              <a:solidFill>
                <a:srgbClr val="00C387"/>
              </a:solidFill>
              <a:latin typeface="Arial" panose="020B0604020202020204" pitchFamily="34" charset="0"/>
              <a:cs typeface="Arial" panose="020B0604020202020204" pitchFamily="34" charset="0"/>
            </a:endParaRPr>
          </a:p>
        </p:txBody>
      </p:sp>
      <p:sp>
        <p:nvSpPr>
          <p:cNvPr id="25" name="CuadroTexto 24"/>
          <p:cNvSpPr txBox="1"/>
          <p:nvPr/>
        </p:nvSpPr>
        <p:spPr>
          <a:xfrm>
            <a:off x="10771387" y="5661652"/>
            <a:ext cx="1240836" cy="584697"/>
          </a:xfrm>
          <a:prstGeom prst="rect">
            <a:avLst/>
          </a:prstGeom>
          <a:noFill/>
        </p:spPr>
        <p:txBody>
          <a:bodyPr wrap="square" lIns="91363" tIns="45681" rIns="91363" bIns="45681" rtlCol="0">
            <a:spAutoFit/>
          </a:bodyPr>
          <a:lstStyle/>
          <a:p>
            <a:pPr algn="ctr"/>
            <a:r>
              <a:rPr lang="es-AR" sz="3200" b="1" dirty="0">
                <a:solidFill>
                  <a:srgbClr val="7030A0"/>
                </a:solidFill>
                <a:latin typeface="Arial" panose="020B0604020202020204" pitchFamily="34" charset="0"/>
                <a:cs typeface="Arial" panose="020B0604020202020204" pitchFamily="34" charset="0"/>
              </a:rPr>
              <a:t>22</a:t>
            </a:r>
            <a:r>
              <a:rPr lang="es-AR" sz="3200" dirty="0">
                <a:solidFill>
                  <a:srgbClr val="7030A0"/>
                </a:solidFill>
                <a:latin typeface="Arial" panose="020B0604020202020204" pitchFamily="34" charset="0"/>
                <a:cs typeface="Arial" panose="020B0604020202020204" pitchFamily="34" charset="0"/>
              </a:rPr>
              <a:t>%</a:t>
            </a:r>
            <a:endParaRPr lang="en-US" sz="3200" dirty="0">
              <a:solidFill>
                <a:srgbClr val="7030A0"/>
              </a:solidFill>
              <a:latin typeface="Arial" panose="020B0604020202020204" pitchFamily="34" charset="0"/>
              <a:cs typeface="Arial" panose="020B0604020202020204" pitchFamily="34" charset="0"/>
            </a:endParaRPr>
          </a:p>
        </p:txBody>
      </p:sp>
      <p:sp>
        <p:nvSpPr>
          <p:cNvPr id="26" name="CuadroTexto 25"/>
          <p:cNvSpPr txBox="1"/>
          <p:nvPr/>
        </p:nvSpPr>
        <p:spPr>
          <a:xfrm>
            <a:off x="10771387" y="6450502"/>
            <a:ext cx="1240836" cy="584697"/>
          </a:xfrm>
          <a:prstGeom prst="rect">
            <a:avLst/>
          </a:prstGeom>
          <a:noFill/>
        </p:spPr>
        <p:txBody>
          <a:bodyPr wrap="square" lIns="91363" tIns="45681" rIns="91363" bIns="45681" rtlCol="0">
            <a:spAutoFit/>
          </a:bodyPr>
          <a:lstStyle/>
          <a:p>
            <a:pPr algn="ctr"/>
            <a:r>
              <a:rPr lang="es-AR" sz="3200" b="1" dirty="0">
                <a:solidFill>
                  <a:srgbClr val="7030A0"/>
                </a:solidFill>
                <a:latin typeface="Arial" panose="020B0604020202020204" pitchFamily="34" charset="0"/>
                <a:cs typeface="Arial" panose="020B0604020202020204" pitchFamily="34" charset="0"/>
              </a:rPr>
              <a:t>13</a:t>
            </a:r>
            <a:r>
              <a:rPr lang="es-AR" sz="3200" dirty="0">
                <a:solidFill>
                  <a:srgbClr val="7030A0"/>
                </a:solidFill>
                <a:latin typeface="Arial" panose="020B0604020202020204" pitchFamily="34" charset="0"/>
                <a:cs typeface="Arial" panose="020B0604020202020204" pitchFamily="34" charset="0"/>
              </a:rPr>
              <a:t>%</a:t>
            </a:r>
            <a:endParaRPr lang="en-US" sz="3200" dirty="0">
              <a:solidFill>
                <a:srgbClr val="7030A0"/>
              </a:solidFill>
              <a:latin typeface="Arial" panose="020B0604020202020204" pitchFamily="34" charset="0"/>
              <a:cs typeface="Arial" panose="020B0604020202020204" pitchFamily="34" charset="0"/>
            </a:endParaRPr>
          </a:p>
        </p:txBody>
      </p:sp>
      <p:cxnSp>
        <p:nvCxnSpPr>
          <p:cNvPr id="27" name="Conector recto 26"/>
          <p:cNvCxnSpPr/>
          <p:nvPr/>
        </p:nvCxnSpPr>
        <p:spPr>
          <a:xfrm>
            <a:off x="8800209" y="4199933"/>
            <a:ext cx="0" cy="2810069"/>
          </a:xfrm>
          <a:prstGeom prst="line">
            <a:avLst/>
          </a:prstGeom>
          <a:ln>
            <a:solidFill>
              <a:srgbClr val="CCD0D6"/>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0539521" y="4199933"/>
            <a:ext cx="0" cy="2810069"/>
          </a:xfrm>
          <a:prstGeom prst="line">
            <a:avLst/>
          </a:prstGeom>
          <a:ln>
            <a:solidFill>
              <a:srgbClr val="CCD0D6"/>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7216587" y="4722000"/>
            <a:ext cx="4750394" cy="25391"/>
          </a:xfrm>
          <a:prstGeom prst="line">
            <a:avLst/>
          </a:prstGeom>
          <a:ln>
            <a:solidFill>
              <a:srgbClr val="CCD0D6"/>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V="1">
            <a:off x="7216587" y="5497645"/>
            <a:ext cx="4750394" cy="25391"/>
          </a:xfrm>
          <a:prstGeom prst="line">
            <a:avLst/>
          </a:prstGeom>
          <a:ln>
            <a:solidFill>
              <a:srgbClr val="CCD0D6"/>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V="1">
            <a:off x="7216587" y="6282956"/>
            <a:ext cx="4750394" cy="25391"/>
          </a:xfrm>
          <a:prstGeom prst="line">
            <a:avLst/>
          </a:prstGeom>
          <a:ln>
            <a:solidFill>
              <a:srgbClr val="CCD0D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2B4AACC7-7583-42F0-8E5A-2B3CB5EB09F3}" type="slidenum">
              <a:rPr lang="en-US" smtClean="0">
                <a:solidFill>
                  <a:prstClr val="black"/>
                </a:solidFill>
              </a:rPr>
              <a:pPr/>
              <a:t>31</a:t>
            </a:fld>
            <a:endParaRPr lang="en-US" dirty="0">
              <a:solidFill>
                <a:prstClr val="black"/>
              </a:solidFill>
            </a:endParaRPr>
          </a:p>
        </p:txBody>
      </p:sp>
      <p:sp>
        <p:nvSpPr>
          <p:cNvPr id="33"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t>© 2018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1448274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15"/>
          <p:cNvSpPr/>
          <p:nvPr/>
        </p:nvSpPr>
        <p:spPr>
          <a:xfrm>
            <a:off x="645866" y="921589"/>
            <a:ext cx="7906463" cy="215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03754" tIns="143830" rIns="119857" bIns="119857" rtlCol="0" anchor="t"/>
          <a:lstStyle/>
          <a:p>
            <a:r>
              <a:rPr lang="es-AR" sz="3500" b="1" dirty="0">
                <a:solidFill>
                  <a:srgbClr val="702082"/>
                </a:solidFill>
                <a:cs typeface="Arial" panose="020B0604020202020204" pitchFamily="34" charset="0"/>
              </a:rPr>
              <a:t>Beneficios</a:t>
            </a:r>
            <a:endParaRPr lang="es-AR" sz="3500" b="1" dirty="0">
              <a:solidFill>
                <a:srgbClr val="702082"/>
              </a:solidFill>
            </a:endParaRPr>
          </a:p>
        </p:txBody>
      </p:sp>
      <p:sp>
        <p:nvSpPr>
          <p:cNvPr id="5"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919" rtl="0" eaLnBrk="1" latinLnBrk="0" hangingPunct="1">
              <a:defRPr sz="500" kern="1200">
                <a:solidFill>
                  <a:schemeClr val="tx1"/>
                </a:solidFill>
                <a:latin typeface="+mn-lt"/>
                <a:ea typeface="+mn-ea"/>
                <a:cs typeface="+mn-cs"/>
              </a:defRPr>
            </a:lvl1pPr>
            <a:lvl2pPr marL="778964" algn="l" defTabSz="1557919" rtl="0" eaLnBrk="1" latinLnBrk="0" hangingPunct="1">
              <a:defRPr sz="3100" kern="1200">
                <a:solidFill>
                  <a:schemeClr val="tx1"/>
                </a:solidFill>
                <a:latin typeface="+mn-lt"/>
                <a:ea typeface="+mn-ea"/>
                <a:cs typeface="+mn-cs"/>
              </a:defRPr>
            </a:lvl2pPr>
            <a:lvl3pPr marL="1557919" algn="l" defTabSz="1557919" rtl="0" eaLnBrk="1" latinLnBrk="0" hangingPunct="1">
              <a:defRPr sz="3100" kern="1200">
                <a:solidFill>
                  <a:schemeClr val="tx1"/>
                </a:solidFill>
                <a:latin typeface="+mn-lt"/>
                <a:ea typeface="+mn-ea"/>
                <a:cs typeface="+mn-cs"/>
              </a:defRPr>
            </a:lvl3pPr>
            <a:lvl4pPr marL="2336878" algn="l" defTabSz="1557919" rtl="0" eaLnBrk="1" latinLnBrk="0" hangingPunct="1">
              <a:defRPr sz="3100" kern="1200">
                <a:solidFill>
                  <a:schemeClr val="tx1"/>
                </a:solidFill>
                <a:latin typeface="+mn-lt"/>
                <a:ea typeface="+mn-ea"/>
                <a:cs typeface="+mn-cs"/>
              </a:defRPr>
            </a:lvl4pPr>
            <a:lvl5pPr marL="3115838" algn="l" defTabSz="1557919" rtl="0" eaLnBrk="1" latinLnBrk="0" hangingPunct="1">
              <a:defRPr sz="3100" kern="1200">
                <a:solidFill>
                  <a:schemeClr val="tx1"/>
                </a:solidFill>
                <a:latin typeface="+mn-lt"/>
                <a:ea typeface="+mn-ea"/>
                <a:cs typeface="+mn-cs"/>
              </a:defRPr>
            </a:lvl5pPr>
            <a:lvl6pPr marL="3894799" algn="l" defTabSz="1557919" rtl="0" eaLnBrk="1" latinLnBrk="0" hangingPunct="1">
              <a:defRPr sz="3100" kern="1200">
                <a:solidFill>
                  <a:schemeClr val="tx1"/>
                </a:solidFill>
                <a:latin typeface="+mn-lt"/>
                <a:ea typeface="+mn-ea"/>
                <a:cs typeface="+mn-cs"/>
              </a:defRPr>
            </a:lvl6pPr>
            <a:lvl7pPr marL="4673758" algn="l" defTabSz="1557919" rtl="0" eaLnBrk="1" latinLnBrk="0" hangingPunct="1">
              <a:defRPr sz="3100" kern="1200">
                <a:solidFill>
                  <a:schemeClr val="tx1"/>
                </a:solidFill>
                <a:latin typeface="+mn-lt"/>
                <a:ea typeface="+mn-ea"/>
                <a:cs typeface="+mn-cs"/>
              </a:defRPr>
            </a:lvl7pPr>
            <a:lvl8pPr marL="5452722" algn="l" defTabSz="1557919" rtl="0" eaLnBrk="1" latinLnBrk="0" hangingPunct="1">
              <a:defRPr sz="3100" kern="1200">
                <a:solidFill>
                  <a:schemeClr val="tx1"/>
                </a:solidFill>
                <a:latin typeface="+mn-lt"/>
                <a:ea typeface="+mn-ea"/>
                <a:cs typeface="+mn-cs"/>
              </a:defRPr>
            </a:lvl8pPr>
            <a:lvl9pPr marL="6231676" algn="l" defTabSz="1557919" rtl="0" eaLnBrk="1" latinLnBrk="0" hangingPunct="1">
              <a:defRPr sz="3100" kern="1200">
                <a:solidFill>
                  <a:schemeClr val="tx1"/>
                </a:solidFill>
                <a:latin typeface="+mn-lt"/>
                <a:ea typeface="+mn-ea"/>
                <a:cs typeface="+mn-cs"/>
              </a:defRPr>
            </a:lvl9pPr>
          </a:lstStyle>
          <a:p>
            <a:r>
              <a:rPr lang="en-US" smtClean="0">
                <a:solidFill>
                  <a:prstClr val="black"/>
                </a:solidFill>
              </a:rPr>
              <a:t>© 2018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396930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ángulo 7"/>
          <p:cNvSpPr/>
          <p:nvPr/>
        </p:nvSpPr>
        <p:spPr>
          <a:xfrm>
            <a:off x="603922" y="807905"/>
            <a:ext cx="8813816" cy="56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defTabSz="1557799"/>
            <a:r>
              <a:rPr lang="es-AR" sz="2800" b="1" dirty="0">
                <a:solidFill>
                  <a:srgbClr val="702082"/>
                </a:solidFill>
                <a:cs typeface="Arial" panose="020B0604020202020204" pitchFamily="34" charset="0"/>
              </a:rPr>
              <a:t>Clasificación de los beneficios</a:t>
            </a:r>
          </a:p>
        </p:txBody>
      </p:sp>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33</a:t>
            </a:fld>
            <a:endParaRPr lang="en-US" dirty="0">
              <a:solidFill>
                <a:prstClr val="black">
                  <a:tint val="75000"/>
                </a:prstClr>
              </a:solidFill>
            </a:endParaRPr>
          </a:p>
        </p:txBody>
      </p:sp>
      <p:sp>
        <p:nvSpPr>
          <p:cNvPr id="55"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799" rtl="0" eaLnBrk="1" latinLnBrk="0" hangingPunct="1">
              <a:defRPr sz="500" kern="1200">
                <a:solidFill>
                  <a:schemeClr val="tx1"/>
                </a:solidFill>
                <a:latin typeface="+mn-lt"/>
                <a:ea typeface="+mn-ea"/>
                <a:cs typeface="+mn-cs"/>
              </a:defRPr>
            </a:lvl1pPr>
            <a:lvl2pPr marL="778903" algn="l" defTabSz="1557799" rtl="0" eaLnBrk="1" latinLnBrk="0" hangingPunct="1">
              <a:defRPr sz="3100" kern="1200">
                <a:solidFill>
                  <a:schemeClr val="tx1"/>
                </a:solidFill>
                <a:latin typeface="+mn-lt"/>
                <a:ea typeface="+mn-ea"/>
                <a:cs typeface="+mn-cs"/>
              </a:defRPr>
            </a:lvl2pPr>
            <a:lvl3pPr marL="1557799" algn="l" defTabSz="1557799" rtl="0" eaLnBrk="1" latinLnBrk="0" hangingPunct="1">
              <a:defRPr sz="3100" kern="1200">
                <a:solidFill>
                  <a:schemeClr val="tx1"/>
                </a:solidFill>
                <a:latin typeface="+mn-lt"/>
                <a:ea typeface="+mn-ea"/>
                <a:cs typeface="+mn-cs"/>
              </a:defRPr>
            </a:lvl3pPr>
            <a:lvl4pPr marL="2336696" algn="l" defTabSz="1557799" rtl="0" eaLnBrk="1" latinLnBrk="0" hangingPunct="1">
              <a:defRPr sz="3100" kern="1200">
                <a:solidFill>
                  <a:schemeClr val="tx1"/>
                </a:solidFill>
                <a:latin typeface="+mn-lt"/>
                <a:ea typeface="+mn-ea"/>
                <a:cs typeface="+mn-cs"/>
              </a:defRPr>
            </a:lvl4pPr>
            <a:lvl5pPr marL="3115595" algn="l" defTabSz="1557799" rtl="0" eaLnBrk="1" latinLnBrk="0" hangingPunct="1">
              <a:defRPr sz="3100" kern="1200">
                <a:solidFill>
                  <a:schemeClr val="tx1"/>
                </a:solidFill>
                <a:latin typeface="+mn-lt"/>
                <a:ea typeface="+mn-ea"/>
                <a:cs typeface="+mn-cs"/>
              </a:defRPr>
            </a:lvl5pPr>
            <a:lvl6pPr marL="3894492" algn="l" defTabSz="1557799" rtl="0" eaLnBrk="1" latinLnBrk="0" hangingPunct="1">
              <a:defRPr sz="3100" kern="1200">
                <a:solidFill>
                  <a:schemeClr val="tx1"/>
                </a:solidFill>
                <a:latin typeface="+mn-lt"/>
                <a:ea typeface="+mn-ea"/>
                <a:cs typeface="+mn-cs"/>
              </a:defRPr>
            </a:lvl6pPr>
            <a:lvl7pPr marL="4673394" algn="l" defTabSz="1557799" rtl="0" eaLnBrk="1" latinLnBrk="0" hangingPunct="1">
              <a:defRPr sz="3100" kern="1200">
                <a:solidFill>
                  <a:schemeClr val="tx1"/>
                </a:solidFill>
                <a:latin typeface="+mn-lt"/>
                <a:ea typeface="+mn-ea"/>
                <a:cs typeface="+mn-cs"/>
              </a:defRPr>
            </a:lvl7pPr>
            <a:lvl8pPr marL="5452296" algn="l" defTabSz="1557799" rtl="0" eaLnBrk="1" latinLnBrk="0" hangingPunct="1">
              <a:defRPr sz="3100" kern="1200">
                <a:solidFill>
                  <a:schemeClr val="tx1"/>
                </a:solidFill>
                <a:latin typeface="+mn-lt"/>
                <a:ea typeface="+mn-ea"/>
                <a:cs typeface="+mn-cs"/>
              </a:defRPr>
            </a:lvl8pPr>
            <a:lvl9pPr marL="6231188" algn="l" defTabSz="1557799" rtl="0" eaLnBrk="1" latinLnBrk="0" hangingPunct="1">
              <a:defRPr sz="3100" kern="1200">
                <a:solidFill>
                  <a:schemeClr val="tx1"/>
                </a:solidFill>
                <a:latin typeface="+mn-lt"/>
                <a:ea typeface="+mn-ea"/>
                <a:cs typeface="+mn-cs"/>
              </a:defRPr>
            </a:lvl9pPr>
          </a:lstStyle>
          <a:p>
            <a:r>
              <a:rPr lang="en-US" smtClean="0">
                <a:solidFill>
                  <a:prstClr val="black"/>
                </a:solidFill>
              </a:rPr>
              <a:t>© 2018 Willis Towers Watson. All rights reserved. Proprietary and Confidential. For Willis Towers Watson and Willis Towers Watson client use only.</a:t>
            </a:r>
            <a:endParaRPr lang="en-US" dirty="0">
              <a:solidFill>
                <a:prstClr val="black"/>
              </a:solidFill>
            </a:endParaRPr>
          </a:p>
        </p:txBody>
      </p:sp>
      <p:grpSp>
        <p:nvGrpSpPr>
          <p:cNvPr id="63" name="Group 12"/>
          <p:cNvGrpSpPr>
            <a:grpSpLocks/>
          </p:cNvGrpSpPr>
          <p:nvPr/>
        </p:nvGrpSpPr>
        <p:grpSpPr bwMode="auto">
          <a:xfrm>
            <a:off x="2155842" y="3203580"/>
            <a:ext cx="4187825" cy="4637739"/>
            <a:chOff x="326" y="870"/>
            <a:chExt cx="2510" cy="2571"/>
          </a:xfrm>
        </p:grpSpPr>
        <p:sp>
          <p:nvSpPr>
            <p:cNvPr id="64" name="Rectangle 3"/>
            <p:cNvSpPr>
              <a:spLocks noChangeArrowheads="1"/>
            </p:cNvSpPr>
            <p:nvPr/>
          </p:nvSpPr>
          <p:spPr bwMode="gray">
            <a:xfrm>
              <a:off x="326" y="870"/>
              <a:ext cx="2510" cy="2571"/>
            </a:xfrm>
            <a:prstGeom prst="rect">
              <a:avLst/>
            </a:prstGeom>
            <a:solidFill>
              <a:srgbClr val="DEDEDE"/>
            </a:solidFill>
            <a:ln w="76200"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91440" bIns="9144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n-US" b="1">
                  <a:solidFill>
                    <a:schemeClr val="accent1"/>
                  </a:solidFill>
                  <a:ea typeface="MS PGothic" panose="020B0600070205080204" pitchFamily="34" charset="-128"/>
                </a:rPr>
                <a:t>Tradicionales (hard)</a:t>
              </a:r>
            </a:p>
          </p:txBody>
        </p:sp>
        <p:sp>
          <p:nvSpPr>
            <p:cNvPr id="65" name="Text Box 5"/>
            <p:cNvSpPr txBox="1">
              <a:spLocks noChangeArrowheads="1"/>
            </p:cNvSpPr>
            <p:nvPr/>
          </p:nvSpPr>
          <p:spPr bwMode="gray">
            <a:xfrm>
              <a:off x="342" y="1244"/>
              <a:ext cx="2121" cy="1024"/>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12700" algn="ctr">
                  <a:solidFill>
                    <a:schemeClr val="bg1"/>
                  </a:solidFill>
                  <a:miter lim="800000"/>
                  <a:headEnd/>
                  <a:tailEnd/>
                </a14:hiddenLine>
              </a:ext>
              <a:ext uri="{AF507438-7753-43e0-B8FC-AC1667EBCBE1}">
                <a14:hiddenEffects xmlns:a14="http://schemas.microsoft.com/office/drawing/2010/main" xmlns="">
                  <a:effectLst>
                    <a:outerShdw dist="71842" dir="2700000" algn="ctr" rotWithShape="0">
                      <a:schemeClr val="bg2"/>
                    </a:outerShdw>
                  </a:effectLst>
                </a14:hiddenEffects>
              </a:ext>
            </a:extLst>
          </p:spPr>
          <p:txBody>
            <a:bodyPr tIns="91440" bIns="9144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E65032"/>
                </a:buClr>
                <a:buSzPct val="60000"/>
                <a:buFont typeface="Wingdings" panose="05000000000000000000" pitchFamily="2" charset="2"/>
                <a:buNone/>
              </a:pPr>
              <a:r>
                <a:rPr lang="es-AR" altLang="en-US" sz="1500" b="1" dirty="0">
                  <a:ea typeface="MS PGothic" panose="020B0600070205080204" pitchFamily="34" charset="-128"/>
                </a:rPr>
                <a:t>Complementan las prestaciones de la Seguridad Social, cubriendo necesidades de envergadura:</a:t>
              </a:r>
            </a:p>
            <a:p>
              <a:pPr>
                <a:spcBef>
                  <a:spcPct val="50000"/>
                </a:spcBef>
                <a:buClr>
                  <a:srgbClr val="E65032"/>
                </a:buClr>
                <a:buSzPct val="60000"/>
                <a:buFont typeface="Wingdings" panose="05000000000000000000" pitchFamily="2" charset="2"/>
                <a:buNone/>
              </a:pPr>
              <a:r>
                <a:rPr lang="es-AR" altLang="en-US" sz="1400" dirty="0">
                  <a:ea typeface="MS PGothic" panose="020B0600070205080204" pitchFamily="34" charset="-128"/>
                </a:rPr>
                <a:t>Planes de Salud</a:t>
              </a:r>
            </a:p>
            <a:p>
              <a:pPr>
                <a:spcBef>
                  <a:spcPct val="50000"/>
                </a:spcBef>
                <a:buClr>
                  <a:srgbClr val="E65032"/>
                </a:buClr>
                <a:buSzPct val="60000"/>
                <a:buFont typeface="Wingdings" panose="05000000000000000000" pitchFamily="2" charset="2"/>
                <a:buNone/>
              </a:pPr>
              <a:r>
                <a:rPr lang="es-AR" altLang="en-US" sz="1400" dirty="0">
                  <a:ea typeface="MS PGothic" panose="020B0600070205080204" pitchFamily="34" charset="-128"/>
                </a:rPr>
                <a:t>Planes de Pensiones</a:t>
              </a:r>
            </a:p>
            <a:p>
              <a:pPr>
                <a:spcBef>
                  <a:spcPct val="50000"/>
                </a:spcBef>
                <a:buClr>
                  <a:srgbClr val="E65032"/>
                </a:buClr>
                <a:buSzPct val="60000"/>
                <a:buFont typeface="Wingdings" panose="05000000000000000000" pitchFamily="2" charset="2"/>
                <a:buNone/>
              </a:pPr>
              <a:r>
                <a:rPr lang="es-AR" altLang="en-US" sz="1400" dirty="0">
                  <a:ea typeface="MS PGothic" panose="020B0600070205080204" pitchFamily="34" charset="-128"/>
                </a:rPr>
                <a:t>Seguros de Vida</a:t>
              </a:r>
            </a:p>
          </p:txBody>
        </p:sp>
      </p:grpSp>
      <p:grpSp>
        <p:nvGrpSpPr>
          <p:cNvPr id="66" name="Group 13"/>
          <p:cNvGrpSpPr>
            <a:grpSpLocks/>
          </p:cNvGrpSpPr>
          <p:nvPr/>
        </p:nvGrpSpPr>
        <p:grpSpPr bwMode="auto">
          <a:xfrm>
            <a:off x="6137292" y="3216291"/>
            <a:ext cx="4187825" cy="4632325"/>
            <a:chOff x="2834" y="878"/>
            <a:chExt cx="2510" cy="2568"/>
          </a:xfrm>
        </p:grpSpPr>
        <p:sp>
          <p:nvSpPr>
            <p:cNvPr id="67" name="Rectangle 4"/>
            <p:cNvSpPr>
              <a:spLocks noChangeArrowheads="1"/>
            </p:cNvSpPr>
            <p:nvPr/>
          </p:nvSpPr>
          <p:spPr bwMode="gray">
            <a:xfrm>
              <a:off x="2834" y="878"/>
              <a:ext cx="2510" cy="2568"/>
            </a:xfrm>
            <a:prstGeom prst="rect">
              <a:avLst/>
            </a:prstGeom>
            <a:solidFill>
              <a:srgbClr val="DEDEDE"/>
            </a:solidFill>
            <a:ln w="76200"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91440" bIns="9144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AR" altLang="en-US" b="1">
                  <a:solidFill>
                    <a:schemeClr val="accent1"/>
                  </a:solidFill>
                  <a:ea typeface="MS PGothic" panose="020B0600070205080204" pitchFamily="34" charset="-128"/>
                </a:rPr>
                <a:t>No tradicionales (soft)</a:t>
              </a:r>
            </a:p>
          </p:txBody>
        </p:sp>
        <p:sp>
          <p:nvSpPr>
            <p:cNvPr id="68" name="Text Box 6"/>
            <p:cNvSpPr txBox="1">
              <a:spLocks noChangeArrowheads="1"/>
            </p:cNvSpPr>
            <p:nvPr/>
          </p:nvSpPr>
          <p:spPr bwMode="gray">
            <a:xfrm>
              <a:off x="3456" y="1407"/>
              <a:ext cx="1851" cy="1662"/>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12700" algn="ctr">
                  <a:solidFill>
                    <a:schemeClr val="bg1"/>
                  </a:solidFill>
                  <a:miter lim="800000"/>
                  <a:headEnd/>
                  <a:tailEnd/>
                </a14:hiddenLine>
              </a:ext>
              <a:ext uri="{AF507438-7753-43e0-B8FC-AC1667EBCBE1}">
                <a14:hiddenEffects xmlns:a14="http://schemas.microsoft.com/office/drawing/2010/main" xmlns="">
                  <a:effectLst>
                    <a:outerShdw dist="71842" dir="2700000" algn="ctr" rotWithShape="0">
                      <a:schemeClr val="bg2"/>
                    </a:outerShdw>
                  </a:effectLst>
                </a14:hiddenEffects>
              </a:ext>
            </a:extLst>
          </p:spPr>
          <p:txBody>
            <a:bodyPr tIns="91440" bIns="9144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s-AR" altLang="en-US" sz="1500" b="1" dirty="0">
                  <a:ea typeface="MS PGothic" panose="020B0600070205080204" pitchFamily="34" charset="-128"/>
                </a:rPr>
                <a:t>Orientados a mejorar la calidad de vida del empleado:</a:t>
              </a:r>
              <a:endParaRPr lang="es-AR" altLang="en-US" sz="1400" b="1" dirty="0">
                <a:ea typeface="MS PGothic" panose="020B0600070205080204" pitchFamily="34" charset="-128"/>
              </a:endParaRPr>
            </a:p>
            <a:p>
              <a:pPr algn="r" eaLnBrk="1" hangingPunct="1">
                <a:spcBef>
                  <a:spcPct val="50000"/>
                </a:spcBef>
              </a:pPr>
              <a:r>
                <a:rPr lang="es-AR" altLang="en-US" sz="1400" dirty="0">
                  <a:ea typeface="MS PGothic" panose="020B0600070205080204" pitchFamily="34" charset="-128"/>
                </a:rPr>
                <a:t> Gimnasio</a:t>
              </a:r>
            </a:p>
            <a:p>
              <a:pPr algn="r" eaLnBrk="1" hangingPunct="1">
                <a:spcBef>
                  <a:spcPct val="50000"/>
                </a:spcBef>
              </a:pPr>
              <a:r>
                <a:rPr lang="es-AR" altLang="en-US" sz="1400" dirty="0">
                  <a:ea typeface="MS PGothic" panose="020B0600070205080204" pitchFamily="34" charset="-128"/>
                </a:rPr>
                <a:t> Horario Flexible</a:t>
              </a:r>
            </a:p>
            <a:p>
              <a:pPr algn="r" eaLnBrk="1" hangingPunct="1">
                <a:spcBef>
                  <a:spcPct val="50000"/>
                </a:spcBef>
              </a:pPr>
              <a:r>
                <a:rPr lang="es-AR" altLang="en-US" sz="1400" dirty="0">
                  <a:ea typeface="MS PGothic" panose="020B0600070205080204" pitchFamily="34" charset="-128"/>
                </a:rPr>
                <a:t> Viernes Corto</a:t>
              </a:r>
            </a:p>
            <a:p>
              <a:pPr algn="r" eaLnBrk="1" hangingPunct="1">
                <a:spcBef>
                  <a:spcPct val="50000"/>
                </a:spcBef>
              </a:pPr>
              <a:r>
                <a:rPr lang="es-AR" altLang="en-US" sz="1400" dirty="0">
                  <a:ea typeface="MS PGothic" panose="020B0600070205080204" pitchFamily="34" charset="-128"/>
                </a:rPr>
                <a:t> Educación Financiera</a:t>
              </a:r>
            </a:p>
            <a:p>
              <a:pPr algn="r" eaLnBrk="1" hangingPunct="1">
                <a:spcBef>
                  <a:spcPct val="50000"/>
                </a:spcBef>
              </a:pPr>
              <a:r>
                <a:rPr lang="es-AR" altLang="en-US" sz="1400" dirty="0">
                  <a:ea typeface="MS PGothic" panose="020B0600070205080204" pitchFamily="34" charset="-128"/>
                </a:rPr>
                <a:t> Talleres de temas varios</a:t>
              </a:r>
            </a:p>
            <a:p>
              <a:pPr algn="r" eaLnBrk="1" hangingPunct="1">
                <a:spcBef>
                  <a:spcPct val="50000"/>
                </a:spcBef>
              </a:pPr>
              <a:endParaRPr lang="es-AR" altLang="en-US" sz="1400" dirty="0">
                <a:ea typeface="MS PGothic" panose="020B0600070205080204" pitchFamily="34" charset="-128"/>
              </a:endParaRPr>
            </a:p>
            <a:p>
              <a:pPr algn="r" eaLnBrk="1" hangingPunct="1">
                <a:spcBef>
                  <a:spcPct val="50000"/>
                </a:spcBef>
              </a:pPr>
              <a:endParaRPr lang="en-US" altLang="en-US" sz="1400" dirty="0">
                <a:ea typeface="MS PGothic" panose="020B0600070205080204" pitchFamily="34" charset="-128"/>
              </a:endParaRPr>
            </a:p>
          </p:txBody>
        </p:sp>
      </p:grpSp>
      <p:sp>
        <p:nvSpPr>
          <p:cNvPr id="70" name="AutoShape 9"/>
          <p:cNvSpPr>
            <a:spLocks noChangeArrowheads="1"/>
          </p:cNvSpPr>
          <p:nvPr/>
        </p:nvSpPr>
        <p:spPr bwMode="auto">
          <a:xfrm rot="16194738">
            <a:off x="4508950" y="4852561"/>
            <a:ext cx="586256" cy="745800"/>
          </a:xfrm>
          <a:prstGeom prst="upArrow">
            <a:avLst>
              <a:gd name="adj1" fmla="val 61676"/>
              <a:gd name="adj2" fmla="val 44554"/>
            </a:avLst>
          </a:prstGeom>
          <a:solidFill>
            <a:schemeClr val="accent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45681" rIns="91363" bIns="4568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n-US"/>
          </a:p>
        </p:txBody>
      </p:sp>
      <p:sp>
        <p:nvSpPr>
          <p:cNvPr id="71" name="AutoShape 10"/>
          <p:cNvSpPr>
            <a:spLocks noChangeArrowheads="1"/>
          </p:cNvSpPr>
          <p:nvPr/>
        </p:nvSpPr>
        <p:spPr bwMode="auto">
          <a:xfrm rot="16194738" flipV="1">
            <a:off x="7217226" y="4847801"/>
            <a:ext cx="586256" cy="745800"/>
          </a:xfrm>
          <a:prstGeom prst="upArrow">
            <a:avLst>
              <a:gd name="adj1" fmla="val 61676"/>
              <a:gd name="adj2" fmla="val 44554"/>
            </a:avLst>
          </a:prstGeom>
          <a:solidFill>
            <a:schemeClr val="accent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45681" rIns="91363" bIns="4568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n-US"/>
          </a:p>
        </p:txBody>
      </p:sp>
      <p:sp>
        <p:nvSpPr>
          <p:cNvPr id="72" name="Oval 11"/>
          <p:cNvSpPr>
            <a:spLocks noChangeArrowheads="1"/>
          </p:cNvSpPr>
          <p:nvPr/>
        </p:nvSpPr>
        <p:spPr bwMode="gray">
          <a:xfrm>
            <a:off x="4984762" y="4035425"/>
            <a:ext cx="2424267" cy="2621017"/>
          </a:xfrm>
          <a:prstGeom prst="ellipse">
            <a:avLst/>
          </a:prstGeom>
          <a:gradFill rotWithShape="1">
            <a:gsLst>
              <a:gs pos="0">
                <a:schemeClr val="accent1">
                  <a:gamma/>
                  <a:tint val="34902"/>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xmlns="" w="76200" algn="ctr">
                <a:solidFill>
                  <a:schemeClr val="bg1"/>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363" tIns="45681" rIns="91363" bIns="45681" anchor="ctr"/>
          <a:lstStyle/>
          <a:p>
            <a:pPr algn="ctr" eaLnBrk="1" hangingPunct="1">
              <a:defRPr/>
            </a:pPr>
            <a:r>
              <a:rPr lang="en-US" sz="2000">
                <a:ea typeface="MS PGothic" pitchFamily="34" charset="-128"/>
              </a:rPr>
              <a:t>Beneficios</a:t>
            </a:r>
            <a:endParaRPr lang="en-US" sz="2200"/>
          </a:p>
        </p:txBody>
      </p:sp>
    </p:spTree>
    <p:extLst>
      <p:ext uri="{BB962C8B-B14F-4D97-AF65-F5344CB8AC3E}">
        <p14:creationId xmlns:p14="http://schemas.microsoft.com/office/powerpoint/2010/main" val="3788697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ángulo 7"/>
          <p:cNvSpPr/>
          <p:nvPr/>
        </p:nvSpPr>
        <p:spPr>
          <a:xfrm>
            <a:off x="603922" y="807905"/>
            <a:ext cx="8813816" cy="56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defTabSz="1557799"/>
            <a:r>
              <a:rPr lang="es-AR" sz="2800" b="1" dirty="0">
                <a:solidFill>
                  <a:srgbClr val="702082"/>
                </a:solidFill>
                <a:cs typeface="Arial" panose="020B0604020202020204" pitchFamily="34" charset="0"/>
              </a:rPr>
              <a:t>Tendencias de los beneficios</a:t>
            </a:r>
          </a:p>
        </p:txBody>
      </p:sp>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34</a:t>
            </a:fld>
            <a:endParaRPr lang="en-US" dirty="0">
              <a:solidFill>
                <a:prstClr val="black">
                  <a:tint val="75000"/>
                </a:prstClr>
              </a:solidFill>
            </a:endParaRPr>
          </a:p>
        </p:txBody>
      </p:sp>
      <p:sp>
        <p:nvSpPr>
          <p:cNvPr id="55"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799" rtl="0" eaLnBrk="1" latinLnBrk="0" hangingPunct="1">
              <a:defRPr sz="500" kern="1200">
                <a:solidFill>
                  <a:schemeClr val="tx1"/>
                </a:solidFill>
                <a:latin typeface="+mn-lt"/>
                <a:ea typeface="+mn-ea"/>
                <a:cs typeface="+mn-cs"/>
              </a:defRPr>
            </a:lvl1pPr>
            <a:lvl2pPr marL="778903" algn="l" defTabSz="1557799" rtl="0" eaLnBrk="1" latinLnBrk="0" hangingPunct="1">
              <a:defRPr sz="3100" kern="1200">
                <a:solidFill>
                  <a:schemeClr val="tx1"/>
                </a:solidFill>
                <a:latin typeface="+mn-lt"/>
                <a:ea typeface="+mn-ea"/>
                <a:cs typeface="+mn-cs"/>
              </a:defRPr>
            </a:lvl2pPr>
            <a:lvl3pPr marL="1557799" algn="l" defTabSz="1557799" rtl="0" eaLnBrk="1" latinLnBrk="0" hangingPunct="1">
              <a:defRPr sz="3100" kern="1200">
                <a:solidFill>
                  <a:schemeClr val="tx1"/>
                </a:solidFill>
                <a:latin typeface="+mn-lt"/>
                <a:ea typeface="+mn-ea"/>
                <a:cs typeface="+mn-cs"/>
              </a:defRPr>
            </a:lvl3pPr>
            <a:lvl4pPr marL="2336696" algn="l" defTabSz="1557799" rtl="0" eaLnBrk="1" latinLnBrk="0" hangingPunct="1">
              <a:defRPr sz="3100" kern="1200">
                <a:solidFill>
                  <a:schemeClr val="tx1"/>
                </a:solidFill>
                <a:latin typeface="+mn-lt"/>
                <a:ea typeface="+mn-ea"/>
                <a:cs typeface="+mn-cs"/>
              </a:defRPr>
            </a:lvl4pPr>
            <a:lvl5pPr marL="3115595" algn="l" defTabSz="1557799" rtl="0" eaLnBrk="1" latinLnBrk="0" hangingPunct="1">
              <a:defRPr sz="3100" kern="1200">
                <a:solidFill>
                  <a:schemeClr val="tx1"/>
                </a:solidFill>
                <a:latin typeface="+mn-lt"/>
                <a:ea typeface="+mn-ea"/>
                <a:cs typeface="+mn-cs"/>
              </a:defRPr>
            </a:lvl5pPr>
            <a:lvl6pPr marL="3894492" algn="l" defTabSz="1557799" rtl="0" eaLnBrk="1" latinLnBrk="0" hangingPunct="1">
              <a:defRPr sz="3100" kern="1200">
                <a:solidFill>
                  <a:schemeClr val="tx1"/>
                </a:solidFill>
                <a:latin typeface="+mn-lt"/>
                <a:ea typeface="+mn-ea"/>
                <a:cs typeface="+mn-cs"/>
              </a:defRPr>
            </a:lvl6pPr>
            <a:lvl7pPr marL="4673394" algn="l" defTabSz="1557799" rtl="0" eaLnBrk="1" latinLnBrk="0" hangingPunct="1">
              <a:defRPr sz="3100" kern="1200">
                <a:solidFill>
                  <a:schemeClr val="tx1"/>
                </a:solidFill>
                <a:latin typeface="+mn-lt"/>
                <a:ea typeface="+mn-ea"/>
                <a:cs typeface="+mn-cs"/>
              </a:defRPr>
            </a:lvl7pPr>
            <a:lvl8pPr marL="5452296" algn="l" defTabSz="1557799" rtl="0" eaLnBrk="1" latinLnBrk="0" hangingPunct="1">
              <a:defRPr sz="3100" kern="1200">
                <a:solidFill>
                  <a:schemeClr val="tx1"/>
                </a:solidFill>
                <a:latin typeface="+mn-lt"/>
                <a:ea typeface="+mn-ea"/>
                <a:cs typeface="+mn-cs"/>
              </a:defRPr>
            </a:lvl8pPr>
            <a:lvl9pPr marL="6231188" algn="l" defTabSz="1557799" rtl="0" eaLnBrk="1" latinLnBrk="0" hangingPunct="1">
              <a:defRPr sz="3100" kern="1200">
                <a:solidFill>
                  <a:schemeClr val="tx1"/>
                </a:solidFill>
                <a:latin typeface="+mn-lt"/>
                <a:ea typeface="+mn-ea"/>
                <a:cs typeface="+mn-cs"/>
              </a:defRPr>
            </a:lvl9pPr>
          </a:lstStyle>
          <a:p>
            <a:r>
              <a:rPr lang="en-US" smtClean="0">
                <a:solidFill>
                  <a:prstClr val="black"/>
                </a:solidFill>
              </a:rPr>
              <a:t>© 2018 Willis Towers Watson. All rights reserved. Proprietary and Confidential. For Willis Towers Watson and Willis Towers Watson client use only.</a:t>
            </a:r>
            <a:endParaRPr lang="en-US" dirty="0">
              <a:solidFill>
                <a:prstClr val="black"/>
              </a:solidFill>
            </a:endParaRPr>
          </a:p>
        </p:txBody>
      </p:sp>
      <p:pic>
        <p:nvPicPr>
          <p:cNvPr id="1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022618"/>
            <a:ext cx="4141788" cy="457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97677" y="3021019"/>
            <a:ext cx="4141788" cy="457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CuadroTexto 2"/>
          <p:cNvSpPr txBox="1">
            <a:spLocks noChangeArrowheads="1"/>
          </p:cNvSpPr>
          <p:nvPr/>
        </p:nvSpPr>
        <p:spPr bwMode="auto">
          <a:xfrm>
            <a:off x="6773866" y="7769231"/>
            <a:ext cx="3237912" cy="230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63" tIns="45681" rIns="91363" bIns="4568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AR" altLang="en-US" sz="900" b="1"/>
              <a:t>Muestra 50 empresas líderes con políticas competitivas</a:t>
            </a:r>
            <a:endParaRPr lang="en-US" altLang="en-US" sz="900" b="1"/>
          </a:p>
        </p:txBody>
      </p:sp>
    </p:spTree>
    <p:extLst>
      <p:ext uri="{BB962C8B-B14F-4D97-AF65-F5344CB8AC3E}">
        <p14:creationId xmlns:p14="http://schemas.microsoft.com/office/powerpoint/2010/main" val="97670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ángulo 7"/>
          <p:cNvSpPr/>
          <p:nvPr/>
        </p:nvSpPr>
        <p:spPr>
          <a:xfrm>
            <a:off x="603922" y="807905"/>
            <a:ext cx="8813816" cy="56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defTabSz="1557799"/>
            <a:r>
              <a:rPr lang="es-AR" sz="2800" b="1" dirty="0">
                <a:solidFill>
                  <a:srgbClr val="702082"/>
                </a:solidFill>
                <a:cs typeface="Arial" panose="020B0604020202020204" pitchFamily="34" charset="0"/>
              </a:rPr>
              <a:t>Tendencias de los beneficios</a:t>
            </a:r>
          </a:p>
        </p:txBody>
      </p:sp>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35</a:t>
            </a:fld>
            <a:endParaRPr lang="en-US" dirty="0">
              <a:solidFill>
                <a:prstClr val="black">
                  <a:tint val="75000"/>
                </a:prstClr>
              </a:solidFill>
            </a:endParaRPr>
          </a:p>
        </p:txBody>
      </p:sp>
      <p:sp>
        <p:nvSpPr>
          <p:cNvPr id="55"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799" rtl="0" eaLnBrk="1" latinLnBrk="0" hangingPunct="1">
              <a:defRPr sz="500" kern="1200">
                <a:solidFill>
                  <a:schemeClr val="tx1"/>
                </a:solidFill>
                <a:latin typeface="+mn-lt"/>
                <a:ea typeface="+mn-ea"/>
                <a:cs typeface="+mn-cs"/>
              </a:defRPr>
            </a:lvl1pPr>
            <a:lvl2pPr marL="778903" algn="l" defTabSz="1557799" rtl="0" eaLnBrk="1" latinLnBrk="0" hangingPunct="1">
              <a:defRPr sz="3100" kern="1200">
                <a:solidFill>
                  <a:schemeClr val="tx1"/>
                </a:solidFill>
                <a:latin typeface="+mn-lt"/>
                <a:ea typeface="+mn-ea"/>
                <a:cs typeface="+mn-cs"/>
              </a:defRPr>
            </a:lvl2pPr>
            <a:lvl3pPr marL="1557799" algn="l" defTabSz="1557799" rtl="0" eaLnBrk="1" latinLnBrk="0" hangingPunct="1">
              <a:defRPr sz="3100" kern="1200">
                <a:solidFill>
                  <a:schemeClr val="tx1"/>
                </a:solidFill>
                <a:latin typeface="+mn-lt"/>
                <a:ea typeface="+mn-ea"/>
                <a:cs typeface="+mn-cs"/>
              </a:defRPr>
            </a:lvl3pPr>
            <a:lvl4pPr marL="2336696" algn="l" defTabSz="1557799" rtl="0" eaLnBrk="1" latinLnBrk="0" hangingPunct="1">
              <a:defRPr sz="3100" kern="1200">
                <a:solidFill>
                  <a:schemeClr val="tx1"/>
                </a:solidFill>
                <a:latin typeface="+mn-lt"/>
                <a:ea typeface="+mn-ea"/>
                <a:cs typeface="+mn-cs"/>
              </a:defRPr>
            </a:lvl4pPr>
            <a:lvl5pPr marL="3115595" algn="l" defTabSz="1557799" rtl="0" eaLnBrk="1" latinLnBrk="0" hangingPunct="1">
              <a:defRPr sz="3100" kern="1200">
                <a:solidFill>
                  <a:schemeClr val="tx1"/>
                </a:solidFill>
                <a:latin typeface="+mn-lt"/>
                <a:ea typeface="+mn-ea"/>
                <a:cs typeface="+mn-cs"/>
              </a:defRPr>
            </a:lvl5pPr>
            <a:lvl6pPr marL="3894492" algn="l" defTabSz="1557799" rtl="0" eaLnBrk="1" latinLnBrk="0" hangingPunct="1">
              <a:defRPr sz="3100" kern="1200">
                <a:solidFill>
                  <a:schemeClr val="tx1"/>
                </a:solidFill>
                <a:latin typeface="+mn-lt"/>
                <a:ea typeface="+mn-ea"/>
                <a:cs typeface="+mn-cs"/>
              </a:defRPr>
            </a:lvl6pPr>
            <a:lvl7pPr marL="4673394" algn="l" defTabSz="1557799" rtl="0" eaLnBrk="1" latinLnBrk="0" hangingPunct="1">
              <a:defRPr sz="3100" kern="1200">
                <a:solidFill>
                  <a:schemeClr val="tx1"/>
                </a:solidFill>
                <a:latin typeface="+mn-lt"/>
                <a:ea typeface="+mn-ea"/>
                <a:cs typeface="+mn-cs"/>
              </a:defRPr>
            </a:lvl7pPr>
            <a:lvl8pPr marL="5452296" algn="l" defTabSz="1557799" rtl="0" eaLnBrk="1" latinLnBrk="0" hangingPunct="1">
              <a:defRPr sz="3100" kern="1200">
                <a:solidFill>
                  <a:schemeClr val="tx1"/>
                </a:solidFill>
                <a:latin typeface="+mn-lt"/>
                <a:ea typeface="+mn-ea"/>
                <a:cs typeface="+mn-cs"/>
              </a:defRPr>
            </a:lvl8pPr>
            <a:lvl9pPr marL="6231188" algn="l" defTabSz="1557799" rtl="0" eaLnBrk="1" latinLnBrk="0" hangingPunct="1">
              <a:defRPr sz="3100" kern="1200">
                <a:solidFill>
                  <a:schemeClr val="tx1"/>
                </a:solidFill>
                <a:latin typeface="+mn-lt"/>
                <a:ea typeface="+mn-ea"/>
                <a:cs typeface="+mn-cs"/>
              </a:defRPr>
            </a:lvl9pPr>
          </a:lstStyle>
          <a:p>
            <a:r>
              <a:rPr lang="en-US" smtClean="0">
                <a:solidFill>
                  <a:prstClr val="black"/>
                </a:solidFill>
              </a:rPr>
              <a:t>© 2018 Willis Towers Watson. All rights reserved. Proprietary and Confidential. For Willis Towers Watson and Willis Towers Watson client use only.</a:t>
            </a:r>
            <a:endParaRPr lang="en-US" dirty="0">
              <a:solidFill>
                <a:prstClr val="black"/>
              </a:solidFill>
            </a:endParaRPr>
          </a:p>
        </p:txBody>
      </p:sp>
      <p:pic>
        <p:nvPicPr>
          <p:cNvPr id="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6505" y="3070227"/>
            <a:ext cx="4059237" cy="406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02464" y="3070237"/>
            <a:ext cx="4084637" cy="3708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uadroTexto 10"/>
          <p:cNvSpPr txBox="1">
            <a:spLocks noChangeArrowheads="1"/>
          </p:cNvSpPr>
          <p:nvPr/>
        </p:nvSpPr>
        <p:spPr bwMode="auto">
          <a:xfrm>
            <a:off x="7040567" y="7807329"/>
            <a:ext cx="3237912" cy="230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63" tIns="45681" rIns="91363" bIns="4568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AR" altLang="en-US" sz="900" b="1"/>
              <a:t>Muestra 50 empresas líderes con políticas competitivas</a:t>
            </a:r>
            <a:endParaRPr lang="en-US" altLang="en-US" sz="900" b="1"/>
          </a:p>
        </p:txBody>
      </p:sp>
    </p:spTree>
    <p:extLst>
      <p:ext uri="{BB962C8B-B14F-4D97-AF65-F5344CB8AC3E}">
        <p14:creationId xmlns:p14="http://schemas.microsoft.com/office/powerpoint/2010/main" val="587065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ángulo 7"/>
          <p:cNvSpPr/>
          <p:nvPr/>
        </p:nvSpPr>
        <p:spPr>
          <a:xfrm>
            <a:off x="603922" y="807905"/>
            <a:ext cx="4048289" cy="956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defTabSz="1557799"/>
            <a:r>
              <a:rPr lang="es-AR" sz="3200" b="1" dirty="0" smtClean="0">
                <a:solidFill>
                  <a:srgbClr val="702082"/>
                </a:solidFill>
                <a:cs typeface="Arial" panose="020B0604020202020204" pitchFamily="34" charset="0"/>
              </a:rPr>
              <a:t>MARCELA ANGELI</a:t>
            </a:r>
            <a:endParaRPr lang="es-AR" sz="3200" b="1" dirty="0">
              <a:solidFill>
                <a:srgbClr val="702082"/>
              </a:solidFill>
              <a:cs typeface="Arial" panose="020B0604020202020204" pitchFamily="34" charset="0"/>
            </a:endParaRPr>
          </a:p>
        </p:txBody>
      </p:sp>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rPr>
              <a:pPr/>
              <a:t>36</a:t>
            </a:fld>
            <a:endParaRPr lang="en-US" dirty="0">
              <a:solidFill>
                <a:prstClr val="black">
                  <a:tint val="75000"/>
                </a:prstClr>
              </a:solidFill>
            </a:endParaRPr>
          </a:p>
        </p:txBody>
      </p:sp>
      <p:sp>
        <p:nvSpPr>
          <p:cNvPr id="55"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799" rtl="0" eaLnBrk="1" latinLnBrk="0" hangingPunct="1">
              <a:defRPr sz="500" kern="1200">
                <a:solidFill>
                  <a:schemeClr val="tx1"/>
                </a:solidFill>
                <a:latin typeface="+mn-lt"/>
                <a:ea typeface="+mn-ea"/>
                <a:cs typeface="+mn-cs"/>
              </a:defRPr>
            </a:lvl1pPr>
            <a:lvl2pPr marL="778903" algn="l" defTabSz="1557799" rtl="0" eaLnBrk="1" latinLnBrk="0" hangingPunct="1">
              <a:defRPr sz="3100" kern="1200">
                <a:solidFill>
                  <a:schemeClr val="tx1"/>
                </a:solidFill>
                <a:latin typeface="+mn-lt"/>
                <a:ea typeface="+mn-ea"/>
                <a:cs typeface="+mn-cs"/>
              </a:defRPr>
            </a:lvl2pPr>
            <a:lvl3pPr marL="1557799" algn="l" defTabSz="1557799" rtl="0" eaLnBrk="1" latinLnBrk="0" hangingPunct="1">
              <a:defRPr sz="3100" kern="1200">
                <a:solidFill>
                  <a:schemeClr val="tx1"/>
                </a:solidFill>
                <a:latin typeface="+mn-lt"/>
                <a:ea typeface="+mn-ea"/>
                <a:cs typeface="+mn-cs"/>
              </a:defRPr>
            </a:lvl3pPr>
            <a:lvl4pPr marL="2336696" algn="l" defTabSz="1557799" rtl="0" eaLnBrk="1" latinLnBrk="0" hangingPunct="1">
              <a:defRPr sz="3100" kern="1200">
                <a:solidFill>
                  <a:schemeClr val="tx1"/>
                </a:solidFill>
                <a:latin typeface="+mn-lt"/>
                <a:ea typeface="+mn-ea"/>
                <a:cs typeface="+mn-cs"/>
              </a:defRPr>
            </a:lvl4pPr>
            <a:lvl5pPr marL="3115595" algn="l" defTabSz="1557799" rtl="0" eaLnBrk="1" latinLnBrk="0" hangingPunct="1">
              <a:defRPr sz="3100" kern="1200">
                <a:solidFill>
                  <a:schemeClr val="tx1"/>
                </a:solidFill>
                <a:latin typeface="+mn-lt"/>
                <a:ea typeface="+mn-ea"/>
                <a:cs typeface="+mn-cs"/>
              </a:defRPr>
            </a:lvl5pPr>
            <a:lvl6pPr marL="3894492" algn="l" defTabSz="1557799" rtl="0" eaLnBrk="1" latinLnBrk="0" hangingPunct="1">
              <a:defRPr sz="3100" kern="1200">
                <a:solidFill>
                  <a:schemeClr val="tx1"/>
                </a:solidFill>
                <a:latin typeface="+mn-lt"/>
                <a:ea typeface="+mn-ea"/>
                <a:cs typeface="+mn-cs"/>
              </a:defRPr>
            </a:lvl6pPr>
            <a:lvl7pPr marL="4673394" algn="l" defTabSz="1557799" rtl="0" eaLnBrk="1" latinLnBrk="0" hangingPunct="1">
              <a:defRPr sz="3100" kern="1200">
                <a:solidFill>
                  <a:schemeClr val="tx1"/>
                </a:solidFill>
                <a:latin typeface="+mn-lt"/>
                <a:ea typeface="+mn-ea"/>
                <a:cs typeface="+mn-cs"/>
              </a:defRPr>
            </a:lvl7pPr>
            <a:lvl8pPr marL="5452296" algn="l" defTabSz="1557799" rtl="0" eaLnBrk="1" latinLnBrk="0" hangingPunct="1">
              <a:defRPr sz="3100" kern="1200">
                <a:solidFill>
                  <a:schemeClr val="tx1"/>
                </a:solidFill>
                <a:latin typeface="+mn-lt"/>
                <a:ea typeface="+mn-ea"/>
                <a:cs typeface="+mn-cs"/>
              </a:defRPr>
            </a:lvl8pPr>
            <a:lvl9pPr marL="6231188" algn="l" defTabSz="1557799" rtl="0" eaLnBrk="1" latinLnBrk="0" hangingPunct="1">
              <a:defRPr sz="3100" kern="1200">
                <a:solidFill>
                  <a:schemeClr val="tx1"/>
                </a:solidFill>
                <a:latin typeface="+mn-lt"/>
                <a:ea typeface="+mn-ea"/>
                <a:cs typeface="+mn-cs"/>
              </a:defRPr>
            </a:lvl9pPr>
          </a:lstStyle>
          <a:p>
            <a:r>
              <a:rPr lang="en-US" smtClean="0">
                <a:solidFill>
                  <a:prstClr val="black"/>
                </a:solidFill>
              </a:rPr>
              <a:t>© 2018 Willis Towers Watson. All rights reserved. Proprietary and Confidential. For Willis Towers Watson and Willis Towers Watson client use only.</a:t>
            </a:r>
            <a:endParaRPr lang="en-US" dirty="0">
              <a:solidFill>
                <a:prstClr val="black"/>
              </a:solidFill>
            </a:endParaRPr>
          </a:p>
        </p:txBody>
      </p:sp>
      <p:sp>
        <p:nvSpPr>
          <p:cNvPr id="2" name="CuadroTexto 1"/>
          <p:cNvSpPr txBox="1"/>
          <p:nvPr/>
        </p:nvSpPr>
        <p:spPr>
          <a:xfrm>
            <a:off x="704136" y="2887579"/>
            <a:ext cx="11167223" cy="6601807"/>
          </a:xfrm>
          <a:prstGeom prst="rect">
            <a:avLst/>
          </a:prstGeom>
          <a:noFill/>
        </p:spPr>
        <p:txBody>
          <a:bodyPr wrap="square" rtlCol="0">
            <a:spAutoFit/>
          </a:bodyPr>
          <a:lstStyle/>
          <a:p>
            <a:r>
              <a:rPr lang="es-AR" sz="2800" dirty="0">
                <a:solidFill>
                  <a:schemeClr val="tx1">
                    <a:lumMod val="65000"/>
                    <a:lumOff val="35000"/>
                  </a:schemeClr>
                </a:solidFill>
              </a:rPr>
              <a:t>Marcela </a:t>
            </a:r>
            <a:r>
              <a:rPr lang="es-AR" sz="2800" dirty="0" err="1">
                <a:solidFill>
                  <a:schemeClr val="tx1">
                    <a:lumMod val="65000"/>
                    <a:lumOff val="35000"/>
                  </a:schemeClr>
                </a:solidFill>
              </a:rPr>
              <a:t>Angeli</a:t>
            </a:r>
            <a:r>
              <a:rPr lang="es-AR" sz="2800" dirty="0">
                <a:solidFill>
                  <a:schemeClr val="tx1">
                    <a:lumMod val="65000"/>
                    <a:lumOff val="35000"/>
                  </a:schemeClr>
                </a:solidFill>
              </a:rPr>
              <a:t> es </a:t>
            </a:r>
            <a:r>
              <a:rPr lang="es-AR" sz="2800" dirty="0" smtClean="0">
                <a:solidFill>
                  <a:schemeClr val="tx1">
                    <a:lumMod val="65000"/>
                    <a:lumOff val="35000"/>
                  </a:schemeClr>
                </a:solidFill>
              </a:rPr>
              <a:t>Abogada. Su </a:t>
            </a:r>
            <a:r>
              <a:rPr lang="es-AR" sz="2800" dirty="0">
                <a:solidFill>
                  <a:schemeClr val="tx1">
                    <a:lumMod val="65000"/>
                    <a:lumOff val="35000"/>
                  </a:schemeClr>
                </a:solidFill>
              </a:rPr>
              <a:t>principal área de conocimiento y experiencia es el campo de la Gestión de Recursos Humanos. </a:t>
            </a:r>
            <a:endParaRPr lang="es-AR" sz="2800" dirty="0" smtClean="0">
              <a:solidFill>
                <a:schemeClr val="tx1">
                  <a:lumMod val="65000"/>
                  <a:lumOff val="35000"/>
                </a:schemeClr>
              </a:solidFill>
            </a:endParaRPr>
          </a:p>
          <a:p>
            <a:endParaRPr lang="es-AR" sz="2800" dirty="0">
              <a:solidFill>
                <a:schemeClr val="tx1">
                  <a:lumMod val="65000"/>
                  <a:lumOff val="35000"/>
                </a:schemeClr>
              </a:solidFill>
            </a:endParaRPr>
          </a:p>
          <a:p>
            <a:r>
              <a:rPr lang="es-AR" sz="2800" dirty="0" smtClean="0">
                <a:solidFill>
                  <a:schemeClr val="tx1">
                    <a:lumMod val="65000"/>
                    <a:lumOff val="35000"/>
                  </a:schemeClr>
                </a:solidFill>
              </a:rPr>
              <a:t>Ha </a:t>
            </a:r>
            <a:r>
              <a:rPr lang="es-AR" sz="2800" dirty="0">
                <a:solidFill>
                  <a:schemeClr val="tx1">
                    <a:lumMod val="65000"/>
                    <a:lumOff val="35000"/>
                  </a:schemeClr>
                </a:solidFill>
              </a:rPr>
              <a:t>liderado numerosos proyectos para un importante número de empresas líderes en temas tales como: Encuestas de Clima Laboral, Sistemas de Evaluación de Puestos y Administración de Remuneraciones, Sistemas de Competencias, Encuestas de Remuneraciones y Beneficios, Sistemas de Pago Variable para personal ejecutivo, de ventas y otros grupos de personal, Sistemas de Compensación Total.</a:t>
            </a:r>
          </a:p>
          <a:p>
            <a:r>
              <a:rPr lang="es-AR" sz="2800" dirty="0">
                <a:solidFill>
                  <a:schemeClr val="tx1">
                    <a:lumMod val="65000"/>
                    <a:lumOff val="35000"/>
                  </a:schemeClr>
                </a:solidFill>
              </a:rPr>
              <a:t> </a:t>
            </a:r>
          </a:p>
          <a:p>
            <a:r>
              <a:rPr lang="es-AR" sz="2800" dirty="0">
                <a:solidFill>
                  <a:schemeClr val="tx1">
                    <a:lumMod val="65000"/>
                    <a:lumOff val="35000"/>
                  </a:schemeClr>
                </a:solidFill>
              </a:rPr>
              <a:t>Actualmente se desempeña en Willis </a:t>
            </a:r>
            <a:r>
              <a:rPr lang="es-AR" sz="2800" dirty="0" err="1">
                <a:solidFill>
                  <a:schemeClr val="tx1">
                    <a:lumMod val="65000"/>
                    <a:lumOff val="35000"/>
                  </a:schemeClr>
                </a:solidFill>
              </a:rPr>
              <a:t>Towers</a:t>
            </a:r>
            <a:r>
              <a:rPr lang="es-AR" sz="2800" dirty="0">
                <a:solidFill>
                  <a:schemeClr val="tx1">
                    <a:lumMod val="65000"/>
                    <a:lumOff val="35000"/>
                  </a:schemeClr>
                </a:solidFill>
              </a:rPr>
              <a:t> Watson como Directora de la División de Gestión de Talentos y Compensaciones para los países de habla hispana de Sudamérica.</a:t>
            </a:r>
          </a:p>
          <a:p>
            <a:endParaRPr lang="es-AR" dirty="0"/>
          </a:p>
        </p:txBody>
      </p:sp>
    </p:spTree>
    <p:extLst>
      <p:ext uri="{BB962C8B-B14F-4D97-AF65-F5344CB8AC3E}">
        <p14:creationId xmlns:p14="http://schemas.microsoft.com/office/powerpoint/2010/main" val="3086474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15"/>
          <p:cNvSpPr/>
          <p:nvPr/>
        </p:nvSpPr>
        <p:spPr>
          <a:xfrm>
            <a:off x="546501" y="2344653"/>
            <a:ext cx="5371036" cy="2312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03754" tIns="143830" rIns="119857" bIns="119857" rtlCol="0" anchor="t"/>
          <a:lstStyle/>
          <a:p>
            <a:pPr>
              <a:lnSpc>
                <a:spcPct val="150000"/>
              </a:lnSpc>
            </a:pPr>
            <a:r>
              <a:rPr lang="es-AR" sz="4100" b="1" dirty="0">
                <a:solidFill>
                  <a:srgbClr val="702082"/>
                </a:solidFill>
              </a:rPr>
              <a:t>¡Muchas gracias!</a:t>
            </a:r>
            <a:endParaRPr lang="es-AR" sz="4100" b="1" dirty="0">
              <a:solidFill>
                <a:schemeClr val="tx1"/>
              </a:solidFill>
            </a:endParaRPr>
          </a:p>
        </p:txBody>
      </p:sp>
      <p:grpSp>
        <p:nvGrpSpPr>
          <p:cNvPr id="7" name="Group 6"/>
          <p:cNvGrpSpPr/>
          <p:nvPr/>
        </p:nvGrpSpPr>
        <p:grpSpPr>
          <a:xfrm>
            <a:off x="546502" y="7639551"/>
            <a:ext cx="4168284" cy="721650"/>
            <a:chOff x="820028" y="9301372"/>
            <a:chExt cx="6254541" cy="1082843"/>
          </a:xfrm>
        </p:grpSpPr>
        <p:sp>
          <p:nvSpPr>
            <p:cNvPr id="8" name="Rectángulo 5"/>
            <p:cNvSpPr/>
            <p:nvPr/>
          </p:nvSpPr>
          <p:spPr>
            <a:xfrm>
              <a:off x="820028" y="9301372"/>
              <a:ext cx="6254541" cy="1082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pic>
          <p:nvPicPr>
            <p:cNvPr id="9"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9832" y="9427338"/>
              <a:ext cx="5514930" cy="884687"/>
            </a:xfrm>
            <a:prstGeom prst="rect">
              <a:avLst/>
            </a:prstGeom>
          </p:spPr>
        </p:pic>
      </p:grpSp>
      <p:sp>
        <p:nvSpPr>
          <p:cNvPr id="2" name="Slide Number Placeholder 1"/>
          <p:cNvSpPr>
            <a:spLocks noGrp="1"/>
          </p:cNvSpPr>
          <p:nvPr>
            <p:ph type="sldNum" sz="quarter" idx="12"/>
          </p:nvPr>
        </p:nvSpPr>
        <p:spPr/>
        <p:txBody>
          <a:bodyPr/>
          <a:lstStyle/>
          <a:p>
            <a:fld id="{2B4AACC7-7583-42F0-8E5A-2B3CB5EB09F3}" type="slidenum">
              <a:rPr lang="en-US" smtClean="0"/>
              <a:t>37</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27910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
            <a:ext cx="13996498" cy="7748337"/>
          </a:xfrm>
          <a:prstGeom prst="rect">
            <a:avLst/>
          </a:prstGeom>
        </p:spPr>
      </p:pic>
      <p:pic>
        <p:nvPicPr>
          <p:cNvPr id="4" name="Imagen 3"/>
          <p:cNvPicPr>
            <a:picLocks noChangeAspect="1"/>
          </p:cNvPicPr>
          <p:nvPr/>
        </p:nvPicPr>
        <p:blipFill>
          <a:blip r:embed="rId2"/>
          <a:stretch>
            <a:fillRect/>
          </a:stretch>
        </p:blipFill>
        <p:spPr>
          <a:xfrm>
            <a:off x="-1" y="2813301"/>
            <a:ext cx="14082713" cy="7748337"/>
          </a:xfrm>
          <a:prstGeom prst="rect">
            <a:avLst/>
          </a:prstGeom>
        </p:spPr>
      </p:pic>
      <p:sp>
        <p:nvSpPr>
          <p:cNvPr id="6" name="Line"/>
          <p:cNvSpPr/>
          <p:nvPr/>
        </p:nvSpPr>
        <p:spPr>
          <a:xfrm flipV="1">
            <a:off x="2746010" y="5397120"/>
            <a:ext cx="7699217" cy="2420"/>
          </a:xfrm>
          <a:prstGeom prst="line">
            <a:avLst/>
          </a:prstGeom>
          <a:ln w="12700">
            <a:solidFill>
              <a:srgbClr val="A7A7A7"/>
            </a:solidFill>
            <a:miter/>
          </a:ln>
        </p:spPr>
        <p:txBody>
          <a:bodyPr lIns="45718" tIns="45718" rIns="45718" bIns="45718"/>
          <a:lstStyle/>
          <a:p>
            <a:endParaRPr/>
          </a:p>
        </p:txBody>
      </p:sp>
      <p:sp>
        <p:nvSpPr>
          <p:cNvPr id="7" name="CuadroTexto 3"/>
          <p:cNvSpPr txBox="1"/>
          <p:nvPr/>
        </p:nvSpPr>
        <p:spPr>
          <a:xfrm>
            <a:off x="3352616" y="5659728"/>
            <a:ext cx="6486004" cy="1450397"/>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p>
            <a:pPr algn="ctr">
              <a:defRPr sz="4300" b="1">
                <a:solidFill>
                  <a:srgbClr val="808080"/>
                </a:solidFill>
                <a:latin typeface="Raleway"/>
                <a:ea typeface="Raleway"/>
                <a:cs typeface="Raleway"/>
                <a:sym typeface="Raleway"/>
              </a:defRPr>
            </a:pPr>
            <a:r>
              <a:rPr lang="es-AR" sz="2800" dirty="0" smtClean="0"/>
              <a:t>GESTIÓN DEL TALENTO </a:t>
            </a:r>
          </a:p>
          <a:p>
            <a:pPr algn="ctr">
              <a:defRPr sz="4300" b="1">
                <a:solidFill>
                  <a:srgbClr val="808080"/>
                </a:solidFill>
                <a:latin typeface="Raleway"/>
                <a:ea typeface="Raleway"/>
                <a:cs typeface="Raleway"/>
                <a:sym typeface="Raleway"/>
              </a:defRPr>
            </a:pPr>
            <a:r>
              <a:rPr lang="es-AR" sz="2800" dirty="0" smtClean="0"/>
              <a:t>EN MOMENTOS DE INCERTIDUMBRE</a:t>
            </a:r>
            <a:endParaRPr lang="es-AR" sz="2800" dirty="0"/>
          </a:p>
          <a:p>
            <a:pPr algn="ctr">
              <a:defRPr sz="4300" b="1">
                <a:solidFill>
                  <a:srgbClr val="808080"/>
                </a:solidFill>
                <a:latin typeface="Raleway"/>
                <a:ea typeface="Raleway"/>
                <a:cs typeface="Raleway"/>
                <a:sym typeface="Raleway"/>
              </a:defRPr>
            </a:pPr>
            <a:endParaRPr sz="3225" dirty="0"/>
          </a:p>
        </p:txBody>
      </p:sp>
      <p:sp>
        <p:nvSpPr>
          <p:cNvPr id="8" name="Line"/>
          <p:cNvSpPr/>
          <p:nvPr/>
        </p:nvSpPr>
        <p:spPr>
          <a:xfrm flipV="1">
            <a:off x="2746010" y="6849621"/>
            <a:ext cx="7699217" cy="2420"/>
          </a:xfrm>
          <a:prstGeom prst="line">
            <a:avLst/>
          </a:prstGeom>
          <a:ln w="12700">
            <a:solidFill>
              <a:srgbClr val="A7A7A7"/>
            </a:solidFill>
            <a:miter/>
          </a:ln>
        </p:spPr>
        <p:txBody>
          <a:bodyPr lIns="45718" tIns="45718" rIns="45718" bIns="45718"/>
          <a:lstStyle/>
          <a:p>
            <a:endParaRPr/>
          </a:p>
        </p:txBody>
      </p:sp>
      <p:sp>
        <p:nvSpPr>
          <p:cNvPr id="9" name="CuadroTexto 3"/>
          <p:cNvSpPr txBox="1"/>
          <p:nvPr/>
        </p:nvSpPr>
        <p:spPr>
          <a:xfrm>
            <a:off x="1699028" y="1841881"/>
            <a:ext cx="10684654" cy="1942840"/>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p>
            <a:pPr algn="ctr">
              <a:defRPr sz="4300" b="1">
                <a:solidFill>
                  <a:srgbClr val="808080"/>
                </a:solidFill>
                <a:latin typeface="Raleway"/>
                <a:ea typeface="Raleway"/>
                <a:cs typeface="Raleway"/>
                <a:sym typeface="Raleway"/>
              </a:defRPr>
            </a:pPr>
            <a:r>
              <a:rPr lang="es-AR" sz="4400" dirty="0" smtClean="0">
                <a:solidFill>
                  <a:schemeClr val="tx1">
                    <a:lumMod val="95000"/>
                    <a:lumOff val="5000"/>
                  </a:schemeClr>
                </a:solidFill>
              </a:rPr>
              <a:t>ACTUALIDAD Y TENDENCIAS </a:t>
            </a:r>
          </a:p>
          <a:p>
            <a:pPr algn="ctr">
              <a:defRPr sz="4300" b="1">
                <a:solidFill>
                  <a:srgbClr val="808080"/>
                </a:solidFill>
                <a:latin typeface="Raleway"/>
                <a:ea typeface="Raleway"/>
                <a:cs typeface="Raleway"/>
                <a:sym typeface="Raleway"/>
              </a:defRPr>
            </a:pPr>
            <a:r>
              <a:rPr lang="es-AR" sz="4400" dirty="0" smtClean="0">
                <a:solidFill>
                  <a:schemeClr val="tx1">
                    <a:lumMod val="95000"/>
                    <a:lumOff val="5000"/>
                  </a:schemeClr>
                </a:solidFill>
              </a:rPr>
              <a:t>DEL MERCADO LABORAL ARGENTINO</a:t>
            </a:r>
            <a:endParaRPr lang="es-AR" sz="4400" dirty="0">
              <a:solidFill>
                <a:schemeClr val="tx1">
                  <a:lumMod val="95000"/>
                  <a:lumOff val="5000"/>
                </a:schemeClr>
              </a:solidFill>
            </a:endParaRPr>
          </a:p>
          <a:p>
            <a:pPr algn="ctr">
              <a:defRPr sz="4300" b="1">
                <a:solidFill>
                  <a:srgbClr val="808080"/>
                </a:solidFill>
                <a:latin typeface="Raleway"/>
                <a:ea typeface="Raleway"/>
                <a:cs typeface="Raleway"/>
                <a:sym typeface="Raleway"/>
              </a:defRPr>
            </a:pPr>
            <a:endParaRPr sz="3225" dirty="0"/>
          </a:p>
        </p:txBody>
      </p:sp>
      <p:sp>
        <p:nvSpPr>
          <p:cNvPr id="10" name="CuadroTexto 3"/>
          <p:cNvSpPr txBox="1"/>
          <p:nvPr/>
        </p:nvSpPr>
        <p:spPr>
          <a:xfrm>
            <a:off x="5260894" y="7218953"/>
            <a:ext cx="2669447" cy="1204176"/>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p>
            <a:pPr algn="ctr">
              <a:defRPr sz="4300" b="1">
                <a:solidFill>
                  <a:srgbClr val="808080"/>
                </a:solidFill>
                <a:latin typeface="Raleway"/>
                <a:ea typeface="Raleway"/>
                <a:cs typeface="Raleway"/>
                <a:sym typeface="Raleway"/>
              </a:defRPr>
            </a:pPr>
            <a:r>
              <a:rPr lang="es-AR" sz="2000" dirty="0" smtClean="0"/>
              <a:t>GRACIELA GARONE </a:t>
            </a:r>
          </a:p>
          <a:p>
            <a:pPr algn="ctr">
              <a:defRPr sz="4300" b="1">
                <a:solidFill>
                  <a:srgbClr val="808080"/>
                </a:solidFill>
                <a:latin typeface="Raleway"/>
                <a:ea typeface="Raleway"/>
                <a:cs typeface="Raleway"/>
                <a:sym typeface="Raleway"/>
              </a:defRPr>
            </a:pPr>
            <a:r>
              <a:rPr lang="es-AR" sz="2000" dirty="0" smtClean="0"/>
              <a:t>2018</a:t>
            </a:r>
            <a:endParaRPr lang="es-AR" sz="2000" dirty="0"/>
          </a:p>
          <a:p>
            <a:pPr algn="ctr">
              <a:defRPr sz="4300" b="1">
                <a:solidFill>
                  <a:srgbClr val="808080"/>
                </a:solidFill>
                <a:latin typeface="Raleway"/>
                <a:ea typeface="Raleway"/>
                <a:cs typeface="Raleway"/>
                <a:sym typeface="Raleway"/>
              </a:defRPr>
            </a:pPr>
            <a:endParaRPr sz="3225" dirty="0"/>
          </a:p>
        </p:txBody>
      </p:sp>
      <p:pic>
        <p:nvPicPr>
          <p:cNvPr id="11" name="Asset 2@4x.png" descr="Asset 2@4x.png"/>
          <p:cNvPicPr>
            <a:picLocks noChangeAspect="1"/>
          </p:cNvPicPr>
          <p:nvPr/>
        </p:nvPicPr>
        <p:blipFill>
          <a:blip r:embed="rId3">
            <a:extLst/>
          </a:blip>
          <a:stretch>
            <a:fillRect/>
          </a:stretch>
        </p:blipFill>
        <p:spPr>
          <a:xfrm>
            <a:off x="10445227" y="9922177"/>
            <a:ext cx="3551271" cy="639461"/>
          </a:xfrm>
          <a:prstGeom prst="rect">
            <a:avLst/>
          </a:prstGeom>
          <a:ln w="12700">
            <a:miter lim="400000"/>
          </a:ln>
        </p:spPr>
      </p:pic>
    </p:spTree>
    <p:extLst>
      <p:ext uri="{BB962C8B-B14F-4D97-AF65-F5344CB8AC3E}">
        <p14:creationId xmlns:p14="http://schemas.microsoft.com/office/powerpoint/2010/main" val="3698620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Imagen 3" descr="mundo de person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3137"/>
            <a:ext cx="14082713" cy="8935453"/>
          </a:xfrm>
          <a:prstGeom prst="rect">
            <a:avLst/>
          </a:prstGeom>
        </p:spPr>
      </p:pic>
      <p:sp>
        <p:nvSpPr>
          <p:cNvPr id="3" name="Rectángulo 2"/>
          <p:cNvSpPr/>
          <p:nvPr/>
        </p:nvSpPr>
        <p:spPr>
          <a:xfrm>
            <a:off x="0" y="9930063"/>
            <a:ext cx="14082713" cy="6315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pic>
        <p:nvPicPr>
          <p:cNvPr id="5" name="Asset 2@4x.png" descr="Asset 2@4x.png"/>
          <p:cNvPicPr>
            <a:picLocks noChangeAspect="1"/>
          </p:cNvPicPr>
          <p:nvPr/>
        </p:nvPicPr>
        <p:blipFill>
          <a:blip r:embed="rId3">
            <a:extLst/>
          </a:blip>
          <a:stretch>
            <a:fillRect/>
          </a:stretch>
        </p:blipFill>
        <p:spPr>
          <a:xfrm>
            <a:off x="11345640" y="10031716"/>
            <a:ext cx="2556575" cy="460351"/>
          </a:xfrm>
          <a:prstGeom prst="rect">
            <a:avLst/>
          </a:prstGeom>
          <a:ln w="12700">
            <a:miter lim="400000"/>
          </a:ln>
        </p:spPr>
      </p:pic>
    </p:spTree>
    <p:extLst>
      <p:ext uri="{BB962C8B-B14F-4D97-AF65-F5344CB8AC3E}">
        <p14:creationId xmlns:p14="http://schemas.microsoft.com/office/powerpoint/2010/main" val="3273129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 Gráfico"/>
          <p:cNvGraphicFramePr>
            <a:graphicFrameLocks noGrp="1"/>
          </p:cNvGraphicFramePr>
          <p:nvPr/>
        </p:nvGraphicFramePr>
        <p:xfrm>
          <a:off x="916485" y="590915"/>
          <a:ext cx="12249743" cy="89358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68370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3426" name="CuadroTexto 1"/>
          <p:cNvSpPr txBox="1">
            <a:spLocks noChangeArrowheads="1"/>
          </p:cNvSpPr>
          <p:nvPr/>
        </p:nvSpPr>
        <p:spPr bwMode="auto">
          <a:xfrm>
            <a:off x="166260" y="121912"/>
            <a:ext cx="1972652" cy="48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dirty="0" smtClean="0">
                <a:solidFill>
                  <a:srgbClr val="FFFFFF"/>
                </a:solidFill>
                <a:latin typeface="Avenir Book" charset="0"/>
                <a:cs typeface="Avenir Book" charset="0"/>
              </a:rPr>
              <a:t>En un mundo</a:t>
            </a:r>
          </a:p>
        </p:txBody>
      </p:sp>
      <p:sp>
        <p:nvSpPr>
          <p:cNvPr id="103427" name="CuadroTexto 2"/>
          <p:cNvSpPr txBox="1">
            <a:spLocks noChangeArrowheads="1"/>
          </p:cNvSpPr>
          <p:nvPr/>
        </p:nvSpPr>
        <p:spPr bwMode="auto">
          <a:xfrm>
            <a:off x="317449" y="1510917"/>
            <a:ext cx="3539731" cy="5820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z="36900" dirty="0">
                <a:solidFill>
                  <a:srgbClr val="FF6600"/>
                </a:solidFill>
                <a:latin typeface="Arial Rounded MT Bold" charset="0"/>
                <a:cs typeface="Arial Rounded MT Bold" charset="0"/>
              </a:rPr>
              <a:t>V</a:t>
            </a:r>
          </a:p>
        </p:txBody>
      </p:sp>
      <p:sp>
        <p:nvSpPr>
          <p:cNvPr id="103428" name="CuadroTexto 3"/>
          <p:cNvSpPr txBox="1">
            <a:spLocks noChangeArrowheads="1"/>
          </p:cNvSpPr>
          <p:nvPr/>
        </p:nvSpPr>
        <p:spPr bwMode="auto">
          <a:xfrm>
            <a:off x="3534072" y="1510903"/>
            <a:ext cx="3879386" cy="5820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z="36900" dirty="0">
                <a:solidFill>
                  <a:srgbClr val="FFFF00"/>
                </a:solidFill>
                <a:latin typeface="Arial Rounded MT Bold" charset="0"/>
                <a:cs typeface="Arial Rounded MT Bold" charset="0"/>
              </a:rPr>
              <a:t>U</a:t>
            </a:r>
          </a:p>
        </p:txBody>
      </p:sp>
      <p:sp>
        <p:nvSpPr>
          <p:cNvPr id="5" name="CuadroTexto 4"/>
          <p:cNvSpPr txBox="1"/>
          <p:nvPr/>
        </p:nvSpPr>
        <p:spPr>
          <a:xfrm>
            <a:off x="6825760" y="1510917"/>
            <a:ext cx="3786963" cy="5820535"/>
          </a:xfrm>
          <a:prstGeom prst="rect">
            <a:avLst/>
          </a:prstGeom>
          <a:noFill/>
        </p:spPr>
        <p:txBody>
          <a:bodyPr wrap="none" lIns="140689" tIns="70342" rIns="140689" bIns="70342">
            <a:spAutoFit/>
          </a:bodyPr>
          <a:lstStyle/>
          <a:p>
            <a:pPr defTabSz="1406881" eaLnBrk="0" fontAlgn="base" hangingPunct="0">
              <a:spcBef>
                <a:spcPct val="0"/>
              </a:spcBef>
              <a:spcAft>
                <a:spcPct val="0"/>
              </a:spcAft>
              <a:defRPr/>
            </a:pPr>
            <a:r>
              <a:rPr lang="es-ES" sz="36900" dirty="0">
                <a:solidFill>
                  <a:srgbClr val="2D2D8A">
                    <a:lumMod val="60000"/>
                    <a:lumOff val="40000"/>
                  </a:srgbClr>
                </a:solidFill>
                <a:latin typeface="Arial Rounded MT Bold"/>
                <a:ea typeface="MS PGothic" charset="0"/>
                <a:cs typeface="Arial Rounded MT Bold"/>
              </a:rPr>
              <a:t>C</a:t>
            </a:r>
          </a:p>
        </p:txBody>
      </p:sp>
      <p:sp>
        <p:nvSpPr>
          <p:cNvPr id="6" name="CuadroTexto 5"/>
          <p:cNvSpPr txBox="1"/>
          <p:nvPr/>
        </p:nvSpPr>
        <p:spPr>
          <a:xfrm>
            <a:off x="10423368" y="1510917"/>
            <a:ext cx="3687608" cy="5820535"/>
          </a:xfrm>
          <a:prstGeom prst="rect">
            <a:avLst/>
          </a:prstGeom>
          <a:noFill/>
        </p:spPr>
        <p:txBody>
          <a:bodyPr wrap="none" lIns="140689" tIns="70342" rIns="140689" bIns="70342">
            <a:spAutoFit/>
          </a:bodyPr>
          <a:lstStyle/>
          <a:p>
            <a:pPr defTabSz="1406881" eaLnBrk="0" fontAlgn="base" hangingPunct="0">
              <a:spcBef>
                <a:spcPct val="0"/>
              </a:spcBef>
              <a:spcAft>
                <a:spcPct val="0"/>
              </a:spcAft>
              <a:defRPr/>
            </a:pPr>
            <a:r>
              <a:rPr lang="es-ES" sz="36900" dirty="0">
                <a:solidFill>
                  <a:srgbClr val="BBE0E3">
                    <a:lumMod val="75000"/>
                  </a:srgbClr>
                </a:solidFill>
                <a:latin typeface="Arial Rounded MT Bold"/>
                <a:ea typeface="MS PGothic" charset="0"/>
                <a:cs typeface="Arial Rounded MT Bold"/>
              </a:rPr>
              <a:t>A</a:t>
            </a:r>
          </a:p>
        </p:txBody>
      </p:sp>
      <p:sp>
        <p:nvSpPr>
          <p:cNvPr id="103431" name="CuadroTexto 6"/>
          <p:cNvSpPr txBox="1">
            <a:spLocks noChangeArrowheads="1"/>
          </p:cNvSpPr>
          <p:nvPr/>
        </p:nvSpPr>
        <p:spPr bwMode="auto">
          <a:xfrm>
            <a:off x="1496299" y="6943311"/>
            <a:ext cx="1030620" cy="48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mtClean="0">
                <a:solidFill>
                  <a:srgbClr val="FFFFFF"/>
                </a:solidFill>
                <a:latin typeface="Avenir Book" charset="0"/>
                <a:cs typeface="Avenir Book" charset="0"/>
              </a:rPr>
              <a:t>volátil</a:t>
            </a:r>
          </a:p>
        </p:txBody>
      </p:sp>
      <p:sp>
        <p:nvSpPr>
          <p:cNvPr id="103432" name="CuadroTexto 7"/>
          <p:cNvSpPr txBox="1">
            <a:spLocks noChangeArrowheads="1"/>
          </p:cNvSpPr>
          <p:nvPr/>
        </p:nvSpPr>
        <p:spPr bwMode="auto">
          <a:xfrm>
            <a:off x="4491319" y="6943311"/>
            <a:ext cx="1223877" cy="48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mtClean="0">
                <a:solidFill>
                  <a:srgbClr val="FFFFFF"/>
                </a:solidFill>
                <a:latin typeface="Avenir Book" charset="0"/>
                <a:cs typeface="Avenir Book" charset="0"/>
              </a:rPr>
              <a:t>incierto</a:t>
            </a:r>
          </a:p>
        </p:txBody>
      </p:sp>
      <p:sp>
        <p:nvSpPr>
          <p:cNvPr id="103433" name="CuadroTexto 8"/>
          <p:cNvSpPr txBox="1">
            <a:spLocks noChangeArrowheads="1"/>
          </p:cNvSpPr>
          <p:nvPr/>
        </p:nvSpPr>
        <p:spPr bwMode="auto">
          <a:xfrm>
            <a:off x="7650822" y="6943311"/>
            <a:ext cx="1459736" cy="48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dirty="0" smtClean="0">
                <a:solidFill>
                  <a:srgbClr val="FFFFFF"/>
                </a:solidFill>
                <a:latin typeface="Avenir Book" charset="0"/>
                <a:cs typeface="Avenir Book" charset="0"/>
              </a:rPr>
              <a:t>complejo</a:t>
            </a:r>
          </a:p>
        </p:txBody>
      </p:sp>
      <p:sp>
        <p:nvSpPr>
          <p:cNvPr id="103434" name="CuadroTexto 9"/>
          <p:cNvSpPr txBox="1">
            <a:spLocks noChangeArrowheads="1"/>
          </p:cNvSpPr>
          <p:nvPr/>
        </p:nvSpPr>
        <p:spPr bwMode="auto">
          <a:xfrm>
            <a:off x="11200845" y="6943311"/>
            <a:ext cx="1407547" cy="48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mtClean="0">
                <a:solidFill>
                  <a:srgbClr val="FFFFFF"/>
                </a:solidFill>
                <a:latin typeface="Avenir Book" charset="0"/>
                <a:cs typeface="Avenir Book" charset="0"/>
              </a:rPr>
              <a:t>ambiguo</a:t>
            </a:r>
          </a:p>
        </p:txBody>
      </p:sp>
      <p:cxnSp>
        <p:nvCxnSpPr>
          <p:cNvPr id="12" name="Conector recto 11"/>
          <p:cNvCxnSpPr/>
          <p:nvPr/>
        </p:nvCxnSpPr>
        <p:spPr bwMode="auto">
          <a:xfrm flipV="1">
            <a:off x="0" y="6654810"/>
            <a:ext cx="14082713"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cxnSp>
      <p:sp>
        <p:nvSpPr>
          <p:cNvPr id="2" name="CuadroTexto 1"/>
          <p:cNvSpPr txBox="1"/>
          <p:nvPr/>
        </p:nvSpPr>
        <p:spPr>
          <a:xfrm>
            <a:off x="11200845" y="0"/>
            <a:ext cx="3021864" cy="480612"/>
          </a:xfrm>
          <a:prstGeom prst="rect">
            <a:avLst/>
          </a:prstGeom>
          <a:noFill/>
        </p:spPr>
        <p:txBody>
          <a:bodyPr wrap="none" lIns="140689" tIns="70342" rIns="140689" bIns="70342" rtlCol="0">
            <a:spAutoFit/>
          </a:bodyPr>
          <a:lstStyle/>
          <a:p>
            <a:pPr defTabSz="703442"/>
            <a:r>
              <a:rPr lang="es-ES" sz="2200" dirty="0">
                <a:solidFill>
                  <a:srgbClr val="FFFFFF"/>
                </a:solidFill>
                <a:latin typeface="Avenir Book"/>
                <a:ea typeface="ＭＳ Ｐゴシック"/>
                <a:cs typeface="Avenir Book"/>
              </a:rPr>
              <a:t>US </a:t>
            </a:r>
            <a:r>
              <a:rPr lang="es-ES" sz="2200" dirty="0" err="1">
                <a:solidFill>
                  <a:srgbClr val="FFFFFF"/>
                </a:solidFill>
                <a:latin typeface="Avenir Book"/>
                <a:ea typeface="ＭＳ Ｐゴシック"/>
                <a:cs typeface="Avenir Book"/>
              </a:rPr>
              <a:t>Army</a:t>
            </a:r>
            <a:r>
              <a:rPr lang="es-ES" sz="2200" dirty="0">
                <a:solidFill>
                  <a:srgbClr val="FFFFFF"/>
                </a:solidFill>
                <a:latin typeface="Avenir Book"/>
                <a:ea typeface="ＭＳ Ｐゴシック"/>
                <a:cs typeface="Avenir Book"/>
              </a:rPr>
              <a:t> </a:t>
            </a:r>
            <a:r>
              <a:rPr lang="es-ES" sz="2200" dirty="0" err="1">
                <a:solidFill>
                  <a:srgbClr val="FFFFFF"/>
                </a:solidFill>
                <a:latin typeface="Avenir Book"/>
                <a:ea typeface="ＭＳ Ｐゴシック"/>
                <a:cs typeface="Avenir Book"/>
              </a:rPr>
              <a:t>War</a:t>
            </a:r>
            <a:r>
              <a:rPr lang="es-ES" sz="2200" dirty="0">
                <a:solidFill>
                  <a:srgbClr val="FFFFFF"/>
                </a:solidFill>
                <a:latin typeface="Avenir Book"/>
                <a:ea typeface="ＭＳ Ｐゴシック"/>
                <a:cs typeface="Avenir Book"/>
              </a:rPr>
              <a:t> </a:t>
            </a:r>
            <a:r>
              <a:rPr lang="es-ES" sz="2200" dirty="0" err="1">
                <a:solidFill>
                  <a:srgbClr val="FFFFFF"/>
                </a:solidFill>
                <a:latin typeface="Avenir Book"/>
                <a:ea typeface="ＭＳ Ｐゴシック"/>
                <a:cs typeface="Avenir Book"/>
              </a:rPr>
              <a:t>College</a:t>
            </a:r>
            <a:endParaRPr lang="es-ES" sz="2200" dirty="0">
              <a:solidFill>
                <a:srgbClr val="FFFFFF"/>
              </a:solidFill>
              <a:latin typeface="Avenir Book"/>
              <a:ea typeface="ＭＳ Ｐゴシック"/>
              <a:cs typeface="Avenir Book"/>
            </a:endParaRPr>
          </a:p>
        </p:txBody>
      </p:sp>
      <p:sp>
        <p:nvSpPr>
          <p:cNvPr id="3" name="Rectángulo 2"/>
          <p:cNvSpPr/>
          <p:nvPr/>
        </p:nvSpPr>
        <p:spPr bwMode="auto">
          <a:xfrm>
            <a:off x="0" y="9865895"/>
            <a:ext cx="14082713" cy="695743"/>
          </a:xfrm>
          <a:prstGeom prst="rect">
            <a:avLst/>
          </a:prstGeom>
          <a:solidFill>
            <a:schemeClr val="bg1"/>
          </a:solidFill>
          <a:ln w="2857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rgbClr val="000000"/>
              </a:solidFill>
              <a:effectLst/>
              <a:latin typeface="Times" charset="0"/>
              <a:ea typeface="ＭＳ Ｐゴシック" charset="0"/>
            </a:endParaRPr>
          </a:p>
        </p:txBody>
      </p:sp>
      <p:pic>
        <p:nvPicPr>
          <p:cNvPr id="14" name="Asset 2@4x.png" descr="Asset 2@4x.png"/>
          <p:cNvPicPr>
            <a:picLocks noChangeAspect="1"/>
          </p:cNvPicPr>
          <p:nvPr/>
        </p:nvPicPr>
        <p:blipFill>
          <a:blip r:embed="rId3">
            <a:extLst/>
          </a:blip>
          <a:stretch>
            <a:fillRect/>
          </a:stretch>
        </p:blipFill>
        <p:spPr>
          <a:xfrm>
            <a:off x="11200845" y="9983590"/>
            <a:ext cx="2556575" cy="460351"/>
          </a:xfrm>
          <a:prstGeom prst="rect">
            <a:avLst/>
          </a:prstGeom>
          <a:ln w="12700">
            <a:miter lim="400000"/>
          </a:ln>
        </p:spPr>
      </p:pic>
    </p:spTree>
    <p:extLst>
      <p:ext uri="{BB962C8B-B14F-4D97-AF65-F5344CB8AC3E}">
        <p14:creationId xmlns:p14="http://schemas.microsoft.com/office/powerpoint/2010/main" val="3212756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5474" name="CuadroTexto 2"/>
          <p:cNvSpPr txBox="1">
            <a:spLocks noChangeArrowheads="1"/>
          </p:cNvSpPr>
          <p:nvPr/>
        </p:nvSpPr>
        <p:spPr bwMode="auto">
          <a:xfrm>
            <a:off x="608802" y="1510917"/>
            <a:ext cx="3687608" cy="5820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z="36900">
                <a:solidFill>
                  <a:srgbClr val="FF6600"/>
                </a:solidFill>
                <a:latin typeface="Arial Rounded MT Bold" charset="0"/>
                <a:cs typeface="Arial Rounded MT Bold" charset="0"/>
              </a:rPr>
              <a:t>R</a:t>
            </a:r>
          </a:p>
        </p:txBody>
      </p:sp>
      <p:sp>
        <p:nvSpPr>
          <p:cNvPr id="105475" name="CuadroTexto 3"/>
          <p:cNvSpPr txBox="1">
            <a:spLocks noChangeArrowheads="1"/>
          </p:cNvSpPr>
          <p:nvPr/>
        </p:nvSpPr>
        <p:spPr bwMode="auto">
          <a:xfrm>
            <a:off x="3936317" y="1510917"/>
            <a:ext cx="3879386" cy="5820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z="36900">
                <a:solidFill>
                  <a:srgbClr val="FFFF00"/>
                </a:solidFill>
                <a:latin typeface="Arial Rounded MT Bold" charset="0"/>
                <a:cs typeface="Arial Rounded MT Bold" charset="0"/>
              </a:rPr>
              <a:t>U</a:t>
            </a:r>
          </a:p>
        </p:txBody>
      </p:sp>
      <p:sp>
        <p:nvSpPr>
          <p:cNvPr id="5" name="CuadroTexto 4"/>
          <p:cNvSpPr txBox="1"/>
          <p:nvPr/>
        </p:nvSpPr>
        <p:spPr>
          <a:xfrm>
            <a:off x="7601246" y="1510917"/>
            <a:ext cx="3440376" cy="5820535"/>
          </a:xfrm>
          <a:prstGeom prst="rect">
            <a:avLst/>
          </a:prstGeom>
          <a:noFill/>
        </p:spPr>
        <p:txBody>
          <a:bodyPr wrap="none" lIns="140689" tIns="70342" rIns="140689" bIns="70342">
            <a:spAutoFit/>
          </a:bodyPr>
          <a:lstStyle/>
          <a:p>
            <a:pPr defTabSz="1406881" eaLnBrk="0" fontAlgn="base" hangingPunct="0">
              <a:spcBef>
                <a:spcPct val="0"/>
              </a:spcBef>
              <a:spcAft>
                <a:spcPct val="0"/>
              </a:spcAft>
              <a:defRPr/>
            </a:pPr>
            <a:r>
              <a:rPr lang="es-ES" sz="36900" dirty="0">
                <a:solidFill>
                  <a:srgbClr val="2D2D8A">
                    <a:lumMod val="60000"/>
                    <a:lumOff val="40000"/>
                  </a:srgbClr>
                </a:solidFill>
                <a:latin typeface="Arial Rounded MT Bold"/>
                <a:ea typeface="MS PGothic" charset="0"/>
                <a:cs typeface="Arial Rounded MT Bold"/>
              </a:rPr>
              <a:t>P</a:t>
            </a:r>
          </a:p>
        </p:txBody>
      </p:sp>
      <p:sp>
        <p:nvSpPr>
          <p:cNvPr id="6" name="CuadroTexto 5"/>
          <p:cNvSpPr txBox="1"/>
          <p:nvPr/>
        </p:nvSpPr>
        <p:spPr>
          <a:xfrm>
            <a:off x="10681841" y="1510917"/>
            <a:ext cx="3241666" cy="5820535"/>
          </a:xfrm>
          <a:prstGeom prst="rect">
            <a:avLst/>
          </a:prstGeom>
          <a:noFill/>
        </p:spPr>
        <p:txBody>
          <a:bodyPr wrap="none" lIns="140689" tIns="70342" rIns="140689" bIns="70342">
            <a:spAutoFit/>
          </a:bodyPr>
          <a:lstStyle/>
          <a:p>
            <a:pPr defTabSz="1406881" eaLnBrk="0" fontAlgn="base" hangingPunct="0">
              <a:spcBef>
                <a:spcPct val="0"/>
              </a:spcBef>
              <a:spcAft>
                <a:spcPct val="0"/>
              </a:spcAft>
              <a:defRPr/>
            </a:pPr>
            <a:r>
              <a:rPr lang="es-ES" sz="36900" dirty="0">
                <a:solidFill>
                  <a:srgbClr val="BBE0E3">
                    <a:lumMod val="75000"/>
                  </a:srgbClr>
                </a:solidFill>
                <a:latin typeface="Arial Rounded MT Bold"/>
                <a:ea typeface="MS PGothic" charset="0"/>
                <a:cs typeface="Arial Rounded MT Bold"/>
              </a:rPr>
              <a:t>T</a:t>
            </a:r>
          </a:p>
        </p:txBody>
      </p:sp>
      <p:sp>
        <p:nvSpPr>
          <p:cNvPr id="105478" name="CuadroTexto 6"/>
          <p:cNvSpPr txBox="1">
            <a:spLocks noChangeArrowheads="1"/>
          </p:cNvSpPr>
          <p:nvPr/>
        </p:nvSpPr>
        <p:spPr bwMode="auto">
          <a:xfrm>
            <a:off x="1496300" y="6943311"/>
            <a:ext cx="1103976" cy="48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dirty="0" smtClean="0">
                <a:solidFill>
                  <a:srgbClr val="FFFFFF"/>
                </a:solidFill>
                <a:latin typeface="Avenir Book" charset="0"/>
                <a:cs typeface="Avenir Book" charset="0"/>
              </a:rPr>
              <a:t>rápido</a:t>
            </a:r>
          </a:p>
        </p:txBody>
      </p:sp>
      <p:sp>
        <p:nvSpPr>
          <p:cNvPr id="105479" name="CuadroTexto 7"/>
          <p:cNvSpPr txBox="1">
            <a:spLocks noChangeArrowheads="1"/>
          </p:cNvSpPr>
          <p:nvPr/>
        </p:nvSpPr>
        <p:spPr bwMode="auto">
          <a:xfrm>
            <a:off x="4491319" y="6943311"/>
            <a:ext cx="1939915" cy="48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mtClean="0">
                <a:solidFill>
                  <a:srgbClr val="FFFFFF"/>
                </a:solidFill>
                <a:latin typeface="Avenir Book" charset="0"/>
                <a:cs typeface="Avenir Book" charset="0"/>
              </a:rPr>
              <a:t>impredecible</a:t>
            </a:r>
          </a:p>
        </p:txBody>
      </p:sp>
      <p:sp>
        <p:nvSpPr>
          <p:cNvPr id="105480" name="CuadroTexto 8"/>
          <p:cNvSpPr txBox="1">
            <a:spLocks noChangeArrowheads="1"/>
          </p:cNvSpPr>
          <p:nvPr/>
        </p:nvSpPr>
        <p:spPr bwMode="auto">
          <a:xfrm>
            <a:off x="8134242" y="6943311"/>
            <a:ext cx="1621391" cy="48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mtClean="0">
                <a:solidFill>
                  <a:srgbClr val="FFFFFF"/>
                </a:solidFill>
                <a:latin typeface="Avenir Book" charset="0"/>
                <a:cs typeface="Avenir Book" charset="0"/>
              </a:rPr>
              <a:t>paradójico</a:t>
            </a:r>
          </a:p>
        </p:txBody>
      </p:sp>
      <p:sp>
        <p:nvSpPr>
          <p:cNvPr id="105481" name="CuadroTexto 9"/>
          <p:cNvSpPr txBox="1">
            <a:spLocks noChangeArrowheads="1"/>
          </p:cNvSpPr>
          <p:nvPr/>
        </p:nvSpPr>
        <p:spPr bwMode="auto">
          <a:xfrm>
            <a:off x="11031468" y="6943311"/>
            <a:ext cx="1757381" cy="48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mtClean="0">
                <a:solidFill>
                  <a:srgbClr val="FFFFFF"/>
                </a:solidFill>
                <a:latin typeface="Avenir Book" charset="0"/>
                <a:cs typeface="Avenir Book" charset="0"/>
              </a:rPr>
              <a:t>entrelazado</a:t>
            </a:r>
          </a:p>
        </p:txBody>
      </p:sp>
      <p:cxnSp>
        <p:nvCxnSpPr>
          <p:cNvPr id="12" name="Conector recto 11"/>
          <p:cNvCxnSpPr/>
          <p:nvPr/>
        </p:nvCxnSpPr>
        <p:spPr bwMode="auto">
          <a:xfrm flipV="1">
            <a:off x="0" y="6654810"/>
            <a:ext cx="14082713"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cxnSp>
      <p:sp>
        <p:nvSpPr>
          <p:cNvPr id="2" name="CuadroTexto 1"/>
          <p:cNvSpPr txBox="1"/>
          <p:nvPr/>
        </p:nvSpPr>
        <p:spPr>
          <a:xfrm>
            <a:off x="12788849" y="0"/>
            <a:ext cx="1117687" cy="665278"/>
          </a:xfrm>
          <a:prstGeom prst="rect">
            <a:avLst/>
          </a:prstGeom>
          <a:noFill/>
        </p:spPr>
        <p:txBody>
          <a:bodyPr wrap="none" lIns="140689" tIns="70342" rIns="140689" bIns="70342">
            <a:spAutoFit/>
          </a:bodyPr>
          <a:lstStyle/>
          <a:p>
            <a:pPr defTabSz="1406881" eaLnBrk="0" fontAlgn="base" hangingPunct="0">
              <a:spcBef>
                <a:spcPct val="0"/>
              </a:spcBef>
              <a:spcAft>
                <a:spcPct val="0"/>
              </a:spcAft>
              <a:defRPr/>
            </a:pPr>
            <a:r>
              <a:rPr lang="es-ES" sz="3400" dirty="0">
                <a:solidFill>
                  <a:srgbClr val="FFFFFF">
                    <a:lumMod val="95000"/>
                  </a:srgbClr>
                </a:solidFill>
                <a:latin typeface="Avenir Book"/>
                <a:ea typeface="MS PGothic" charset="0"/>
                <a:cs typeface="Avenir Book"/>
              </a:rPr>
              <a:t>CCL</a:t>
            </a:r>
          </a:p>
        </p:txBody>
      </p:sp>
      <p:sp>
        <p:nvSpPr>
          <p:cNvPr id="13" name="Rectángulo 12"/>
          <p:cNvSpPr/>
          <p:nvPr/>
        </p:nvSpPr>
        <p:spPr bwMode="auto">
          <a:xfrm>
            <a:off x="0" y="9865895"/>
            <a:ext cx="14082713" cy="695743"/>
          </a:xfrm>
          <a:prstGeom prst="rect">
            <a:avLst/>
          </a:prstGeom>
          <a:solidFill>
            <a:schemeClr val="bg1"/>
          </a:solidFill>
          <a:ln w="2857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rgbClr val="000000"/>
              </a:solidFill>
              <a:effectLst/>
              <a:latin typeface="Times" charset="0"/>
              <a:ea typeface="ＭＳ Ｐゴシック" charset="0"/>
            </a:endParaRPr>
          </a:p>
        </p:txBody>
      </p:sp>
      <p:pic>
        <p:nvPicPr>
          <p:cNvPr id="14" name="Asset 2@4x.png" descr="Asset 2@4x.png"/>
          <p:cNvPicPr>
            <a:picLocks noChangeAspect="1"/>
          </p:cNvPicPr>
          <p:nvPr/>
        </p:nvPicPr>
        <p:blipFill>
          <a:blip r:embed="rId3">
            <a:extLst/>
          </a:blip>
          <a:stretch>
            <a:fillRect/>
          </a:stretch>
        </p:blipFill>
        <p:spPr>
          <a:xfrm>
            <a:off x="11200845" y="9983590"/>
            <a:ext cx="2556575" cy="460351"/>
          </a:xfrm>
          <a:prstGeom prst="rect">
            <a:avLst/>
          </a:prstGeom>
          <a:ln w="12700">
            <a:miter lim="400000"/>
          </a:ln>
        </p:spPr>
      </p:pic>
    </p:spTree>
    <p:extLst>
      <p:ext uri="{BB962C8B-B14F-4D97-AF65-F5344CB8AC3E}">
        <p14:creationId xmlns:p14="http://schemas.microsoft.com/office/powerpoint/2010/main" val="2126354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7522" name="CuadroTexto 2"/>
          <p:cNvSpPr txBox="1">
            <a:spLocks noChangeArrowheads="1"/>
          </p:cNvSpPr>
          <p:nvPr/>
        </p:nvSpPr>
        <p:spPr bwMode="auto">
          <a:xfrm>
            <a:off x="608802" y="1510917"/>
            <a:ext cx="3687608" cy="5820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z="36900">
                <a:solidFill>
                  <a:srgbClr val="FF6600"/>
                </a:solidFill>
                <a:latin typeface="Arial Rounded MT Bold" charset="0"/>
                <a:cs typeface="Arial Rounded MT Bold" charset="0"/>
              </a:rPr>
              <a:t>R</a:t>
            </a:r>
          </a:p>
        </p:txBody>
      </p:sp>
      <p:sp>
        <p:nvSpPr>
          <p:cNvPr id="107523" name="CuadroTexto 3"/>
          <p:cNvSpPr txBox="1">
            <a:spLocks noChangeArrowheads="1"/>
          </p:cNvSpPr>
          <p:nvPr/>
        </p:nvSpPr>
        <p:spPr bwMode="auto">
          <a:xfrm>
            <a:off x="4823821" y="1510917"/>
            <a:ext cx="1765207" cy="5820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z="36900">
                <a:solidFill>
                  <a:srgbClr val="FFFF00"/>
                </a:solidFill>
                <a:latin typeface="Arial Rounded MT Bold" charset="0"/>
                <a:cs typeface="Arial Rounded MT Bold" charset="0"/>
              </a:rPr>
              <a:t>I</a:t>
            </a:r>
          </a:p>
        </p:txBody>
      </p:sp>
      <p:sp>
        <p:nvSpPr>
          <p:cNvPr id="5" name="CuadroTexto 4"/>
          <p:cNvSpPr txBox="1"/>
          <p:nvPr/>
        </p:nvSpPr>
        <p:spPr>
          <a:xfrm>
            <a:off x="7034029" y="1510917"/>
            <a:ext cx="3440376" cy="5820535"/>
          </a:xfrm>
          <a:prstGeom prst="rect">
            <a:avLst/>
          </a:prstGeom>
          <a:noFill/>
        </p:spPr>
        <p:txBody>
          <a:bodyPr wrap="none" lIns="140689" tIns="70342" rIns="140689" bIns="70342">
            <a:spAutoFit/>
          </a:bodyPr>
          <a:lstStyle/>
          <a:p>
            <a:pPr defTabSz="1406881" eaLnBrk="0" fontAlgn="base" hangingPunct="0">
              <a:spcBef>
                <a:spcPct val="0"/>
              </a:spcBef>
              <a:spcAft>
                <a:spcPct val="0"/>
              </a:spcAft>
              <a:defRPr/>
            </a:pPr>
            <a:r>
              <a:rPr lang="es-ES" sz="36900" dirty="0">
                <a:solidFill>
                  <a:srgbClr val="2D2D8A">
                    <a:lumMod val="60000"/>
                    <a:lumOff val="40000"/>
                  </a:srgbClr>
                </a:solidFill>
                <a:latin typeface="Arial Rounded MT Bold"/>
                <a:ea typeface="MS PGothic" charset="0"/>
                <a:cs typeface="Arial Rounded MT Bold"/>
              </a:rPr>
              <a:t>S</a:t>
            </a:r>
          </a:p>
        </p:txBody>
      </p:sp>
      <p:sp>
        <p:nvSpPr>
          <p:cNvPr id="6" name="CuadroTexto 5"/>
          <p:cNvSpPr txBox="1"/>
          <p:nvPr/>
        </p:nvSpPr>
        <p:spPr>
          <a:xfrm>
            <a:off x="10368889" y="1510917"/>
            <a:ext cx="3440376" cy="5820535"/>
          </a:xfrm>
          <a:prstGeom prst="rect">
            <a:avLst/>
          </a:prstGeom>
          <a:noFill/>
        </p:spPr>
        <p:txBody>
          <a:bodyPr wrap="none" lIns="140689" tIns="70342" rIns="140689" bIns="70342">
            <a:spAutoFit/>
          </a:bodyPr>
          <a:lstStyle/>
          <a:p>
            <a:pPr defTabSz="1406881" eaLnBrk="0" fontAlgn="base" hangingPunct="0">
              <a:spcBef>
                <a:spcPct val="0"/>
              </a:spcBef>
              <a:spcAft>
                <a:spcPct val="0"/>
              </a:spcAft>
              <a:defRPr/>
            </a:pPr>
            <a:r>
              <a:rPr lang="es-ES" sz="36900" dirty="0">
                <a:solidFill>
                  <a:srgbClr val="BBE0E3">
                    <a:lumMod val="75000"/>
                  </a:srgbClr>
                </a:solidFill>
                <a:latin typeface="Arial Rounded MT Bold"/>
                <a:ea typeface="MS PGothic" charset="0"/>
                <a:cs typeface="Arial Rounded MT Bold"/>
              </a:rPr>
              <a:t>E</a:t>
            </a:r>
          </a:p>
        </p:txBody>
      </p:sp>
      <p:sp>
        <p:nvSpPr>
          <p:cNvPr id="107526" name="CuadroTexto 6"/>
          <p:cNvSpPr txBox="1">
            <a:spLocks noChangeArrowheads="1"/>
          </p:cNvSpPr>
          <p:nvPr/>
        </p:nvSpPr>
        <p:spPr bwMode="auto">
          <a:xfrm>
            <a:off x="1496295" y="6943311"/>
            <a:ext cx="1062222" cy="48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mtClean="0">
                <a:solidFill>
                  <a:srgbClr val="FFFFFF"/>
                </a:solidFill>
                <a:latin typeface="Avenir Book" charset="0"/>
                <a:cs typeface="Avenir Book" charset="0"/>
              </a:rPr>
              <a:t>riesgo</a:t>
            </a:r>
          </a:p>
        </p:txBody>
      </p:sp>
      <p:sp>
        <p:nvSpPr>
          <p:cNvPr id="107527" name="CuadroTexto 7"/>
          <p:cNvSpPr txBox="1">
            <a:spLocks noChangeArrowheads="1"/>
          </p:cNvSpPr>
          <p:nvPr/>
        </p:nvSpPr>
        <p:spPr bwMode="auto">
          <a:xfrm>
            <a:off x="4220792" y="6943311"/>
            <a:ext cx="2044017" cy="48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dirty="0" smtClean="0">
                <a:solidFill>
                  <a:srgbClr val="FFFFFF"/>
                </a:solidFill>
                <a:latin typeface="Avenir Book" charset="0"/>
                <a:cs typeface="Avenir Book" charset="0"/>
              </a:rPr>
              <a:t>incertidumbre</a:t>
            </a:r>
          </a:p>
        </p:txBody>
      </p:sp>
      <p:sp>
        <p:nvSpPr>
          <p:cNvPr id="107528" name="CuadroTexto 8"/>
          <p:cNvSpPr txBox="1">
            <a:spLocks noChangeArrowheads="1"/>
          </p:cNvSpPr>
          <p:nvPr/>
        </p:nvSpPr>
        <p:spPr bwMode="auto">
          <a:xfrm>
            <a:off x="8222259" y="6943311"/>
            <a:ext cx="989434" cy="48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mtClean="0">
                <a:solidFill>
                  <a:srgbClr val="FFFFFF"/>
                </a:solidFill>
                <a:latin typeface="Avenir Book" charset="0"/>
                <a:cs typeface="Avenir Book" charset="0"/>
              </a:rPr>
              <a:t>social</a:t>
            </a:r>
          </a:p>
        </p:txBody>
      </p:sp>
      <p:sp>
        <p:nvSpPr>
          <p:cNvPr id="107529" name="CuadroTexto 9"/>
          <p:cNvSpPr txBox="1">
            <a:spLocks noChangeArrowheads="1"/>
          </p:cNvSpPr>
          <p:nvPr/>
        </p:nvSpPr>
        <p:spPr bwMode="auto">
          <a:xfrm>
            <a:off x="11077925" y="6943311"/>
            <a:ext cx="1731429" cy="48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dirty="0" smtClean="0">
                <a:solidFill>
                  <a:srgbClr val="FFFFFF"/>
                </a:solidFill>
                <a:latin typeface="Avenir Book" charset="0"/>
                <a:cs typeface="Avenir Book" charset="0"/>
              </a:rPr>
              <a:t>experiencia</a:t>
            </a:r>
          </a:p>
        </p:txBody>
      </p:sp>
      <p:cxnSp>
        <p:nvCxnSpPr>
          <p:cNvPr id="12" name="Conector recto 11"/>
          <p:cNvCxnSpPr/>
          <p:nvPr/>
        </p:nvCxnSpPr>
        <p:spPr bwMode="auto">
          <a:xfrm flipV="1">
            <a:off x="0" y="6654810"/>
            <a:ext cx="14082713"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cxnSp>
      <p:sp>
        <p:nvSpPr>
          <p:cNvPr id="2" name="CuadroTexto 1"/>
          <p:cNvSpPr txBox="1"/>
          <p:nvPr/>
        </p:nvSpPr>
        <p:spPr>
          <a:xfrm>
            <a:off x="13120145" y="0"/>
            <a:ext cx="962568" cy="665278"/>
          </a:xfrm>
          <a:prstGeom prst="rect">
            <a:avLst/>
          </a:prstGeom>
          <a:noFill/>
        </p:spPr>
        <p:txBody>
          <a:bodyPr wrap="none" lIns="140689" tIns="70342" rIns="140689" bIns="70342">
            <a:spAutoFit/>
          </a:bodyPr>
          <a:lstStyle/>
          <a:p>
            <a:pPr defTabSz="1406881" eaLnBrk="0" fontAlgn="base" hangingPunct="0">
              <a:spcBef>
                <a:spcPct val="0"/>
              </a:spcBef>
              <a:spcAft>
                <a:spcPct val="0"/>
              </a:spcAft>
              <a:defRPr/>
            </a:pPr>
            <a:r>
              <a:rPr lang="es-ES" sz="3400" dirty="0">
                <a:solidFill>
                  <a:srgbClr val="FFFFFF">
                    <a:lumMod val="95000"/>
                  </a:srgbClr>
                </a:solidFill>
                <a:latin typeface="Avenir Book"/>
                <a:ea typeface="MS PGothic" charset="0"/>
                <a:cs typeface="Avenir Book"/>
              </a:rPr>
              <a:t>GG</a:t>
            </a:r>
          </a:p>
        </p:txBody>
      </p:sp>
      <p:sp>
        <p:nvSpPr>
          <p:cNvPr id="13" name="Rectángulo 12"/>
          <p:cNvSpPr/>
          <p:nvPr/>
        </p:nvSpPr>
        <p:spPr bwMode="auto">
          <a:xfrm>
            <a:off x="0" y="9865895"/>
            <a:ext cx="14082713" cy="695743"/>
          </a:xfrm>
          <a:prstGeom prst="rect">
            <a:avLst/>
          </a:prstGeom>
          <a:solidFill>
            <a:schemeClr val="bg1"/>
          </a:solidFill>
          <a:ln w="2857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rgbClr val="000000"/>
              </a:solidFill>
              <a:effectLst/>
              <a:latin typeface="Times" charset="0"/>
              <a:ea typeface="ＭＳ Ｐゴシック" charset="0"/>
            </a:endParaRPr>
          </a:p>
        </p:txBody>
      </p:sp>
      <p:pic>
        <p:nvPicPr>
          <p:cNvPr id="14" name="Asset 2@4x.png" descr="Asset 2@4x.png"/>
          <p:cNvPicPr>
            <a:picLocks noChangeAspect="1"/>
          </p:cNvPicPr>
          <p:nvPr/>
        </p:nvPicPr>
        <p:blipFill>
          <a:blip r:embed="rId3">
            <a:extLst/>
          </a:blip>
          <a:stretch>
            <a:fillRect/>
          </a:stretch>
        </p:blipFill>
        <p:spPr>
          <a:xfrm>
            <a:off x="11182490" y="9958366"/>
            <a:ext cx="2556575" cy="460351"/>
          </a:xfrm>
          <a:prstGeom prst="rect">
            <a:avLst/>
          </a:prstGeom>
          <a:ln w="12700">
            <a:miter lim="400000"/>
          </a:ln>
        </p:spPr>
      </p:pic>
    </p:spTree>
    <p:extLst>
      <p:ext uri="{BB962C8B-B14F-4D97-AF65-F5344CB8AC3E}">
        <p14:creationId xmlns:p14="http://schemas.microsoft.com/office/powerpoint/2010/main" val="21512167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201A14"/>
        </a:solidFill>
        <a:effectLst/>
      </p:bgPr>
    </p:bg>
    <p:spTree>
      <p:nvGrpSpPr>
        <p:cNvPr id="1" name=""/>
        <p:cNvGrpSpPr/>
        <p:nvPr/>
      </p:nvGrpSpPr>
      <p:grpSpPr>
        <a:xfrm>
          <a:off x="0" y="0"/>
          <a:ext cx="0" cy="0"/>
          <a:chOff x="0" y="0"/>
          <a:chExt cx="0" cy="0"/>
        </a:xfrm>
      </p:grpSpPr>
      <p:pic>
        <p:nvPicPr>
          <p:cNvPr id="156674"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 y="0"/>
            <a:ext cx="14065599" cy="9561095"/>
          </a:xfrm>
          <a:prstGeom prst="rect">
            <a:avLst/>
          </a:prstGeom>
          <a:solidFill>
            <a:srgbClr val="10100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 name="Rectángulo 5"/>
          <p:cNvSpPr/>
          <p:nvPr/>
        </p:nvSpPr>
        <p:spPr bwMode="auto">
          <a:xfrm>
            <a:off x="5" y="9561095"/>
            <a:ext cx="14082713" cy="1000543"/>
          </a:xfrm>
          <a:prstGeom prst="rect">
            <a:avLst/>
          </a:prstGeom>
          <a:solidFill>
            <a:schemeClr val="bg1"/>
          </a:solidFill>
          <a:ln w="2857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rgbClr val="000000"/>
              </a:solidFill>
              <a:effectLst/>
              <a:latin typeface="Times" charset="0"/>
              <a:ea typeface="ＭＳ Ｐゴシック" charset="0"/>
            </a:endParaRPr>
          </a:p>
        </p:txBody>
      </p:sp>
      <p:pic>
        <p:nvPicPr>
          <p:cNvPr id="8" name="Asset 2@4x.png" descr="Asset 2@4x.png"/>
          <p:cNvPicPr>
            <a:picLocks noChangeAspect="1"/>
          </p:cNvPicPr>
          <p:nvPr/>
        </p:nvPicPr>
        <p:blipFill>
          <a:blip r:embed="rId3">
            <a:extLst/>
          </a:blip>
          <a:stretch>
            <a:fillRect/>
          </a:stretch>
        </p:blipFill>
        <p:spPr>
          <a:xfrm>
            <a:off x="11040352" y="10013555"/>
            <a:ext cx="3025252" cy="544744"/>
          </a:xfrm>
          <a:prstGeom prst="rect">
            <a:avLst/>
          </a:prstGeom>
          <a:ln w="12700">
            <a:miter lim="400000"/>
          </a:ln>
        </p:spPr>
      </p:pic>
      <p:sp>
        <p:nvSpPr>
          <p:cNvPr id="156675" name="CuadroTexto 2"/>
          <p:cNvSpPr txBox="1">
            <a:spLocks noChangeArrowheads="1"/>
          </p:cNvSpPr>
          <p:nvPr/>
        </p:nvSpPr>
        <p:spPr bwMode="auto">
          <a:xfrm>
            <a:off x="5" y="9465473"/>
            <a:ext cx="3994414" cy="1096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689" tIns="70342" rIns="140689" bIns="70342">
            <a:spAutoFit/>
          </a:bodyPr>
          <a:lstStyle>
            <a:lvl1pPr>
              <a:defRPr sz="2200">
                <a:solidFill>
                  <a:schemeClr val="tx1"/>
                </a:solidFill>
                <a:latin typeface="Times" charset="0"/>
                <a:ea typeface="MS PGothic" charset="0"/>
                <a:cs typeface="MS PGothic" charset="0"/>
              </a:defRPr>
            </a:lvl1pPr>
            <a:lvl2pPr marL="742950" indent="-285750">
              <a:defRPr sz="2200">
                <a:solidFill>
                  <a:schemeClr val="tx1"/>
                </a:solidFill>
                <a:latin typeface="Times" charset="0"/>
                <a:ea typeface="MS PGothic" charset="0"/>
                <a:cs typeface="MS PGothic" charset="0"/>
              </a:defRPr>
            </a:lvl2pPr>
            <a:lvl3pPr marL="1143000" indent="-228600">
              <a:defRPr sz="2200">
                <a:solidFill>
                  <a:schemeClr val="tx1"/>
                </a:solidFill>
                <a:latin typeface="Times" charset="0"/>
                <a:ea typeface="MS PGothic" charset="0"/>
                <a:cs typeface="MS PGothic" charset="0"/>
              </a:defRPr>
            </a:lvl3pPr>
            <a:lvl4pPr marL="1600200" indent="-228600">
              <a:defRPr sz="2200">
                <a:solidFill>
                  <a:schemeClr val="tx1"/>
                </a:solidFill>
                <a:latin typeface="Times" charset="0"/>
                <a:ea typeface="MS PGothic" charset="0"/>
                <a:cs typeface="MS PGothic" charset="0"/>
              </a:defRPr>
            </a:lvl4pPr>
            <a:lvl5pPr marL="2057400" indent="-228600">
              <a:defRPr sz="22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charset="0"/>
                <a:ea typeface="MS PGothic" charset="0"/>
                <a:cs typeface="MS PGothic" charset="0"/>
              </a:defRPr>
            </a:lvl9pPr>
          </a:lstStyle>
          <a:p>
            <a:pPr defTabSz="1406881" eaLnBrk="0" fontAlgn="base" hangingPunct="0">
              <a:spcBef>
                <a:spcPct val="0"/>
              </a:spcBef>
              <a:spcAft>
                <a:spcPct val="0"/>
              </a:spcAft>
            </a:pPr>
            <a:r>
              <a:rPr lang="es-ES" sz="6200" b="1" dirty="0">
                <a:latin typeface="Arial" charset="0"/>
                <a:cs typeface="Arial" charset="0"/>
              </a:rPr>
              <a:t>Propósito</a:t>
            </a:r>
            <a:endParaRPr lang="es-ES" sz="5500" dirty="0"/>
          </a:p>
        </p:txBody>
      </p:sp>
    </p:spTree>
    <p:extLst>
      <p:ext uri="{BB962C8B-B14F-4D97-AF65-F5344CB8AC3E}">
        <p14:creationId xmlns:p14="http://schemas.microsoft.com/office/powerpoint/2010/main" val="1264354679"/>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282927"/>
        </a:solidFill>
        <a:effectLst/>
      </p:bgPr>
    </p:bg>
    <p:spTree>
      <p:nvGrpSpPr>
        <p:cNvPr id="1" name=""/>
        <p:cNvGrpSpPr/>
        <p:nvPr/>
      </p:nvGrpSpPr>
      <p:grpSpPr>
        <a:xfrm>
          <a:off x="0" y="0"/>
          <a:ext cx="0" cy="0"/>
          <a:chOff x="0" y="0"/>
          <a:chExt cx="0" cy="0"/>
        </a:xfrm>
      </p:grpSpPr>
      <p:pic>
        <p:nvPicPr>
          <p:cNvPr id="153602"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02" y="22003"/>
            <a:ext cx="14102274" cy="9539091"/>
          </a:xfrm>
          <a:prstGeom prst="rect">
            <a:avLst/>
          </a:prstGeom>
          <a:solidFill>
            <a:srgbClr val="494A44"/>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ángulo 3"/>
          <p:cNvSpPr/>
          <p:nvPr/>
        </p:nvSpPr>
        <p:spPr bwMode="auto">
          <a:xfrm>
            <a:off x="5" y="9561095"/>
            <a:ext cx="14082713" cy="1000543"/>
          </a:xfrm>
          <a:prstGeom prst="rect">
            <a:avLst/>
          </a:prstGeom>
          <a:solidFill>
            <a:schemeClr val="bg1"/>
          </a:solidFill>
          <a:ln w="2857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rgbClr val="000000"/>
              </a:solidFill>
              <a:effectLst/>
              <a:latin typeface="Times" charset="0"/>
              <a:ea typeface="ＭＳ Ｐゴシック" charset="0"/>
            </a:endParaRPr>
          </a:p>
        </p:txBody>
      </p:sp>
      <p:pic>
        <p:nvPicPr>
          <p:cNvPr id="5" name="Asset 2@4x.png" descr="Asset 2@4x.png"/>
          <p:cNvPicPr>
            <a:picLocks noChangeAspect="1"/>
          </p:cNvPicPr>
          <p:nvPr/>
        </p:nvPicPr>
        <p:blipFill>
          <a:blip r:embed="rId4">
            <a:extLst/>
          </a:blip>
          <a:stretch>
            <a:fillRect/>
          </a:stretch>
        </p:blipFill>
        <p:spPr>
          <a:xfrm>
            <a:off x="11456072" y="10061366"/>
            <a:ext cx="2624200" cy="472528"/>
          </a:xfrm>
          <a:prstGeom prst="rect">
            <a:avLst/>
          </a:prstGeom>
          <a:ln w="12700">
            <a:miter lim="400000"/>
          </a:ln>
        </p:spPr>
      </p:pic>
      <p:sp>
        <p:nvSpPr>
          <p:cNvPr id="153603" name="Rectángulo 3"/>
          <p:cNvSpPr>
            <a:spLocks noChangeArrowheads="1"/>
          </p:cNvSpPr>
          <p:nvPr/>
        </p:nvSpPr>
        <p:spPr bwMode="auto">
          <a:xfrm>
            <a:off x="5" y="9396743"/>
            <a:ext cx="3876527" cy="1329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689" tIns="70342" rIns="140689" bIns="70342">
            <a:spAutoFit/>
          </a:bodyPr>
          <a:lstStyle/>
          <a:p>
            <a:pPr defTabSz="1406881" eaLnBrk="0" fontAlgn="base" hangingPunct="0">
              <a:spcBef>
                <a:spcPts val="1848"/>
              </a:spcBef>
              <a:spcAft>
                <a:spcPct val="0"/>
              </a:spcAft>
              <a:buClr>
                <a:srgbClr val="7F7F7F"/>
              </a:buClr>
              <a:buSzPct val="90000"/>
            </a:pPr>
            <a:r>
              <a:rPr lang="es-AR" sz="7400" dirty="0">
                <a:latin typeface="Arial" charset="0"/>
                <a:ea typeface="MS PGothic" charset="0"/>
                <a:cs typeface="Arial" charset="0"/>
              </a:rPr>
              <a:t>Talento</a:t>
            </a:r>
          </a:p>
        </p:txBody>
      </p:sp>
    </p:spTree>
    <p:extLst>
      <p:ext uri="{BB962C8B-B14F-4D97-AF65-F5344CB8AC3E}">
        <p14:creationId xmlns:p14="http://schemas.microsoft.com/office/powerpoint/2010/main" val="381609584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4BCC5"/>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4067144" cy="9769641"/>
          </a:xfrm>
          <a:prstGeom prst="rect">
            <a:avLst/>
          </a:prstGeom>
        </p:spPr>
      </p:pic>
      <p:sp>
        <p:nvSpPr>
          <p:cNvPr id="148482" name="Rectángulo 5"/>
          <p:cNvSpPr>
            <a:spLocks noChangeArrowheads="1"/>
          </p:cNvSpPr>
          <p:nvPr/>
        </p:nvSpPr>
        <p:spPr bwMode="auto">
          <a:xfrm>
            <a:off x="407623" y="618835"/>
            <a:ext cx="8303241" cy="5466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700" tIns="70349" rIns="140700" bIns="70349">
            <a:spAutoFit/>
          </a:bodyPr>
          <a:lstStyle/>
          <a:p>
            <a:pPr defTabSz="703496" fontAlgn="base">
              <a:spcBef>
                <a:spcPct val="0"/>
              </a:spcBef>
              <a:spcAft>
                <a:spcPct val="0"/>
              </a:spcAft>
            </a:pPr>
            <a:r>
              <a:rPr lang="es-AR" sz="6200" b="1" dirty="0">
                <a:solidFill>
                  <a:prstClr val="white"/>
                </a:solidFill>
                <a:latin typeface="Calibri" charset="0"/>
                <a:ea typeface="ＭＳ Ｐゴシック" charset="0"/>
                <a:cs typeface="ＭＳ Ｐゴシック" charset="0"/>
              </a:rPr>
              <a:t>"Si veinte personas concretas dejaran Microsoft, la empresa quebraría” </a:t>
            </a:r>
          </a:p>
          <a:p>
            <a:pPr defTabSz="703496" fontAlgn="base">
              <a:spcBef>
                <a:spcPct val="0"/>
              </a:spcBef>
              <a:spcAft>
                <a:spcPct val="0"/>
              </a:spcAft>
            </a:pPr>
            <a:endParaRPr lang="es-AR" sz="4900" b="1" dirty="0">
              <a:solidFill>
                <a:prstClr val="white"/>
              </a:solidFill>
              <a:latin typeface="Calibri" charset="0"/>
              <a:ea typeface="ＭＳ Ｐゴシック" charset="0"/>
              <a:cs typeface="ＭＳ Ｐゴシック" charset="0"/>
            </a:endParaRPr>
          </a:p>
          <a:p>
            <a:pPr defTabSz="703496" fontAlgn="base">
              <a:spcBef>
                <a:spcPct val="0"/>
              </a:spcBef>
              <a:spcAft>
                <a:spcPct val="0"/>
              </a:spcAft>
            </a:pPr>
            <a:r>
              <a:rPr lang="es-AR" sz="4900" b="1" dirty="0">
                <a:solidFill>
                  <a:srgbClr val="C00000"/>
                </a:solidFill>
                <a:latin typeface="Calibri" charset="0"/>
                <a:ea typeface="ＭＳ Ｐゴシック" charset="0"/>
                <a:cs typeface="ＭＳ Ｐゴシック" charset="0"/>
              </a:rPr>
              <a:t>Bill Gates</a:t>
            </a:r>
            <a:endParaRPr lang="es-ES_tradnl" sz="4900" dirty="0">
              <a:solidFill>
                <a:srgbClr val="C00000"/>
              </a:solidFill>
              <a:latin typeface="Calibri" charset="0"/>
              <a:ea typeface="ＭＳ Ｐゴシック" charset="0"/>
              <a:cs typeface="ＭＳ Ｐゴシック" charset="0"/>
            </a:endParaRPr>
          </a:p>
        </p:txBody>
      </p:sp>
      <p:sp>
        <p:nvSpPr>
          <p:cNvPr id="5" name="Rectángulo 4"/>
          <p:cNvSpPr/>
          <p:nvPr/>
        </p:nvSpPr>
        <p:spPr bwMode="auto">
          <a:xfrm>
            <a:off x="5" y="9769641"/>
            <a:ext cx="14082713" cy="791997"/>
          </a:xfrm>
          <a:prstGeom prst="rect">
            <a:avLst/>
          </a:prstGeom>
          <a:solidFill>
            <a:schemeClr val="bg1"/>
          </a:solidFill>
          <a:ln w="2857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rgbClr val="000000"/>
              </a:solidFill>
              <a:effectLst/>
              <a:latin typeface="Times" charset="0"/>
              <a:ea typeface="ＭＳ Ｐゴシック" charset="0"/>
            </a:endParaRPr>
          </a:p>
        </p:txBody>
      </p:sp>
      <p:pic>
        <p:nvPicPr>
          <p:cNvPr id="6" name="Asset 2@4x.png" descr="Asset 2@4x.png"/>
          <p:cNvPicPr>
            <a:picLocks noChangeAspect="1"/>
          </p:cNvPicPr>
          <p:nvPr/>
        </p:nvPicPr>
        <p:blipFill>
          <a:blip r:embed="rId4">
            <a:extLst/>
          </a:blip>
          <a:stretch>
            <a:fillRect/>
          </a:stretch>
        </p:blipFill>
        <p:spPr>
          <a:xfrm>
            <a:off x="11085095" y="9935152"/>
            <a:ext cx="2736494" cy="492748"/>
          </a:xfrm>
          <a:prstGeom prst="rect">
            <a:avLst/>
          </a:prstGeom>
          <a:ln w="12700">
            <a:miter lim="400000"/>
          </a:ln>
        </p:spPr>
      </p:pic>
    </p:spTree>
    <p:extLst>
      <p:ext uri="{BB962C8B-B14F-4D97-AF65-F5344CB8AC3E}">
        <p14:creationId xmlns:p14="http://schemas.microsoft.com/office/powerpoint/2010/main" val="673926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
            <a:ext cx="14082713" cy="10546969"/>
          </a:xfrm>
          <a:prstGeom prst="rect">
            <a:avLst/>
          </a:prstGeom>
          <a:solidFill>
            <a:schemeClr val="bg1">
              <a:lumMod val="75000"/>
            </a:schemeClr>
          </a:solidFill>
          <a:ln>
            <a:noFill/>
          </a:ln>
          <a:extLst/>
        </p:spPr>
      </p:pic>
      <p:sp>
        <p:nvSpPr>
          <p:cNvPr id="3" name="Marcador de contenido 2"/>
          <p:cNvSpPr>
            <a:spLocks noGrp="1"/>
          </p:cNvSpPr>
          <p:nvPr>
            <p:ph idx="1"/>
          </p:nvPr>
        </p:nvSpPr>
        <p:spPr>
          <a:xfrm>
            <a:off x="-1" y="9545053"/>
            <a:ext cx="14082713" cy="1001932"/>
          </a:xfrm>
          <a:solidFill>
            <a:schemeClr val="bg1">
              <a:lumMod val="50000"/>
              <a:alpha val="72000"/>
            </a:schemeClr>
          </a:solidFill>
        </p:spPr>
        <p:txBody>
          <a:bodyPr rtlCol="0">
            <a:normAutofit/>
          </a:bodyPr>
          <a:lstStyle/>
          <a:p>
            <a:pPr marL="0" indent="0" eaLnBrk="1" fontAlgn="auto" hangingPunct="1">
              <a:spcAft>
                <a:spcPts val="0"/>
              </a:spcAft>
              <a:buNone/>
              <a:defRPr/>
            </a:pPr>
            <a:r>
              <a:rPr lang="es-AR" sz="6200" dirty="0">
                <a:solidFill>
                  <a:schemeClr val="bg1"/>
                </a:solidFill>
                <a:ea typeface="+mn-ea"/>
                <a:cs typeface="+mn-cs"/>
              </a:rPr>
              <a:t>Nuevas formas de trabajo</a:t>
            </a:r>
          </a:p>
        </p:txBody>
      </p:sp>
      <p:pic>
        <p:nvPicPr>
          <p:cNvPr id="4" name="Asset 2@4x.png" descr="Asset 2@4x.png"/>
          <p:cNvPicPr>
            <a:picLocks noChangeAspect="1"/>
          </p:cNvPicPr>
          <p:nvPr/>
        </p:nvPicPr>
        <p:blipFill>
          <a:blip r:embed="rId4">
            <a:extLst/>
          </a:blip>
          <a:stretch>
            <a:fillRect/>
          </a:stretch>
        </p:blipFill>
        <p:spPr>
          <a:xfrm>
            <a:off x="11324109" y="9978189"/>
            <a:ext cx="2497480" cy="449710"/>
          </a:xfrm>
          <a:prstGeom prst="rect">
            <a:avLst/>
          </a:prstGeom>
          <a:ln w="12700">
            <a:miter lim="400000"/>
          </a:ln>
        </p:spPr>
      </p:pic>
    </p:spTree>
    <p:extLst>
      <p:ext uri="{BB962C8B-B14F-4D97-AF65-F5344CB8AC3E}">
        <p14:creationId xmlns:p14="http://schemas.microsoft.com/office/powerpoint/2010/main" val="2733541366"/>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Imagen 5" descr="dos taz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 y="83230"/>
            <a:ext cx="14080269" cy="9597652"/>
          </a:xfrm>
          <a:prstGeom prst="rect">
            <a:avLst/>
          </a:prstGeom>
        </p:spPr>
      </p:pic>
      <p:sp>
        <p:nvSpPr>
          <p:cNvPr id="2" name="CuadroTexto 1"/>
          <p:cNvSpPr txBox="1"/>
          <p:nvPr/>
        </p:nvSpPr>
        <p:spPr>
          <a:xfrm>
            <a:off x="9" y="9680882"/>
            <a:ext cx="14082716" cy="880756"/>
          </a:xfrm>
          <a:prstGeom prst="rect">
            <a:avLst/>
          </a:prstGeom>
          <a:solidFill>
            <a:srgbClr val="A2A8B1"/>
          </a:solidFill>
        </p:spPr>
        <p:txBody>
          <a:bodyPr wrap="square" lIns="140723" tIns="70359" rIns="140723" bIns="70359" rtlCol="0">
            <a:spAutoFit/>
          </a:bodyPr>
          <a:lstStyle/>
          <a:p>
            <a:pPr indent="266298" defTabSz="1407209" eaLnBrk="0" fontAlgn="base" hangingPunct="0">
              <a:spcBef>
                <a:spcPct val="0"/>
              </a:spcBef>
              <a:spcAft>
                <a:spcPct val="0"/>
              </a:spcAft>
            </a:pPr>
            <a:r>
              <a:rPr lang="es-ES" sz="4800" dirty="0">
                <a:solidFill>
                  <a:srgbClr val="FFFFFF"/>
                </a:solidFill>
                <a:latin typeface="Avenir Book"/>
                <a:ea typeface="MS PGothic" charset="0"/>
                <a:cs typeface="Avenir Book"/>
              </a:rPr>
              <a:t>Propuesta de valor - experiencia</a:t>
            </a:r>
          </a:p>
        </p:txBody>
      </p:sp>
      <p:pic>
        <p:nvPicPr>
          <p:cNvPr id="4" name="Asset 2@4x.png" descr="Asset 2@4x.png"/>
          <p:cNvPicPr>
            <a:picLocks noChangeAspect="1"/>
          </p:cNvPicPr>
          <p:nvPr/>
        </p:nvPicPr>
        <p:blipFill>
          <a:blip r:embed="rId3">
            <a:extLst/>
          </a:blip>
          <a:stretch>
            <a:fillRect/>
          </a:stretch>
        </p:blipFill>
        <p:spPr>
          <a:xfrm>
            <a:off x="11552331" y="9893662"/>
            <a:ext cx="2527947" cy="455196"/>
          </a:xfrm>
          <a:prstGeom prst="rect">
            <a:avLst/>
          </a:prstGeom>
          <a:ln w="12700">
            <a:miter lim="400000"/>
          </a:ln>
        </p:spPr>
      </p:pic>
    </p:spTree>
    <p:extLst>
      <p:ext uri="{BB962C8B-B14F-4D97-AF65-F5344CB8AC3E}">
        <p14:creationId xmlns:p14="http://schemas.microsoft.com/office/powerpoint/2010/main" val="31048528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Imagen 3"/>
          <p:cNvPicPr>
            <a:picLocks noChangeAspect="1"/>
          </p:cNvPicPr>
          <p:nvPr/>
        </p:nvPicPr>
        <p:blipFill rotWithShape="1">
          <a:blip r:embed="rId3">
            <a:extLst>
              <a:ext uri="{28A0092B-C50C-407E-A947-70E740481C1C}">
                <a14:useLocalDpi xmlns:a14="http://schemas.microsoft.com/office/drawing/2010/main" val="0"/>
              </a:ext>
            </a:extLst>
          </a:blip>
          <a:srcRect r="35795"/>
          <a:stretch/>
        </p:blipFill>
        <p:spPr bwMode="auto">
          <a:xfrm>
            <a:off x="234112" y="1311779"/>
            <a:ext cx="10586741" cy="8099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uadroTexto 2"/>
          <p:cNvSpPr txBox="1"/>
          <p:nvPr/>
        </p:nvSpPr>
        <p:spPr>
          <a:xfrm>
            <a:off x="4728679" y="3661854"/>
            <a:ext cx="1596869" cy="542190"/>
          </a:xfrm>
          <a:prstGeom prst="rect">
            <a:avLst/>
          </a:prstGeom>
          <a:solidFill>
            <a:srgbClr val="E33053"/>
          </a:solidFill>
        </p:spPr>
        <p:txBody>
          <a:bodyPr wrap="none" lIns="140712" tIns="70353" rIns="140712" bIns="70353" rtlCol="0">
            <a:spAutoFit/>
          </a:bodyPr>
          <a:lstStyle/>
          <a:p>
            <a:pPr defTabSz="703550"/>
            <a:r>
              <a:rPr lang="es-ES" sz="2600" dirty="0">
                <a:solidFill>
                  <a:prstClr val="black"/>
                </a:solidFill>
                <a:latin typeface="Calibri"/>
              </a:rPr>
              <a:t>propósito</a:t>
            </a:r>
            <a:endParaRPr lang="es-ES" sz="2800" dirty="0">
              <a:solidFill>
                <a:prstClr val="black"/>
              </a:solidFill>
              <a:latin typeface="Calibri"/>
            </a:endParaRPr>
          </a:p>
        </p:txBody>
      </p:sp>
      <p:sp>
        <p:nvSpPr>
          <p:cNvPr id="7" name="CuadroTexto 6"/>
          <p:cNvSpPr txBox="1"/>
          <p:nvPr/>
        </p:nvSpPr>
        <p:spPr>
          <a:xfrm>
            <a:off x="3544863" y="5763263"/>
            <a:ext cx="1668644" cy="572967"/>
          </a:xfrm>
          <a:prstGeom prst="rect">
            <a:avLst/>
          </a:prstGeom>
          <a:solidFill>
            <a:srgbClr val="F5B227"/>
          </a:solidFill>
        </p:spPr>
        <p:txBody>
          <a:bodyPr wrap="square" lIns="140712" tIns="70353" rIns="140712" bIns="70353" rtlCol="0">
            <a:spAutoFit/>
          </a:bodyPr>
          <a:lstStyle/>
          <a:p>
            <a:pPr algn="ctr" defTabSz="703550"/>
            <a:r>
              <a:rPr lang="es-ES" sz="2800" dirty="0">
                <a:solidFill>
                  <a:prstClr val="black"/>
                </a:solidFill>
                <a:latin typeface="Calibri"/>
              </a:rPr>
              <a:t>carrera</a:t>
            </a:r>
          </a:p>
        </p:txBody>
      </p:sp>
      <p:sp>
        <p:nvSpPr>
          <p:cNvPr id="8" name="CuadroTexto 7"/>
          <p:cNvSpPr txBox="1"/>
          <p:nvPr/>
        </p:nvSpPr>
        <p:spPr>
          <a:xfrm>
            <a:off x="5650488" y="5763263"/>
            <a:ext cx="2028156" cy="572967"/>
          </a:xfrm>
          <a:prstGeom prst="rect">
            <a:avLst/>
          </a:prstGeom>
          <a:solidFill>
            <a:srgbClr val="F5B227"/>
          </a:solidFill>
        </p:spPr>
        <p:txBody>
          <a:bodyPr wrap="square" lIns="140712" tIns="70353" rIns="140712" bIns="70353" rtlCol="0">
            <a:spAutoFit/>
          </a:bodyPr>
          <a:lstStyle/>
          <a:p>
            <a:pPr algn="ctr" defTabSz="703550"/>
            <a:r>
              <a:rPr lang="es-ES" sz="2800" dirty="0">
                <a:solidFill>
                  <a:prstClr val="black"/>
                </a:solidFill>
                <a:latin typeface="Calibri"/>
              </a:rPr>
              <a:t>bienestar</a:t>
            </a:r>
          </a:p>
        </p:txBody>
      </p:sp>
      <p:sp>
        <p:nvSpPr>
          <p:cNvPr id="9" name="CuadroTexto 8"/>
          <p:cNvSpPr txBox="1"/>
          <p:nvPr/>
        </p:nvSpPr>
        <p:spPr>
          <a:xfrm>
            <a:off x="2122552" y="8218368"/>
            <a:ext cx="2850878" cy="572967"/>
          </a:xfrm>
          <a:prstGeom prst="rect">
            <a:avLst/>
          </a:prstGeom>
          <a:solidFill>
            <a:srgbClr val="266B85"/>
          </a:solidFill>
        </p:spPr>
        <p:txBody>
          <a:bodyPr wrap="square" lIns="140712" tIns="70353" rIns="140712" bIns="70353" rtlCol="0">
            <a:spAutoFit/>
          </a:bodyPr>
          <a:lstStyle/>
          <a:p>
            <a:pPr algn="ctr" defTabSz="703550"/>
            <a:r>
              <a:rPr lang="es-ES" sz="2800" dirty="0">
                <a:solidFill>
                  <a:prstClr val="black"/>
                </a:solidFill>
                <a:latin typeface="Calibri"/>
              </a:rPr>
              <a:t>compensación</a:t>
            </a:r>
          </a:p>
        </p:txBody>
      </p:sp>
      <p:sp>
        <p:nvSpPr>
          <p:cNvPr id="10" name="CuadroTexto 9"/>
          <p:cNvSpPr txBox="1"/>
          <p:nvPr/>
        </p:nvSpPr>
        <p:spPr>
          <a:xfrm>
            <a:off x="6129157" y="8218368"/>
            <a:ext cx="2444307" cy="572967"/>
          </a:xfrm>
          <a:prstGeom prst="rect">
            <a:avLst/>
          </a:prstGeom>
          <a:solidFill>
            <a:srgbClr val="266B85"/>
          </a:solidFill>
        </p:spPr>
        <p:txBody>
          <a:bodyPr wrap="square" lIns="140712" tIns="70353" rIns="140712" bIns="70353" rtlCol="0">
            <a:spAutoFit/>
          </a:bodyPr>
          <a:lstStyle/>
          <a:p>
            <a:pPr algn="ctr" defTabSz="703550"/>
            <a:r>
              <a:rPr lang="es-ES" sz="2800" dirty="0">
                <a:solidFill>
                  <a:prstClr val="black"/>
                </a:solidFill>
                <a:latin typeface="Calibri"/>
              </a:rPr>
              <a:t>beneficios</a:t>
            </a:r>
          </a:p>
        </p:txBody>
      </p:sp>
      <p:sp>
        <p:nvSpPr>
          <p:cNvPr id="4" name="Triángulo isósceles 3"/>
          <p:cNvSpPr/>
          <p:nvPr/>
        </p:nvSpPr>
        <p:spPr>
          <a:xfrm rot="3446298">
            <a:off x="7198493" y="-1767962"/>
            <a:ext cx="9516114" cy="9267496"/>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40712" tIns="70353" rIns="140712" bIns="70353" rtlCol="0" anchor="ctr"/>
          <a:lstStyle/>
          <a:p>
            <a:pPr algn="ctr" defTabSz="703550"/>
            <a:endParaRPr lang="es-ES" sz="2800">
              <a:solidFill>
                <a:prstClr val="white"/>
              </a:solidFill>
              <a:latin typeface="Calibri"/>
            </a:endParaRPr>
          </a:p>
        </p:txBody>
      </p:sp>
      <p:sp>
        <p:nvSpPr>
          <p:cNvPr id="5" name="Rectángulo 4"/>
          <p:cNvSpPr/>
          <p:nvPr/>
        </p:nvSpPr>
        <p:spPr>
          <a:xfrm>
            <a:off x="10633566" y="6336230"/>
            <a:ext cx="1109255" cy="3033529"/>
          </a:xfrm>
          <a:prstGeom prst="rect">
            <a:avLst/>
          </a:prstGeom>
          <a:solidFill>
            <a:srgbClr val="FFFFFF"/>
          </a:solidFill>
          <a:ln w="0" cmpd="sng">
            <a:solidFill>
              <a:srgbClr val="FFFFFF"/>
            </a:solidFill>
            <a:round/>
          </a:ln>
          <a:effectLst/>
        </p:spPr>
        <p:style>
          <a:lnRef idx="1">
            <a:schemeClr val="accent1"/>
          </a:lnRef>
          <a:fillRef idx="3">
            <a:schemeClr val="accent1"/>
          </a:fillRef>
          <a:effectRef idx="2">
            <a:schemeClr val="accent1"/>
          </a:effectRef>
          <a:fontRef idx="minor">
            <a:schemeClr val="lt1"/>
          </a:fontRef>
        </p:style>
        <p:txBody>
          <a:bodyPr lIns="140712" tIns="70353" rIns="140712" bIns="70353" rtlCol="0" anchor="ctr"/>
          <a:lstStyle/>
          <a:p>
            <a:pPr algn="ctr" defTabSz="703550"/>
            <a:endParaRPr lang="es-ES" sz="2800">
              <a:solidFill>
                <a:prstClr val="white"/>
              </a:solidFill>
              <a:latin typeface="Calibri"/>
            </a:endParaRPr>
          </a:p>
        </p:txBody>
      </p:sp>
      <p:sp>
        <p:nvSpPr>
          <p:cNvPr id="11" name="CuadroTexto 5"/>
          <p:cNvSpPr txBox="1">
            <a:spLocks noChangeArrowheads="1"/>
          </p:cNvSpPr>
          <p:nvPr/>
        </p:nvSpPr>
        <p:spPr bwMode="auto">
          <a:xfrm>
            <a:off x="0" y="9939923"/>
            <a:ext cx="3824182" cy="419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40712" tIns="70353" rIns="140712" bIns="70353">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defTabSz="1407098" eaLnBrk="1" fontAlgn="base" hangingPunct="1">
              <a:spcBef>
                <a:spcPct val="0"/>
              </a:spcBef>
              <a:spcAft>
                <a:spcPct val="0"/>
              </a:spcAft>
            </a:pPr>
            <a:r>
              <a:rPr lang="es-ES" sz="1800" dirty="0">
                <a:solidFill>
                  <a:schemeClr val="bg1">
                    <a:lumMod val="65000"/>
                  </a:schemeClr>
                </a:solidFill>
                <a:latin typeface="Avenir Book" charset="0"/>
                <a:cs typeface="Avenir Book" charset="0"/>
              </a:rPr>
              <a:t>Global Talent Trends. Mercer 2017</a:t>
            </a:r>
          </a:p>
        </p:txBody>
      </p:sp>
      <p:pic>
        <p:nvPicPr>
          <p:cNvPr id="12" name="Asset 2@4x.png" descr="Asset 2@4x.png"/>
          <p:cNvPicPr>
            <a:picLocks noChangeAspect="1"/>
          </p:cNvPicPr>
          <p:nvPr/>
        </p:nvPicPr>
        <p:blipFill>
          <a:blip r:embed="rId4">
            <a:extLst/>
          </a:blip>
          <a:stretch>
            <a:fillRect/>
          </a:stretch>
        </p:blipFill>
        <p:spPr>
          <a:xfrm>
            <a:off x="11438021" y="10056094"/>
            <a:ext cx="2346355" cy="422497"/>
          </a:xfrm>
          <a:prstGeom prst="rect">
            <a:avLst/>
          </a:prstGeom>
          <a:ln w="12700">
            <a:miter lim="400000"/>
          </a:ln>
        </p:spPr>
      </p:pic>
    </p:spTree>
    <p:extLst>
      <p:ext uri="{BB962C8B-B14F-4D97-AF65-F5344CB8AC3E}">
        <p14:creationId xmlns:p14="http://schemas.microsoft.com/office/powerpoint/2010/main" val="2730500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ángulo 7"/>
          <p:cNvSpPr/>
          <p:nvPr/>
        </p:nvSpPr>
        <p:spPr>
          <a:xfrm>
            <a:off x="603910" y="668208"/>
            <a:ext cx="9632289" cy="864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defTabSz="1557799"/>
            <a:r>
              <a:rPr lang="es-ES" sz="2800" b="1" dirty="0">
                <a:solidFill>
                  <a:srgbClr val="702082"/>
                </a:solidFill>
                <a:latin typeface="Arial"/>
                <a:cs typeface="Arial" panose="020B0604020202020204" pitchFamily="34" charset="0"/>
              </a:rPr>
              <a:t>Para lograr eficacia es necesario entender los principales factores de “atracción”</a:t>
            </a:r>
            <a:endParaRPr lang="es-AR" sz="2800" b="1" dirty="0">
              <a:solidFill>
                <a:srgbClr val="702082"/>
              </a:solidFill>
              <a:latin typeface="Arial"/>
              <a:cs typeface="Arial" panose="020B0604020202020204" pitchFamily="34" charset="0"/>
            </a:endParaRPr>
          </a:p>
        </p:txBody>
      </p:sp>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latin typeface="Arial"/>
              </a:rPr>
              <a:pPr/>
              <a:t>49</a:t>
            </a:fld>
            <a:endParaRPr lang="en-US" dirty="0">
              <a:solidFill>
                <a:prstClr val="black">
                  <a:tint val="75000"/>
                </a:prstClr>
              </a:solidFill>
              <a:latin typeface="Arial"/>
            </a:endParaRPr>
          </a:p>
        </p:txBody>
      </p:sp>
      <p:sp>
        <p:nvSpPr>
          <p:cNvPr id="55"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799" rtl="0" eaLnBrk="1" latinLnBrk="0" hangingPunct="1">
              <a:defRPr sz="500" kern="1200">
                <a:solidFill>
                  <a:schemeClr val="tx1"/>
                </a:solidFill>
                <a:latin typeface="+mn-lt"/>
                <a:ea typeface="+mn-ea"/>
                <a:cs typeface="+mn-cs"/>
              </a:defRPr>
            </a:lvl1pPr>
            <a:lvl2pPr marL="778903" algn="l" defTabSz="1557799" rtl="0" eaLnBrk="1" latinLnBrk="0" hangingPunct="1">
              <a:defRPr sz="3100" kern="1200">
                <a:solidFill>
                  <a:schemeClr val="tx1"/>
                </a:solidFill>
                <a:latin typeface="+mn-lt"/>
                <a:ea typeface="+mn-ea"/>
                <a:cs typeface="+mn-cs"/>
              </a:defRPr>
            </a:lvl2pPr>
            <a:lvl3pPr marL="1557799" algn="l" defTabSz="1557799" rtl="0" eaLnBrk="1" latinLnBrk="0" hangingPunct="1">
              <a:defRPr sz="3100" kern="1200">
                <a:solidFill>
                  <a:schemeClr val="tx1"/>
                </a:solidFill>
                <a:latin typeface="+mn-lt"/>
                <a:ea typeface="+mn-ea"/>
                <a:cs typeface="+mn-cs"/>
              </a:defRPr>
            </a:lvl3pPr>
            <a:lvl4pPr marL="2336696" algn="l" defTabSz="1557799" rtl="0" eaLnBrk="1" latinLnBrk="0" hangingPunct="1">
              <a:defRPr sz="3100" kern="1200">
                <a:solidFill>
                  <a:schemeClr val="tx1"/>
                </a:solidFill>
                <a:latin typeface="+mn-lt"/>
                <a:ea typeface="+mn-ea"/>
                <a:cs typeface="+mn-cs"/>
              </a:defRPr>
            </a:lvl4pPr>
            <a:lvl5pPr marL="3115595" algn="l" defTabSz="1557799" rtl="0" eaLnBrk="1" latinLnBrk="0" hangingPunct="1">
              <a:defRPr sz="3100" kern="1200">
                <a:solidFill>
                  <a:schemeClr val="tx1"/>
                </a:solidFill>
                <a:latin typeface="+mn-lt"/>
                <a:ea typeface="+mn-ea"/>
                <a:cs typeface="+mn-cs"/>
              </a:defRPr>
            </a:lvl5pPr>
            <a:lvl6pPr marL="3894492" algn="l" defTabSz="1557799" rtl="0" eaLnBrk="1" latinLnBrk="0" hangingPunct="1">
              <a:defRPr sz="3100" kern="1200">
                <a:solidFill>
                  <a:schemeClr val="tx1"/>
                </a:solidFill>
                <a:latin typeface="+mn-lt"/>
                <a:ea typeface="+mn-ea"/>
                <a:cs typeface="+mn-cs"/>
              </a:defRPr>
            </a:lvl6pPr>
            <a:lvl7pPr marL="4673394" algn="l" defTabSz="1557799" rtl="0" eaLnBrk="1" latinLnBrk="0" hangingPunct="1">
              <a:defRPr sz="3100" kern="1200">
                <a:solidFill>
                  <a:schemeClr val="tx1"/>
                </a:solidFill>
                <a:latin typeface="+mn-lt"/>
                <a:ea typeface="+mn-ea"/>
                <a:cs typeface="+mn-cs"/>
              </a:defRPr>
            </a:lvl7pPr>
            <a:lvl8pPr marL="5452296" algn="l" defTabSz="1557799" rtl="0" eaLnBrk="1" latinLnBrk="0" hangingPunct="1">
              <a:defRPr sz="3100" kern="1200">
                <a:solidFill>
                  <a:schemeClr val="tx1"/>
                </a:solidFill>
                <a:latin typeface="+mn-lt"/>
                <a:ea typeface="+mn-ea"/>
                <a:cs typeface="+mn-cs"/>
              </a:defRPr>
            </a:lvl8pPr>
            <a:lvl9pPr marL="6231188" algn="l" defTabSz="1557799" rtl="0" eaLnBrk="1" latinLnBrk="0" hangingPunct="1">
              <a:defRPr sz="3100" kern="1200">
                <a:solidFill>
                  <a:schemeClr val="tx1"/>
                </a:solidFill>
                <a:latin typeface="+mn-lt"/>
                <a:ea typeface="+mn-ea"/>
                <a:cs typeface="+mn-cs"/>
              </a:defRPr>
            </a:lvl9pPr>
          </a:lstStyle>
          <a:p>
            <a:r>
              <a:rPr lang="en-US" smtClean="0">
                <a:solidFill>
                  <a:prstClr val="black"/>
                </a:solidFill>
                <a:latin typeface="Arial"/>
              </a:rPr>
              <a:t>© 2018 Willis Towers Watson. All rights reserved. Proprietary and Confidential. For Willis Towers Watson and Willis Towers Watson client use only.</a:t>
            </a:r>
            <a:endParaRPr lang="en-US" dirty="0">
              <a:solidFill>
                <a:prstClr val="black"/>
              </a:solidFill>
              <a:latin typeface="Arial"/>
            </a:endParaRPr>
          </a:p>
        </p:txBody>
      </p:sp>
      <p:graphicFrame>
        <p:nvGraphicFramePr>
          <p:cNvPr id="52" name="Shape 2262"/>
          <p:cNvGraphicFramePr/>
          <p:nvPr>
            <p:extLst>
              <p:ext uri="{D42A27DB-BD31-4B8C-83A1-F6EECF244321}">
                <p14:modId xmlns:p14="http://schemas.microsoft.com/office/powerpoint/2010/main" val="501679582"/>
              </p:ext>
            </p:extLst>
          </p:nvPr>
        </p:nvGraphicFramePr>
        <p:xfrm>
          <a:off x="891560" y="2726162"/>
          <a:ext cx="12351215" cy="6280155"/>
        </p:xfrm>
        <a:graphic>
          <a:graphicData uri="http://schemas.openxmlformats.org/drawingml/2006/table">
            <a:tbl>
              <a:tblPr firstRow="1" bandRow="1">
                <a:noFill/>
              </a:tblPr>
              <a:tblGrid>
                <a:gridCol w="1033803">
                  <a:extLst>
                    <a:ext uri="{9D8B030D-6E8A-4147-A177-3AD203B41FA5}"/>
                  </a:extLst>
                </a:gridCol>
                <a:gridCol w="2829353">
                  <a:extLst>
                    <a:ext uri="{9D8B030D-6E8A-4147-A177-3AD203B41FA5}"/>
                  </a:extLst>
                </a:gridCol>
                <a:gridCol w="2829353">
                  <a:extLst>
                    <a:ext uri="{9D8B030D-6E8A-4147-A177-3AD203B41FA5}"/>
                  </a:extLst>
                </a:gridCol>
                <a:gridCol w="2829353">
                  <a:extLst>
                    <a:ext uri="{9D8B030D-6E8A-4147-A177-3AD203B41FA5}"/>
                  </a:extLst>
                </a:gridCol>
                <a:gridCol w="2829353">
                  <a:extLst>
                    <a:ext uri="{9D8B030D-6E8A-4147-A177-3AD203B41FA5}"/>
                  </a:extLst>
                </a:gridCol>
              </a:tblGrid>
              <a:tr h="1154081">
                <a:tc>
                  <a:txBody>
                    <a:bodyPr/>
                    <a:lstStyle/>
                    <a:p>
                      <a:pPr marL="0" marR="0" lvl="0" indent="0" algn="ctr" rtl="0">
                        <a:lnSpc>
                          <a:spcPct val="150000"/>
                        </a:lnSpc>
                        <a:spcBef>
                          <a:spcPts val="0"/>
                        </a:spcBef>
                        <a:buSzPct val="25000"/>
                        <a:buNone/>
                      </a:pPr>
                      <a:r>
                        <a:rPr lang="x-none" sz="1400" b="1" noProof="0" dirty="0">
                          <a:solidFill>
                            <a:schemeClr val="bg1"/>
                          </a:solidFill>
                          <a:sym typeface="Arial"/>
                        </a:rPr>
                        <a:t>Rango</a:t>
                      </a:r>
                    </a:p>
                  </a:txBody>
                  <a:tcPr marL="91448" marR="91448" marT="73147" marB="73147" anchor="ctr">
                    <a:lnL w="9525" cap="flat" cmpd="sng">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rtl="0">
                        <a:lnSpc>
                          <a:spcPct val="150000"/>
                        </a:lnSpc>
                        <a:spcBef>
                          <a:spcPts val="0"/>
                        </a:spcBef>
                        <a:buSzPct val="25000"/>
                        <a:buNone/>
                      </a:pPr>
                      <a:r>
                        <a:rPr lang="x-none" sz="1400" b="1" noProof="0" dirty="0">
                          <a:solidFill>
                            <a:schemeClr val="bg1"/>
                          </a:solidFill>
                        </a:rPr>
                        <a:t>Visión del empleado </a:t>
                      </a:r>
                    </a:p>
                    <a:p>
                      <a:pPr marL="0" marR="0" lvl="0" indent="0" algn="ctr" rtl="0">
                        <a:lnSpc>
                          <a:spcPct val="150000"/>
                        </a:lnSpc>
                        <a:spcBef>
                          <a:spcPts val="0"/>
                        </a:spcBef>
                        <a:buSzPct val="25000"/>
                        <a:buNone/>
                      </a:pPr>
                      <a:r>
                        <a:rPr lang="x-none" sz="1400" b="1" noProof="0" dirty="0" smtClean="0">
                          <a:solidFill>
                            <a:schemeClr val="bg1"/>
                          </a:solidFill>
                          <a:sym typeface="Arial"/>
                        </a:rPr>
                        <a:t>Argentina</a:t>
                      </a:r>
                      <a:endParaRPr lang="x-none" sz="1400" b="1" noProof="0" dirty="0">
                        <a:solidFill>
                          <a:schemeClr val="bg1"/>
                        </a:solidFill>
                        <a:sym typeface="Arial"/>
                      </a:endParaRPr>
                    </a:p>
                  </a:txBody>
                  <a:tcPr marL="6350" marR="6350" marT="73147" marB="7314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rtl="0">
                        <a:lnSpc>
                          <a:spcPct val="150000"/>
                        </a:lnSpc>
                        <a:spcBef>
                          <a:spcPts val="0"/>
                        </a:spcBef>
                        <a:buSzPct val="25000"/>
                        <a:buNone/>
                      </a:pPr>
                      <a:r>
                        <a:rPr lang="x-none" sz="1400" b="1" noProof="0" dirty="0">
                          <a:solidFill>
                            <a:schemeClr val="bg1"/>
                          </a:solidFill>
                        </a:rPr>
                        <a:t>Visión del empleador </a:t>
                      </a:r>
                    </a:p>
                    <a:p>
                      <a:pPr marL="0" marR="0" lvl="0" indent="0" algn="ctr" rtl="0">
                        <a:lnSpc>
                          <a:spcPct val="150000"/>
                        </a:lnSpc>
                        <a:spcBef>
                          <a:spcPts val="0"/>
                        </a:spcBef>
                        <a:buSzPct val="25000"/>
                        <a:buNone/>
                      </a:pPr>
                      <a:r>
                        <a:rPr lang="x-none" sz="1400" b="1" noProof="0" dirty="0" smtClean="0">
                          <a:solidFill>
                            <a:schemeClr val="bg1"/>
                          </a:solidFill>
                          <a:sym typeface="Arial"/>
                        </a:rPr>
                        <a:t>Argentina</a:t>
                      </a:r>
                      <a:endParaRPr lang="x-none" sz="1400" b="1" noProof="0" dirty="0">
                        <a:solidFill>
                          <a:schemeClr val="bg1"/>
                        </a:solidFill>
                        <a:sym typeface="Arial"/>
                      </a:endParaRPr>
                    </a:p>
                  </a:txBody>
                  <a:tcPr marL="6350" marR="6350" marT="73147" marB="7314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rtl="0">
                        <a:lnSpc>
                          <a:spcPct val="150000"/>
                        </a:lnSpc>
                        <a:spcBef>
                          <a:spcPts val="0"/>
                        </a:spcBef>
                        <a:buSzPct val="25000"/>
                        <a:buNone/>
                      </a:pPr>
                      <a:r>
                        <a:rPr lang="x-none" sz="1400" b="1" noProof="0" dirty="0">
                          <a:solidFill>
                            <a:schemeClr val="bg1"/>
                          </a:solidFill>
                        </a:rPr>
                        <a:t>Visión del empleado</a:t>
                      </a:r>
                      <a:br>
                        <a:rPr lang="x-none" sz="1400" b="1" noProof="0" dirty="0">
                          <a:solidFill>
                            <a:schemeClr val="bg1"/>
                          </a:solidFill>
                        </a:rPr>
                      </a:br>
                      <a:r>
                        <a:rPr lang="x-none" sz="1400" b="1" noProof="0" dirty="0">
                          <a:solidFill>
                            <a:schemeClr val="bg1"/>
                          </a:solidFill>
                          <a:sym typeface="Arial"/>
                        </a:rPr>
                        <a:t>Global</a:t>
                      </a:r>
                    </a:p>
                  </a:txBody>
                  <a:tcPr marL="6350" marR="6350" marT="73147" marB="7314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rtl="0">
                        <a:lnSpc>
                          <a:spcPct val="150000"/>
                        </a:lnSpc>
                        <a:spcBef>
                          <a:spcPts val="0"/>
                        </a:spcBef>
                        <a:buSzPct val="25000"/>
                        <a:buNone/>
                      </a:pPr>
                      <a:r>
                        <a:rPr lang="x-none" sz="1400" b="1" noProof="0" dirty="0">
                          <a:solidFill>
                            <a:schemeClr val="bg1"/>
                          </a:solidFill>
                        </a:rPr>
                        <a:t>Visión del empleador</a:t>
                      </a:r>
                      <a:r>
                        <a:rPr lang="x-none" sz="1400" b="1" noProof="0" dirty="0">
                          <a:solidFill>
                            <a:schemeClr val="bg1"/>
                          </a:solidFill>
                          <a:sym typeface="Arial"/>
                        </a:rPr>
                        <a:t/>
                      </a:r>
                      <a:br>
                        <a:rPr lang="x-none" sz="1400" b="1" noProof="0" dirty="0">
                          <a:solidFill>
                            <a:schemeClr val="bg1"/>
                          </a:solidFill>
                          <a:sym typeface="Arial"/>
                        </a:rPr>
                      </a:br>
                      <a:r>
                        <a:rPr lang="x-none" sz="1400" b="1" noProof="0" dirty="0">
                          <a:solidFill>
                            <a:schemeClr val="bg1"/>
                          </a:solidFill>
                          <a:sym typeface="Arial"/>
                        </a:rPr>
                        <a:t>Global</a:t>
                      </a:r>
                    </a:p>
                  </a:txBody>
                  <a:tcPr marL="6350" marR="6350" marT="73147" marB="73147" anchor="ctr">
                    <a:lnL w="9525" cap="flat" cmpd="sng" algn="ctr">
                      <a:solidFill>
                        <a:schemeClr val="bg1"/>
                      </a:solid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extLst>
              </a:tr>
              <a:tr h="671838">
                <a:tc>
                  <a:txBody>
                    <a:bodyPr/>
                    <a:lstStyle/>
                    <a:p>
                      <a:pPr marL="0" marR="0" lvl="0" indent="0" algn="ctr" rtl="0">
                        <a:lnSpc>
                          <a:spcPct val="100000"/>
                        </a:lnSpc>
                        <a:spcBef>
                          <a:spcPts val="0"/>
                        </a:spcBef>
                        <a:buSzPct val="25000"/>
                        <a:buNone/>
                      </a:pPr>
                      <a:r>
                        <a:rPr lang="x-none" sz="1400" b="1" u="none" strike="noStrike" noProof="0" dirty="0">
                          <a:solidFill>
                            <a:schemeClr val="dk1"/>
                          </a:solidFill>
                          <a:latin typeface="Arial"/>
                          <a:ea typeface="Arial"/>
                          <a:cs typeface="Arial"/>
                          <a:sym typeface="Arial"/>
                        </a:rPr>
                        <a:t>1</a:t>
                      </a:r>
                    </a:p>
                  </a:txBody>
                  <a:tcPr marL="91439" marR="91439" marT="45718" marB="45718" anchor="ctr">
                    <a:lnL w="12700" cmpd="sng">
                      <a:noFill/>
                      <a:prstDash val="soli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x-none" sz="1400" b="1" noProof="0" dirty="0" smtClean="0">
                          <a:solidFill>
                            <a:schemeClr val="accent1"/>
                          </a:solidFill>
                        </a:rPr>
                        <a:t>Salario base</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7DF"/>
                    </a:solid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x-none" sz="1400" noProof="0" dirty="0" smtClean="0"/>
                        <a:t>Seguridad laboral</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D7DF"/>
                    </a:solidFill>
                  </a:tcPr>
                </a:tc>
                <a:tc>
                  <a:txBody>
                    <a:bodyPr/>
                    <a:lstStyle/>
                    <a:p>
                      <a:pPr marL="0" marR="0" lvl="0" indent="0" algn="ctr" rtl="0">
                        <a:lnSpc>
                          <a:spcPct val="100000"/>
                        </a:lnSpc>
                        <a:spcBef>
                          <a:spcPts val="0"/>
                        </a:spcBef>
                        <a:buSzPct val="25000"/>
                        <a:buNone/>
                      </a:pPr>
                      <a:r>
                        <a:rPr lang="x-none" sz="1400" noProof="0" dirty="0">
                          <a:solidFill>
                            <a:schemeClr val="tx1">
                              <a:lumMod val="50000"/>
                              <a:lumOff val="50000"/>
                            </a:schemeClr>
                          </a:solidFill>
                        </a:rPr>
                        <a:t>Salario base</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rtl="0">
                        <a:spcBef>
                          <a:spcPts val="0"/>
                        </a:spcBef>
                        <a:buSzPct val="25000"/>
                        <a:buNone/>
                      </a:pPr>
                      <a:r>
                        <a:rPr lang="x-none" sz="1400" noProof="0" dirty="0">
                          <a:solidFill>
                            <a:schemeClr val="tx1">
                              <a:lumMod val="50000"/>
                              <a:lumOff val="50000"/>
                            </a:schemeClr>
                          </a:solidFill>
                        </a:rPr>
                        <a:t>Oportunidad de desarrollo </a:t>
                      </a:r>
                      <a:r>
                        <a:rPr lang="x-none" sz="1400" noProof="0" dirty="0" smtClean="0">
                          <a:solidFill>
                            <a:schemeClr val="tx1">
                              <a:lumMod val="50000"/>
                              <a:lumOff val="50000"/>
                            </a:schemeClr>
                          </a:solidFill>
                        </a:rPr>
                        <a:t>de carrera</a:t>
                      </a:r>
                      <a:endParaRPr lang="x-none" sz="1400" noProof="0" dirty="0">
                        <a:solidFill>
                          <a:schemeClr val="tx1">
                            <a:lumMod val="50000"/>
                            <a:lumOff val="50000"/>
                          </a:schemeClr>
                        </a:solidFill>
                      </a:endParaRPr>
                    </a:p>
                  </a:txBody>
                  <a:tcPr marL="91439" marR="91439" marT="45718" marB="45718" anchor="ctr">
                    <a:lnL w="9525" cap="flat" cmpd="sng" algn="ctr">
                      <a:solidFill>
                        <a:schemeClr val="tx1"/>
                      </a:solidFill>
                      <a:prstDash val="solid"/>
                      <a:round/>
                      <a:headEnd type="none" w="med" len="med"/>
                      <a:tailEnd type="none" w="med" len="med"/>
                    </a:lnL>
                    <a:lnR w="12700" cmpd="sng">
                      <a:noFill/>
                      <a:prstDash val="soli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883442">
                <a:tc>
                  <a:txBody>
                    <a:bodyPr/>
                    <a:lstStyle/>
                    <a:p>
                      <a:pPr marL="0" marR="0" lvl="0" indent="0" algn="ctr" rtl="0">
                        <a:lnSpc>
                          <a:spcPct val="100000"/>
                        </a:lnSpc>
                        <a:spcBef>
                          <a:spcPts val="0"/>
                        </a:spcBef>
                        <a:buSzPct val="25000"/>
                        <a:buNone/>
                      </a:pPr>
                      <a:r>
                        <a:rPr lang="x-none" sz="1400" b="1" u="none" strike="noStrike" noProof="0" dirty="0">
                          <a:solidFill>
                            <a:schemeClr val="dk1"/>
                          </a:solidFill>
                          <a:latin typeface="Arial"/>
                          <a:ea typeface="Arial"/>
                          <a:cs typeface="Arial"/>
                          <a:sym typeface="Arial"/>
                        </a:rPr>
                        <a:t>2</a:t>
                      </a:r>
                    </a:p>
                  </a:txBody>
                  <a:tcPr marL="91439" marR="91439" marT="45718" marB="45718"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x-none" sz="1400" noProof="0" dirty="0" smtClean="0"/>
                        <a:t>Seguridad laboral</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7DF"/>
                    </a:solid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x-none" sz="1400" b="1" noProof="0" dirty="0" smtClean="0">
                          <a:solidFill>
                            <a:schemeClr val="accent4"/>
                          </a:solidFill>
                        </a:rPr>
                        <a:t>Reputación de la empresa como buen lugar de trabajo</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D7DF"/>
                    </a:solidFill>
                  </a:tcPr>
                </a:tc>
                <a:tc>
                  <a:txBody>
                    <a:bodyPr/>
                    <a:lstStyle/>
                    <a:p>
                      <a:pPr marL="0" marR="0" lvl="0" indent="0" algn="ctr" rtl="0">
                        <a:lnSpc>
                          <a:spcPct val="100000"/>
                        </a:lnSpc>
                        <a:spcBef>
                          <a:spcPts val="0"/>
                        </a:spcBef>
                        <a:buSzPct val="25000"/>
                        <a:buNone/>
                      </a:pPr>
                      <a:r>
                        <a:rPr lang="x-none" sz="1400" noProof="0" dirty="0">
                          <a:solidFill>
                            <a:schemeClr val="tx1">
                              <a:lumMod val="50000"/>
                              <a:lumOff val="50000"/>
                            </a:schemeClr>
                          </a:solidFill>
                        </a:rPr>
                        <a:t>Seguridad laboral</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buSzPct val="25000"/>
                        <a:buNone/>
                      </a:pPr>
                      <a:r>
                        <a:rPr lang="x-none" sz="1400" noProof="0" dirty="0">
                          <a:solidFill>
                            <a:schemeClr val="tx1">
                              <a:lumMod val="50000"/>
                              <a:lumOff val="50000"/>
                            </a:schemeClr>
                          </a:solidFill>
                        </a:rPr>
                        <a:t>Salario b</a:t>
                      </a:r>
                      <a:r>
                        <a:rPr lang="x-none" sz="1400" u="none" strike="noStrike" noProof="0" dirty="0">
                          <a:solidFill>
                            <a:schemeClr val="tx1">
                              <a:lumMod val="50000"/>
                              <a:lumOff val="50000"/>
                            </a:schemeClr>
                          </a:solidFill>
                          <a:latin typeface="Arial"/>
                          <a:ea typeface="Arial"/>
                          <a:cs typeface="Arial"/>
                          <a:sym typeface="Arial"/>
                        </a:rPr>
                        <a:t>ase</a:t>
                      </a:r>
                    </a:p>
                  </a:txBody>
                  <a:tcPr marL="91439" marR="91439" marT="45718" marB="45718"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671838">
                <a:tc>
                  <a:txBody>
                    <a:bodyPr/>
                    <a:lstStyle/>
                    <a:p>
                      <a:pPr marL="0" marR="0" lvl="0" indent="0" algn="ctr" rtl="0">
                        <a:lnSpc>
                          <a:spcPct val="100000"/>
                        </a:lnSpc>
                        <a:spcBef>
                          <a:spcPts val="0"/>
                        </a:spcBef>
                        <a:buSzPct val="25000"/>
                        <a:buNone/>
                      </a:pPr>
                      <a:r>
                        <a:rPr lang="x-none" sz="1400" b="1" u="none" strike="noStrike" noProof="0" dirty="0">
                          <a:solidFill>
                            <a:schemeClr val="dk1"/>
                          </a:solidFill>
                          <a:latin typeface="Arial"/>
                          <a:ea typeface="Arial"/>
                          <a:cs typeface="Arial"/>
                          <a:sym typeface="Arial"/>
                        </a:rPr>
                        <a:t>3</a:t>
                      </a:r>
                    </a:p>
                  </a:txBody>
                  <a:tcPr marL="91439" marR="91439" marT="45718" marB="45718"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x-none" sz="1400" noProof="0" dirty="0" smtClean="0"/>
                        <a:t>Oportunidad de desarrollo de carrera</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7DF"/>
                    </a:solid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x-none" sz="1400" noProof="0" dirty="0" smtClean="0"/>
                        <a:t>Oportunidad de desarrollo de carrera</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D7DF"/>
                    </a:solidFill>
                  </a:tcPr>
                </a:tc>
                <a:tc>
                  <a:txBody>
                    <a:bodyPr/>
                    <a:lstStyle/>
                    <a:p>
                      <a:pPr marL="0" marR="0" lvl="0" indent="0" algn="ctr" rtl="0">
                        <a:lnSpc>
                          <a:spcPct val="100000"/>
                        </a:lnSpc>
                        <a:spcBef>
                          <a:spcPts val="0"/>
                        </a:spcBef>
                        <a:buSzPct val="25000"/>
                        <a:buNone/>
                      </a:pPr>
                      <a:r>
                        <a:rPr lang="x-none" sz="1400" noProof="0" dirty="0">
                          <a:solidFill>
                            <a:schemeClr val="tx1">
                              <a:lumMod val="50000"/>
                              <a:lumOff val="50000"/>
                            </a:schemeClr>
                          </a:solidFill>
                        </a:rPr>
                        <a:t>Oportunidad de desarrollo </a:t>
                      </a:r>
                      <a:r>
                        <a:rPr lang="x-none" sz="1400" noProof="0" dirty="0" smtClean="0">
                          <a:solidFill>
                            <a:schemeClr val="tx1">
                              <a:lumMod val="50000"/>
                              <a:lumOff val="50000"/>
                            </a:schemeClr>
                          </a:solidFill>
                        </a:rPr>
                        <a:t>de carrera</a:t>
                      </a:r>
                      <a:endParaRPr lang="x-none" sz="1400" noProof="0" dirty="0">
                        <a:solidFill>
                          <a:schemeClr val="tx1">
                            <a:lumMod val="50000"/>
                            <a:lumOff val="50000"/>
                          </a:schemeClr>
                        </a:solidFill>
                      </a:endParaRP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rtl="0">
                        <a:spcBef>
                          <a:spcPts val="0"/>
                        </a:spcBef>
                        <a:buClr>
                          <a:schemeClr val="dk1"/>
                        </a:buClr>
                        <a:buSzPct val="25000"/>
                        <a:buFont typeface="Arial"/>
                        <a:buNone/>
                      </a:pPr>
                      <a:r>
                        <a:rPr lang="x-none" sz="1400" noProof="0" dirty="0">
                          <a:solidFill>
                            <a:schemeClr val="tx1">
                              <a:lumMod val="50000"/>
                              <a:lumOff val="50000"/>
                            </a:schemeClr>
                          </a:solidFill>
                        </a:rPr>
                        <a:t>Reputación de la empresa como buen lugar de trabajo</a:t>
                      </a:r>
                    </a:p>
                  </a:txBody>
                  <a:tcPr marL="91439" marR="91439" marT="45718" marB="45718"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671838">
                <a:tc>
                  <a:txBody>
                    <a:bodyPr/>
                    <a:lstStyle/>
                    <a:p>
                      <a:pPr marL="0" marR="0" lvl="0" indent="0" algn="ctr" rtl="0">
                        <a:lnSpc>
                          <a:spcPct val="100000"/>
                        </a:lnSpc>
                        <a:spcBef>
                          <a:spcPts val="0"/>
                        </a:spcBef>
                        <a:buSzPct val="25000"/>
                        <a:buNone/>
                      </a:pPr>
                      <a:r>
                        <a:rPr lang="x-none" sz="1400" b="1" u="none" strike="noStrike" noProof="0" dirty="0">
                          <a:solidFill>
                            <a:schemeClr val="dk1"/>
                          </a:solidFill>
                          <a:latin typeface="Arial"/>
                          <a:ea typeface="Arial"/>
                          <a:cs typeface="Arial"/>
                          <a:sym typeface="Arial"/>
                        </a:rPr>
                        <a:t>4</a:t>
                      </a:r>
                    </a:p>
                  </a:txBody>
                  <a:tcPr marL="91439" marR="91439" marT="45718" marB="45718"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x-none" sz="1400" b="1" u="none" strike="noStrike" noProof="0" dirty="0" smtClean="0">
                          <a:solidFill>
                            <a:srgbClr val="0070C0"/>
                          </a:solidFill>
                          <a:latin typeface="+mn-lt"/>
                          <a:ea typeface="Arial"/>
                          <a:cs typeface="Arial"/>
                          <a:sym typeface="Arial"/>
                        </a:rPr>
                        <a:t>Oportunidad de </a:t>
                      </a:r>
                      <a:r>
                        <a:rPr lang="x-none" sz="1400" b="1" noProof="0" dirty="0" smtClean="0">
                          <a:solidFill>
                            <a:srgbClr val="0070C0"/>
                          </a:solidFill>
                        </a:rPr>
                        <a:t>aprende</a:t>
                      </a:r>
                      <a:r>
                        <a:rPr lang="x-none" sz="1400" b="1" u="none" strike="noStrike" noProof="0" dirty="0" smtClean="0">
                          <a:solidFill>
                            <a:srgbClr val="0070C0"/>
                          </a:solidFill>
                          <a:latin typeface="+mn-lt"/>
                          <a:ea typeface="Arial"/>
                          <a:cs typeface="Arial"/>
                          <a:sym typeface="Arial"/>
                        </a:rPr>
                        <a:t>r nuevas habilidad</a:t>
                      </a:r>
                      <a:r>
                        <a:rPr lang="x-none" sz="1400" b="1" noProof="0" dirty="0" smtClean="0">
                          <a:solidFill>
                            <a:srgbClr val="0070C0"/>
                          </a:solidFill>
                        </a:rPr>
                        <a:t>e</a:t>
                      </a:r>
                      <a:r>
                        <a:rPr lang="x-none" sz="1400" b="1" u="none" strike="noStrike" noProof="0" dirty="0" smtClean="0">
                          <a:solidFill>
                            <a:srgbClr val="0070C0"/>
                          </a:solidFill>
                          <a:latin typeface="+mn-lt"/>
                          <a:ea typeface="Arial"/>
                          <a:cs typeface="Arial"/>
                          <a:sym typeface="Arial"/>
                        </a:rPr>
                        <a:t>s</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7DF"/>
                    </a:solidFill>
                  </a:tcPr>
                </a:tc>
                <a:tc row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x-none" sz="1400" noProof="0" dirty="0" smtClean="0"/>
                        <a:t>Desafíos en el trabajo</a:t>
                      </a:r>
                      <a:r>
                        <a:rPr lang="x-none" sz="1400" baseline="0" noProof="0" dirty="0">
                          <a:solidFill>
                            <a:schemeClr val="tx1"/>
                          </a:solidFill>
                        </a:rPr>
                        <a:t> </a:t>
                      </a:r>
                      <a:r>
                        <a:rPr lang="x-none" sz="1400" baseline="0" noProof="0" dirty="0" smtClean="0">
                          <a:solidFill>
                            <a:schemeClr val="tx1"/>
                          </a:solidFill>
                        </a:rPr>
                        <a:t>// </a:t>
                      </a:r>
                      <a:r>
                        <a:rPr lang="x-none" sz="1400" noProof="0" dirty="0" smtClean="0"/>
                        <a:t>Misión, visión y valores</a:t>
                      </a:r>
                      <a:br>
                        <a:rPr lang="x-none" sz="1400" noProof="0" dirty="0" smtClean="0"/>
                      </a:br>
                      <a:r>
                        <a:rPr lang="x-none" sz="1400" noProof="0" dirty="0" smtClean="0"/>
                        <a:t> de la empresa</a:t>
                      </a:r>
                      <a:r>
                        <a:rPr lang="x-none" sz="1400" baseline="0" noProof="0" dirty="0" smtClean="0">
                          <a:solidFill>
                            <a:schemeClr val="tx1"/>
                          </a:solidFill>
                        </a:rPr>
                        <a:t> </a:t>
                      </a:r>
                      <a:endParaRPr lang="x-none" sz="1400" noProof="0" dirty="0" smtClean="0"/>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D7DF"/>
                    </a:solidFill>
                  </a:tcPr>
                </a:tc>
                <a:tc>
                  <a:txBody>
                    <a:bodyPr/>
                    <a:lstStyle/>
                    <a:p>
                      <a:pPr marL="0" marR="0" lvl="0" indent="0" algn="ctr" rtl="0">
                        <a:lnSpc>
                          <a:spcPct val="100000"/>
                        </a:lnSpc>
                        <a:spcBef>
                          <a:spcPts val="0"/>
                        </a:spcBef>
                        <a:buSzPct val="25000"/>
                        <a:buNone/>
                      </a:pPr>
                      <a:r>
                        <a:rPr lang="x-none" sz="1400" noProof="0" dirty="0">
                          <a:solidFill>
                            <a:schemeClr val="tx1">
                              <a:lumMod val="50000"/>
                              <a:lumOff val="50000"/>
                            </a:schemeClr>
                          </a:solidFill>
                        </a:rPr>
                        <a:t>Desafíos en el trabajo</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buSzPct val="25000"/>
                        <a:buNone/>
                      </a:pPr>
                      <a:r>
                        <a:rPr lang="x-none" sz="1400" noProof="0" dirty="0">
                          <a:solidFill>
                            <a:schemeClr val="tx1">
                              <a:lumMod val="50000"/>
                              <a:lumOff val="50000"/>
                            </a:schemeClr>
                          </a:solidFill>
                        </a:rPr>
                        <a:t>Desafíos en el trabajo</a:t>
                      </a:r>
                    </a:p>
                  </a:txBody>
                  <a:tcPr marL="91439" marR="91439" marT="45718" marB="45718"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671838">
                <a:tc>
                  <a:txBody>
                    <a:bodyPr/>
                    <a:lstStyle/>
                    <a:p>
                      <a:pPr marL="0" marR="0" lvl="0" indent="0" algn="ctr" rtl="0">
                        <a:lnSpc>
                          <a:spcPct val="100000"/>
                        </a:lnSpc>
                        <a:spcBef>
                          <a:spcPts val="0"/>
                        </a:spcBef>
                        <a:buSzPct val="25000"/>
                        <a:buNone/>
                      </a:pPr>
                      <a:r>
                        <a:rPr lang="x-none" sz="1400" b="1" u="none" strike="noStrike" noProof="0" dirty="0">
                          <a:solidFill>
                            <a:schemeClr val="dk1"/>
                          </a:solidFill>
                          <a:latin typeface="Arial"/>
                          <a:ea typeface="Arial"/>
                          <a:cs typeface="Arial"/>
                          <a:sym typeface="Arial"/>
                        </a:rPr>
                        <a:t>5</a:t>
                      </a:r>
                    </a:p>
                  </a:txBody>
                  <a:tcPr marL="91439" marR="91439" marT="45718" marB="45718"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x-none" sz="1400" noProof="0" dirty="0" smtClean="0"/>
                        <a:t>Desafíos en el trabajo</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7DF"/>
                    </a:solidFill>
                  </a:tcPr>
                </a:tc>
                <a:tc vMerge="1">
                  <a:txBody>
                    <a:bodyPr/>
                    <a:lstStyle/>
                    <a:p>
                      <a:pPr marL="0" marR="0" lvl="0" indent="0" algn="ctr" rtl="0">
                        <a:spcBef>
                          <a:spcPts val="0"/>
                        </a:spcBef>
                        <a:buSzPct val="25000"/>
                        <a:buNone/>
                      </a:pPr>
                      <a:endParaRPr lang="x-none" sz="1050" noProof="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D7DF"/>
                    </a:solidFill>
                  </a:tcPr>
                </a:tc>
                <a:tc>
                  <a:txBody>
                    <a:bodyPr/>
                    <a:lstStyle/>
                    <a:p>
                      <a:pPr marL="0" marR="0" lvl="0" indent="0" algn="ctr" rtl="0">
                        <a:lnSpc>
                          <a:spcPct val="100000"/>
                        </a:lnSpc>
                        <a:spcBef>
                          <a:spcPts val="0"/>
                        </a:spcBef>
                        <a:buSzPct val="25000"/>
                        <a:buNone/>
                      </a:pPr>
                      <a:r>
                        <a:rPr lang="x-none" sz="1400" u="none" strike="noStrike" noProof="0" dirty="0">
                          <a:solidFill>
                            <a:schemeClr val="tx1">
                              <a:lumMod val="50000"/>
                              <a:lumOff val="50000"/>
                            </a:schemeClr>
                          </a:solidFill>
                          <a:latin typeface="Arial"/>
                          <a:ea typeface="Arial"/>
                          <a:cs typeface="Arial"/>
                          <a:sym typeface="Arial"/>
                        </a:rPr>
                        <a:t>Oportunidad de </a:t>
                      </a:r>
                      <a:r>
                        <a:rPr lang="x-none" sz="1400" noProof="0" dirty="0">
                          <a:solidFill>
                            <a:schemeClr val="tx1">
                              <a:lumMod val="50000"/>
                              <a:lumOff val="50000"/>
                            </a:schemeClr>
                          </a:solidFill>
                        </a:rPr>
                        <a:t>aprende</a:t>
                      </a:r>
                      <a:r>
                        <a:rPr lang="x-none" sz="1400" u="none" strike="noStrike" noProof="0" dirty="0">
                          <a:solidFill>
                            <a:schemeClr val="tx1">
                              <a:lumMod val="50000"/>
                              <a:lumOff val="50000"/>
                            </a:schemeClr>
                          </a:solidFill>
                          <a:latin typeface="Arial"/>
                          <a:ea typeface="Arial"/>
                          <a:cs typeface="Arial"/>
                          <a:sym typeface="Arial"/>
                        </a:rPr>
                        <a:t>r nuevas habilidad</a:t>
                      </a:r>
                      <a:r>
                        <a:rPr lang="x-none" sz="1400" noProof="0" dirty="0">
                          <a:solidFill>
                            <a:schemeClr val="tx1">
                              <a:lumMod val="50000"/>
                              <a:lumOff val="50000"/>
                            </a:schemeClr>
                          </a:solidFill>
                        </a:rPr>
                        <a:t>e</a:t>
                      </a:r>
                      <a:r>
                        <a:rPr lang="x-none" sz="1400" u="none" strike="noStrike" noProof="0" dirty="0">
                          <a:solidFill>
                            <a:schemeClr val="tx1">
                              <a:lumMod val="50000"/>
                              <a:lumOff val="50000"/>
                            </a:schemeClr>
                          </a:solidFill>
                          <a:latin typeface="Arial"/>
                          <a:ea typeface="Arial"/>
                          <a:cs typeface="Arial"/>
                          <a:sym typeface="Arial"/>
                        </a:rPr>
                        <a:t>s</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buSzPct val="25000"/>
                        <a:buNone/>
                      </a:pPr>
                      <a:r>
                        <a:rPr lang="x-none" sz="1400" noProof="0" dirty="0">
                          <a:solidFill>
                            <a:schemeClr val="tx1">
                              <a:lumMod val="50000"/>
                              <a:lumOff val="50000"/>
                            </a:schemeClr>
                          </a:solidFill>
                        </a:rPr>
                        <a:t>Seguridad laboral</a:t>
                      </a:r>
                    </a:p>
                  </a:txBody>
                  <a:tcPr marL="91439" marR="91439" marT="45718" marB="45718"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671838">
                <a:tc>
                  <a:txBody>
                    <a:bodyPr/>
                    <a:lstStyle/>
                    <a:p>
                      <a:pPr marL="0" marR="0" lvl="0" indent="0" algn="ctr" rtl="0">
                        <a:lnSpc>
                          <a:spcPct val="100000"/>
                        </a:lnSpc>
                        <a:spcBef>
                          <a:spcPts val="0"/>
                        </a:spcBef>
                        <a:buSzPct val="25000"/>
                        <a:buNone/>
                      </a:pPr>
                      <a:r>
                        <a:rPr lang="x-none" sz="1400" b="1" u="none" strike="noStrike" noProof="0" dirty="0">
                          <a:solidFill>
                            <a:schemeClr val="dk1"/>
                          </a:solidFill>
                          <a:latin typeface="Arial"/>
                          <a:ea typeface="Arial"/>
                          <a:cs typeface="Arial"/>
                          <a:sym typeface="Arial"/>
                        </a:rPr>
                        <a:t>6</a:t>
                      </a:r>
                    </a:p>
                  </a:txBody>
                  <a:tcPr marL="91439" marR="91439" marT="45718" marB="45718"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x-none" sz="1400" noProof="0" dirty="0" smtClean="0">
                          <a:solidFill>
                            <a:schemeClr val="tx1"/>
                          </a:solidFill>
                        </a:rPr>
                        <a:t>Entorno físico de trabajo </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7DF"/>
                    </a:solid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x-none" sz="1400" b="1" noProof="0" dirty="0" smtClean="0">
                          <a:solidFill>
                            <a:schemeClr val="accent1"/>
                          </a:solidFill>
                        </a:rPr>
                        <a:t>Salario base</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D7DF"/>
                    </a:solidFill>
                  </a:tcPr>
                </a:tc>
                <a:tc>
                  <a:txBody>
                    <a:bodyPr/>
                    <a:lstStyle/>
                    <a:p>
                      <a:pPr marL="0" marR="0" lvl="0" indent="0" algn="ctr" rtl="0">
                        <a:lnSpc>
                          <a:spcPct val="100000"/>
                        </a:lnSpc>
                        <a:spcBef>
                          <a:spcPts val="0"/>
                        </a:spcBef>
                        <a:buSzPct val="25000"/>
                        <a:buNone/>
                      </a:pPr>
                      <a:r>
                        <a:rPr lang="x-none" sz="1400" u="none" strike="noStrike" noProof="0" dirty="0">
                          <a:solidFill>
                            <a:schemeClr val="tx1">
                              <a:lumMod val="50000"/>
                              <a:lumOff val="50000"/>
                            </a:schemeClr>
                          </a:solidFill>
                          <a:latin typeface="Arial"/>
                          <a:ea typeface="Arial"/>
                          <a:cs typeface="Arial"/>
                          <a:sym typeface="Arial"/>
                        </a:rPr>
                        <a:t>Reputaci</a:t>
                      </a:r>
                      <a:r>
                        <a:rPr lang="x-none" sz="1400" noProof="0" dirty="0">
                          <a:solidFill>
                            <a:schemeClr val="tx1">
                              <a:lumMod val="50000"/>
                              <a:lumOff val="50000"/>
                            </a:schemeClr>
                          </a:solidFill>
                        </a:rPr>
                        <a:t>ó</a:t>
                      </a:r>
                      <a:r>
                        <a:rPr lang="x-none" sz="1400" u="none" strike="noStrike" noProof="0" dirty="0">
                          <a:solidFill>
                            <a:schemeClr val="tx1">
                              <a:lumMod val="50000"/>
                              <a:lumOff val="50000"/>
                            </a:schemeClr>
                          </a:solidFill>
                          <a:latin typeface="Arial"/>
                          <a:ea typeface="Arial"/>
                          <a:cs typeface="Arial"/>
                          <a:sym typeface="Arial"/>
                        </a:rPr>
                        <a:t>n </a:t>
                      </a:r>
                      <a:r>
                        <a:rPr lang="x-none" sz="1400" noProof="0" dirty="0">
                          <a:solidFill>
                            <a:schemeClr val="tx1">
                              <a:lumMod val="50000"/>
                              <a:lumOff val="50000"/>
                            </a:schemeClr>
                          </a:solidFill>
                        </a:rPr>
                        <a:t>de la empresa como buen lugar de trabajo</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buSzPct val="25000"/>
                        <a:buNone/>
                      </a:pPr>
                      <a:r>
                        <a:rPr lang="x-none" sz="1400" noProof="0" dirty="0">
                          <a:solidFill>
                            <a:schemeClr val="tx1">
                              <a:lumMod val="50000"/>
                              <a:lumOff val="50000"/>
                            </a:schemeClr>
                          </a:solidFill>
                        </a:rPr>
                        <a:t>Misión, visión y valores</a:t>
                      </a:r>
                      <a:br>
                        <a:rPr lang="x-none" sz="1400" noProof="0" dirty="0">
                          <a:solidFill>
                            <a:schemeClr val="tx1">
                              <a:lumMod val="50000"/>
                              <a:lumOff val="50000"/>
                            </a:schemeClr>
                          </a:solidFill>
                        </a:rPr>
                      </a:br>
                      <a:r>
                        <a:rPr lang="x-none" sz="1400" noProof="0" dirty="0">
                          <a:solidFill>
                            <a:schemeClr val="tx1">
                              <a:lumMod val="50000"/>
                              <a:lumOff val="50000"/>
                            </a:schemeClr>
                          </a:solidFill>
                        </a:rPr>
                        <a:t> de la empresa</a:t>
                      </a:r>
                    </a:p>
                  </a:txBody>
                  <a:tcPr marL="91439" marR="91439" marT="45718" marB="45718"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883442">
                <a:tc>
                  <a:txBody>
                    <a:bodyPr/>
                    <a:lstStyle/>
                    <a:p>
                      <a:pPr marL="0" marR="0" lvl="0" indent="0" algn="ctr" rtl="0">
                        <a:lnSpc>
                          <a:spcPct val="100000"/>
                        </a:lnSpc>
                        <a:spcBef>
                          <a:spcPts val="0"/>
                        </a:spcBef>
                        <a:buSzPct val="25000"/>
                        <a:buNone/>
                      </a:pPr>
                      <a:r>
                        <a:rPr lang="x-none" sz="1400" b="1" u="none" strike="noStrike" noProof="0" dirty="0">
                          <a:solidFill>
                            <a:schemeClr val="dk1"/>
                          </a:solidFill>
                          <a:latin typeface="Arial"/>
                          <a:ea typeface="Arial"/>
                          <a:cs typeface="Arial"/>
                          <a:sym typeface="Arial"/>
                        </a:rPr>
                        <a:t>7</a:t>
                      </a:r>
                    </a:p>
                  </a:txBody>
                  <a:tcPr marL="91439" marR="91439" marT="45718" marB="45718"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x-none" sz="1400" b="1" u="none" strike="noStrike" noProof="0" dirty="0" smtClean="0">
                          <a:solidFill>
                            <a:schemeClr val="accent4"/>
                          </a:solidFill>
                          <a:latin typeface="+mn-lt"/>
                          <a:ea typeface="Arial"/>
                          <a:cs typeface="Arial"/>
                          <a:sym typeface="Arial"/>
                        </a:rPr>
                        <a:t>Reputaci</a:t>
                      </a:r>
                      <a:r>
                        <a:rPr lang="x-none" sz="1400" b="1" noProof="0" dirty="0" smtClean="0">
                          <a:solidFill>
                            <a:schemeClr val="accent4"/>
                          </a:solidFill>
                        </a:rPr>
                        <a:t>ó</a:t>
                      </a:r>
                      <a:r>
                        <a:rPr lang="x-none" sz="1400" b="1" u="none" strike="noStrike" noProof="0" dirty="0" smtClean="0">
                          <a:solidFill>
                            <a:schemeClr val="accent4"/>
                          </a:solidFill>
                          <a:latin typeface="+mn-lt"/>
                          <a:ea typeface="Arial"/>
                          <a:cs typeface="Arial"/>
                          <a:sym typeface="Arial"/>
                        </a:rPr>
                        <a:t>n </a:t>
                      </a:r>
                      <a:r>
                        <a:rPr lang="x-none" sz="1400" b="1" noProof="0" dirty="0" smtClean="0">
                          <a:solidFill>
                            <a:schemeClr val="accent4"/>
                          </a:solidFill>
                        </a:rPr>
                        <a:t>de la empresa como buen lugar de trabajo</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D8D7DF"/>
                    </a:solid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x-none" sz="1400" b="1" u="none" strike="noStrike" noProof="0" dirty="0" smtClean="0">
                          <a:solidFill>
                            <a:srgbClr val="0070C0"/>
                          </a:solidFill>
                          <a:latin typeface="+mn-lt"/>
                          <a:ea typeface="Arial"/>
                          <a:cs typeface="Arial"/>
                          <a:sym typeface="Arial"/>
                        </a:rPr>
                        <a:t>Oportunidad de </a:t>
                      </a:r>
                      <a:r>
                        <a:rPr lang="x-none" sz="1400" b="1" noProof="0" dirty="0" smtClean="0">
                          <a:solidFill>
                            <a:srgbClr val="0070C0"/>
                          </a:solidFill>
                        </a:rPr>
                        <a:t>aprende</a:t>
                      </a:r>
                      <a:r>
                        <a:rPr lang="x-none" sz="1400" b="1" u="none" strike="noStrike" noProof="0" dirty="0" smtClean="0">
                          <a:solidFill>
                            <a:srgbClr val="0070C0"/>
                          </a:solidFill>
                          <a:latin typeface="+mn-lt"/>
                          <a:ea typeface="Arial"/>
                          <a:cs typeface="Arial"/>
                          <a:sym typeface="Arial"/>
                        </a:rPr>
                        <a:t>r nuevas habilidad</a:t>
                      </a:r>
                      <a:r>
                        <a:rPr lang="x-none" sz="1400" b="1" noProof="0" dirty="0" smtClean="0">
                          <a:solidFill>
                            <a:srgbClr val="0070C0"/>
                          </a:solidFill>
                        </a:rPr>
                        <a:t>e</a:t>
                      </a:r>
                      <a:r>
                        <a:rPr lang="x-none" sz="1400" b="1" u="none" strike="noStrike" noProof="0" dirty="0" smtClean="0">
                          <a:solidFill>
                            <a:srgbClr val="0070C0"/>
                          </a:solidFill>
                          <a:latin typeface="+mn-lt"/>
                          <a:ea typeface="Arial"/>
                          <a:cs typeface="Arial"/>
                          <a:sym typeface="Arial"/>
                        </a:rPr>
                        <a:t>s</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C8D7DF"/>
                    </a:solidFill>
                  </a:tcPr>
                </a:tc>
                <a:tc>
                  <a:txBody>
                    <a:bodyPr/>
                    <a:lstStyle/>
                    <a:p>
                      <a:pPr marL="0" marR="0" lvl="0" indent="0" algn="ctr" rtl="0">
                        <a:lnSpc>
                          <a:spcPct val="100000"/>
                        </a:lnSpc>
                        <a:spcBef>
                          <a:spcPts val="0"/>
                        </a:spcBef>
                        <a:buSzPct val="25000"/>
                        <a:buNone/>
                      </a:pPr>
                      <a:r>
                        <a:rPr lang="x-none" sz="1400" noProof="0" dirty="0">
                          <a:solidFill>
                            <a:schemeClr val="tx1">
                              <a:lumMod val="50000"/>
                              <a:lumOff val="50000"/>
                            </a:schemeClr>
                          </a:solidFill>
                        </a:rPr>
                        <a:t>Beneficios de salud y bienestar</a:t>
                      </a:r>
                    </a:p>
                  </a:txBody>
                  <a:tcPr marL="91439" marR="91439" marT="45718" marB="4571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buSzPct val="25000"/>
                        <a:buNone/>
                      </a:pPr>
                      <a:r>
                        <a:rPr lang="x-none" sz="1400" u="none" strike="noStrike" noProof="0" dirty="0">
                          <a:solidFill>
                            <a:schemeClr val="tx1">
                              <a:lumMod val="50000"/>
                              <a:lumOff val="50000"/>
                            </a:schemeClr>
                          </a:solidFill>
                          <a:latin typeface="Arial"/>
                          <a:ea typeface="Arial"/>
                          <a:cs typeface="Arial"/>
                          <a:sym typeface="Arial"/>
                        </a:rPr>
                        <a:t>Oportunidad de aprender nuevas habilidad</a:t>
                      </a:r>
                      <a:r>
                        <a:rPr lang="x-none" sz="1400" noProof="0" dirty="0">
                          <a:solidFill>
                            <a:schemeClr val="tx1">
                              <a:lumMod val="50000"/>
                              <a:lumOff val="50000"/>
                            </a:schemeClr>
                          </a:solidFill>
                        </a:rPr>
                        <a:t>e</a:t>
                      </a:r>
                      <a:r>
                        <a:rPr lang="x-none" sz="1400" u="none" strike="noStrike" noProof="0" dirty="0">
                          <a:solidFill>
                            <a:schemeClr val="tx1">
                              <a:lumMod val="50000"/>
                              <a:lumOff val="50000"/>
                            </a:schemeClr>
                          </a:solidFill>
                          <a:latin typeface="Arial"/>
                          <a:ea typeface="Arial"/>
                          <a:cs typeface="Arial"/>
                          <a:sym typeface="Arial"/>
                        </a:rPr>
                        <a:t>s</a:t>
                      </a:r>
                    </a:p>
                  </a:txBody>
                  <a:tcPr marL="91439" marR="91439" marT="45718" marB="45718"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extLst>
                  <a:ext uri="{0D108BD9-81ED-4DB2-BD59-A6C34878D82A}"/>
                </a:extLst>
              </a:tr>
            </a:tbl>
          </a:graphicData>
        </a:graphic>
      </p:graphicFrame>
    </p:spTree>
    <p:extLst>
      <p:ext uri="{BB962C8B-B14F-4D97-AF65-F5344CB8AC3E}">
        <p14:creationId xmlns:p14="http://schemas.microsoft.com/office/powerpoint/2010/main" val="1282786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912940" y="1032966"/>
          <a:ext cx="12256833" cy="8495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98477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ángulo 7"/>
          <p:cNvSpPr/>
          <p:nvPr/>
        </p:nvSpPr>
        <p:spPr>
          <a:xfrm>
            <a:off x="603910" y="668208"/>
            <a:ext cx="9632289" cy="864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lstStyle/>
          <a:p>
            <a:pPr defTabSz="1557799"/>
            <a:r>
              <a:rPr lang="es-ES" sz="2800" b="1" dirty="0">
                <a:solidFill>
                  <a:srgbClr val="702082"/>
                </a:solidFill>
                <a:latin typeface="Arial"/>
                <a:cs typeface="Arial" panose="020B0604020202020204" pitchFamily="34" charset="0"/>
              </a:rPr>
              <a:t>También es necesario entender por qué los empleados </a:t>
            </a:r>
            <a:br>
              <a:rPr lang="es-ES" sz="2800" b="1" dirty="0">
                <a:solidFill>
                  <a:srgbClr val="702082"/>
                </a:solidFill>
                <a:latin typeface="Arial"/>
                <a:cs typeface="Arial" panose="020B0604020202020204" pitchFamily="34" charset="0"/>
              </a:rPr>
            </a:br>
            <a:r>
              <a:rPr lang="es-ES" sz="2800" b="1" dirty="0">
                <a:solidFill>
                  <a:srgbClr val="702082"/>
                </a:solidFill>
                <a:latin typeface="Arial"/>
                <a:cs typeface="Arial" panose="020B0604020202020204" pitchFamily="34" charset="0"/>
              </a:rPr>
              <a:t>eligen irse de la empresa – factores de “retención”</a:t>
            </a:r>
            <a:endParaRPr lang="es-AR" sz="2800" b="1" dirty="0">
              <a:solidFill>
                <a:srgbClr val="702082"/>
              </a:solidFill>
              <a:latin typeface="Arial"/>
              <a:cs typeface="Arial" panose="020B0604020202020204" pitchFamily="34" charset="0"/>
            </a:endParaRPr>
          </a:p>
        </p:txBody>
      </p:sp>
      <p:sp>
        <p:nvSpPr>
          <p:cNvPr id="3" name="Slide Number Placeholder 2"/>
          <p:cNvSpPr>
            <a:spLocks noGrp="1"/>
          </p:cNvSpPr>
          <p:nvPr>
            <p:ph type="sldNum" sz="quarter" idx="12"/>
          </p:nvPr>
        </p:nvSpPr>
        <p:spPr/>
        <p:txBody>
          <a:bodyPr/>
          <a:lstStyle/>
          <a:p>
            <a:fld id="{2B4AACC7-7583-42F0-8E5A-2B3CB5EB09F3}" type="slidenum">
              <a:rPr lang="en-US" smtClean="0">
                <a:solidFill>
                  <a:prstClr val="black">
                    <a:tint val="75000"/>
                  </a:prstClr>
                </a:solidFill>
                <a:latin typeface="Arial"/>
              </a:rPr>
              <a:pPr/>
              <a:t>50</a:t>
            </a:fld>
            <a:endParaRPr lang="en-US" dirty="0">
              <a:solidFill>
                <a:prstClr val="black">
                  <a:tint val="75000"/>
                </a:prstClr>
              </a:solidFill>
              <a:latin typeface="Arial"/>
            </a:endParaRPr>
          </a:p>
        </p:txBody>
      </p:sp>
      <p:sp>
        <p:nvSpPr>
          <p:cNvPr id="55" name="Footer Placeholder 2"/>
          <p:cNvSpPr txBox="1">
            <a:spLocks noGrp="1"/>
          </p:cNvSpPr>
          <p:nvPr>
            <p:ph type="ftr" sz="quarter" idx="11"/>
          </p:nvPr>
        </p:nvSpPr>
        <p:spPr>
          <a:prstGeom prst="rect">
            <a:avLst/>
          </a:prstGeom>
        </p:spPr>
        <p:txBody>
          <a:bodyPr vert="horz" wrap="square" lIns="0" tIns="0" rIns="0" bIns="0" rtlCol="0" anchor="t" anchorCtr="0">
            <a:spAutoFit/>
          </a:bodyPr>
          <a:lstStyle>
            <a:defPPr>
              <a:defRPr lang="en-US"/>
            </a:defPPr>
            <a:lvl1pPr marL="0" algn="l" defTabSz="1557799" rtl="0" eaLnBrk="1" latinLnBrk="0" hangingPunct="1">
              <a:defRPr sz="500" kern="1200">
                <a:solidFill>
                  <a:schemeClr val="tx1"/>
                </a:solidFill>
                <a:latin typeface="+mn-lt"/>
                <a:ea typeface="+mn-ea"/>
                <a:cs typeface="+mn-cs"/>
              </a:defRPr>
            </a:lvl1pPr>
            <a:lvl2pPr marL="778903" algn="l" defTabSz="1557799" rtl="0" eaLnBrk="1" latinLnBrk="0" hangingPunct="1">
              <a:defRPr sz="3100" kern="1200">
                <a:solidFill>
                  <a:schemeClr val="tx1"/>
                </a:solidFill>
                <a:latin typeface="+mn-lt"/>
                <a:ea typeface="+mn-ea"/>
                <a:cs typeface="+mn-cs"/>
              </a:defRPr>
            </a:lvl2pPr>
            <a:lvl3pPr marL="1557799" algn="l" defTabSz="1557799" rtl="0" eaLnBrk="1" latinLnBrk="0" hangingPunct="1">
              <a:defRPr sz="3100" kern="1200">
                <a:solidFill>
                  <a:schemeClr val="tx1"/>
                </a:solidFill>
                <a:latin typeface="+mn-lt"/>
                <a:ea typeface="+mn-ea"/>
                <a:cs typeface="+mn-cs"/>
              </a:defRPr>
            </a:lvl3pPr>
            <a:lvl4pPr marL="2336696" algn="l" defTabSz="1557799" rtl="0" eaLnBrk="1" latinLnBrk="0" hangingPunct="1">
              <a:defRPr sz="3100" kern="1200">
                <a:solidFill>
                  <a:schemeClr val="tx1"/>
                </a:solidFill>
                <a:latin typeface="+mn-lt"/>
                <a:ea typeface="+mn-ea"/>
                <a:cs typeface="+mn-cs"/>
              </a:defRPr>
            </a:lvl4pPr>
            <a:lvl5pPr marL="3115595" algn="l" defTabSz="1557799" rtl="0" eaLnBrk="1" latinLnBrk="0" hangingPunct="1">
              <a:defRPr sz="3100" kern="1200">
                <a:solidFill>
                  <a:schemeClr val="tx1"/>
                </a:solidFill>
                <a:latin typeface="+mn-lt"/>
                <a:ea typeface="+mn-ea"/>
                <a:cs typeface="+mn-cs"/>
              </a:defRPr>
            </a:lvl5pPr>
            <a:lvl6pPr marL="3894492" algn="l" defTabSz="1557799" rtl="0" eaLnBrk="1" latinLnBrk="0" hangingPunct="1">
              <a:defRPr sz="3100" kern="1200">
                <a:solidFill>
                  <a:schemeClr val="tx1"/>
                </a:solidFill>
                <a:latin typeface="+mn-lt"/>
                <a:ea typeface="+mn-ea"/>
                <a:cs typeface="+mn-cs"/>
              </a:defRPr>
            </a:lvl6pPr>
            <a:lvl7pPr marL="4673394" algn="l" defTabSz="1557799" rtl="0" eaLnBrk="1" latinLnBrk="0" hangingPunct="1">
              <a:defRPr sz="3100" kern="1200">
                <a:solidFill>
                  <a:schemeClr val="tx1"/>
                </a:solidFill>
                <a:latin typeface="+mn-lt"/>
                <a:ea typeface="+mn-ea"/>
                <a:cs typeface="+mn-cs"/>
              </a:defRPr>
            </a:lvl7pPr>
            <a:lvl8pPr marL="5452296" algn="l" defTabSz="1557799" rtl="0" eaLnBrk="1" latinLnBrk="0" hangingPunct="1">
              <a:defRPr sz="3100" kern="1200">
                <a:solidFill>
                  <a:schemeClr val="tx1"/>
                </a:solidFill>
                <a:latin typeface="+mn-lt"/>
                <a:ea typeface="+mn-ea"/>
                <a:cs typeface="+mn-cs"/>
              </a:defRPr>
            </a:lvl8pPr>
            <a:lvl9pPr marL="6231188" algn="l" defTabSz="1557799" rtl="0" eaLnBrk="1" latinLnBrk="0" hangingPunct="1">
              <a:defRPr sz="3100" kern="1200">
                <a:solidFill>
                  <a:schemeClr val="tx1"/>
                </a:solidFill>
                <a:latin typeface="+mn-lt"/>
                <a:ea typeface="+mn-ea"/>
                <a:cs typeface="+mn-cs"/>
              </a:defRPr>
            </a:lvl9pPr>
          </a:lstStyle>
          <a:p>
            <a:r>
              <a:rPr lang="en-US" smtClean="0">
                <a:solidFill>
                  <a:prstClr val="black"/>
                </a:solidFill>
                <a:latin typeface="Arial"/>
              </a:rPr>
              <a:t>© 2018 Willis Towers Watson. All rights reserved. Proprietary and Confidential. For Willis Towers Watson and Willis Towers Watson client use only.</a:t>
            </a:r>
            <a:endParaRPr lang="en-US" dirty="0">
              <a:solidFill>
                <a:prstClr val="black"/>
              </a:solidFill>
              <a:latin typeface="Arial"/>
            </a:endParaRPr>
          </a:p>
        </p:txBody>
      </p:sp>
      <p:graphicFrame>
        <p:nvGraphicFramePr>
          <p:cNvPr id="6" name="Shape 2274"/>
          <p:cNvGraphicFramePr>
            <a:graphicFrameLocks noGrp="1"/>
          </p:cNvGraphicFramePr>
          <p:nvPr>
            <p:extLst>
              <p:ext uri="{D42A27DB-BD31-4B8C-83A1-F6EECF244321}">
                <p14:modId xmlns:p14="http://schemas.microsoft.com/office/powerpoint/2010/main" val="1357186792"/>
              </p:ext>
            </p:extLst>
          </p:nvPr>
        </p:nvGraphicFramePr>
        <p:xfrm>
          <a:off x="744871" y="2865450"/>
          <a:ext cx="12633708" cy="6151571"/>
        </p:xfrm>
        <a:graphic>
          <a:graphicData uri="http://schemas.openxmlformats.org/drawingml/2006/table">
            <a:tbl>
              <a:tblPr/>
              <a:tblGrid>
                <a:gridCol w="1109420"/>
                <a:gridCol w="2881073"/>
                <a:gridCol w="2881071"/>
                <a:gridCol w="2881073"/>
                <a:gridCol w="2881071"/>
              </a:tblGrid>
              <a:tr h="920232">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Rango</a:t>
                      </a:r>
                    </a:p>
                  </a:txBody>
                  <a:tcPr marL="91447" marR="91447" marT="73145" marB="73145" anchor="ctr" horzOverflow="overflow">
                    <a:lnL>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Visión del empleado</a:t>
                      </a:r>
                      <a:br>
                        <a:rPr kumimoji="0" lang="x-none" altLang="en-U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br>
                      <a:r>
                        <a:rPr kumimoji="0" lang="x-none" altLang="en-U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Argentina</a:t>
                      </a:r>
                    </a:p>
                  </a:txBody>
                  <a:tcPr marL="6350" marR="6350" marT="73145" marB="73145"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Visión del empleador</a:t>
                      </a:r>
                      <a:br>
                        <a:rPr kumimoji="0" lang="x-none" altLang="en-U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br>
                      <a:r>
                        <a:rPr kumimoji="0" lang="x-none" altLang="en-U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Argentina</a:t>
                      </a:r>
                    </a:p>
                  </a:txBody>
                  <a:tcPr marL="6350" marR="6350" marT="73145" marB="73145"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solidFill>
                      <a:srgbClr val="00A0D2"/>
                    </a:solid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Visión del empleado</a:t>
                      </a:r>
                      <a:br>
                        <a:rPr kumimoji="0" lang="x-none" altLang="en-U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br>
                      <a:r>
                        <a:rPr kumimoji="0" lang="x-none" altLang="en-U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Global</a:t>
                      </a:r>
                    </a:p>
                  </a:txBody>
                  <a:tcPr marL="6350" marR="6350" marT="73145" marB="73145"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1" i="0" u="none" strike="noStrike" cap="none" normalizeH="0" baseline="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Visión del empleador</a:t>
                      </a:r>
                      <a:br>
                        <a:rPr kumimoji="0" lang="x-none" altLang="en-US" sz="1400" b="1" i="0" u="none" strike="noStrike" cap="none" normalizeH="0" baseline="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br>
                      <a:r>
                        <a:rPr kumimoji="0" lang="x-none" altLang="en-US" sz="1400" b="1" i="0" u="none" strike="noStrike" cap="none" normalizeH="0" baseline="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Global</a:t>
                      </a:r>
                    </a:p>
                  </a:txBody>
                  <a:tcPr marL="6350" marR="6350" marT="73145" marB="73145" anchor="ctr" horzOverflow="overflow">
                    <a:lnL w="9525" cap="flat" cmpd="sng" algn="ctr">
                      <a:solidFill>
                        <a:schemeClr val="bg1"/>
                      </a:solidFill>
                      <a:prstDash val="solid"/>
                      <a:round/>
                      <a:headEnd type="none" w="med" len="med"/>
                      <a:tailEnd type="none" w="med" len="med"/>
                    </a:lnL>
                    <a:lnR>
                      <a:noFill/>
                    </a:lnR>
                    <a:lnT>
                      <a:noFill/>
                    </a:lnT>
                    <a:lnB w="9525" cap="flat" cmpd="sng" algn="ctr">
                      <a:solidFill>
                        <a:schemeClr val="bg1"/>
                      </a:solidFill>
                      <a:prstDash val="solid"/>
                      <a:round/>
                      <a:headEnd type="none" w="med" len="med"/>
                      <a:tailEnd type="none" w="med" len="med"/>
                    </a:lnB>
                    <a:lnTlToBr>
                      <a:noFill/>
                    </a:lnTlToBr>
                    <a:lnBlToTr>
                      <a:noFill/>
                    </a:lnBlToTr>
                    <a:solidFill>
                      <a:srgbClr val="00A0D2"/>
                    </a:solidFill>
                  </a:tcPr>
                </a:tc>
              </a:tr>
              <a:tr h="738294">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a:t>
                      </a:r>
                      <a:endParaRPr kumimoji="0" lang="x-none" altLang="en-US" sz="1400" b="1"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L="0" marR="0" marT="73145" marB="73145" anchor="ctr" horzOverflow="overflow">
                    <a:lnL>
                      <a:noFill/>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Salario b</a:t>
                      </a: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ase</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8D7DF"/>
                    </a:solid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Oportunidad de desarrollo de carrera</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8D7DF"/>
                    </a:solid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rPr>
                        <a:t>Salario b</a:t>
                      </a: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sym typeface="Arial" panose="020B0604020202020204" pitchFamily="34" charset="0"/>
                        </a:rPr>
                        <a:t>ase</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rPr>
                        <a:t>Oportunidad de desarrollo de carrera</a:t>
                      </a:r>
                    </a:p>
                  </a:txBody>
                  <a:tcPr marL="91436" marR="91436" marT="45716" marB="45716" anchor="ctr" horzOverflow="overflow">
                    <a:lnL w="9525" cap="flat" cmpd="sng" algn="ctr">
                      <a:solidFill>
                        <a:schemeClr val="tx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738294">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a:t>
                      </a:r>
                      <a:endParaRPr kumimoji="0" lang="x-none" altLang="en-US" sz="1400" b="1"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L="0" marR="0" marT="73145" marB="73145" anchor="ctr" horzOverflow="overflow">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Oportunidad de desarrollo de carrera</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8D7DF"/>
                    </a:solidFill>
                  </a:tcPr>
                </a:tc>
                <a:tc rowSpan="3">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Salario b</a:t>
                      </a: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ase //</a:t>
                      </a:r>
                    </a:p>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Flexibilidad o elección de beneficios //</a:t>
                      </a:r>
                    </a:p>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Relación con supervisor/gerente</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8D7DF"/>
                    </a:solid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25000"/>
                        <a:buFont typeface="Arial" panose="020B0604020202020204" pitchFamily="34" charset="0"/>
                        <a:buNone/>
                        <a:tabLst/>
                      </a:pP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rPr>
                        <a:t>Oportunidad de desarrollo de carrera</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sym typeface="Arial" panose="020B0604020202020204" pitchFamily="34" charset="0"/>
                        </a:rPr>
                        <a:t> </a:t>
                      </a: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rPr>
                        <a:t>Salario b</a:t>
                      </a: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sym typeface="Arial" panose="020B0604020202020204" pitchFamily="34" charset="0"/>
                        </a:rPr>
                        <a:t>ase</a:t>
                      </a:r>
                    </a:p>
                  </a:txBody>
                  <a:tcPr marL="91436" marR="91436" marT="45716" marB="45716" anchor="ctr" horzOverflow="overflow">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738294">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3</a:t>
                      </a:r>
                      <a:endParaRPr kumimoji="0" lang="x-none" altLang="en-US" sz="1400" b="1"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L="0" marR="0" marT="73145" marB="73145" anchor="ctr" horzOverflow="overflow">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1" i="0" u="none" strike="noStrike" cap="none" normalizeH="0" baseline="0" smtClean="0">
                          <a:ln>
                            <a:noFill/>
                          </a:ln>
                          <a:solidFill>
                            <a:srgbClr val="702082"/>
                          </a:solidFill>
                          <a:effectLst/>
                          <a:latin typeface="Arial" panose="020B0604020202020204" pitchFamily="34" charset="0"/>
                          <a:cs typeface="Arial" panose="020B0604020202020204" pitchFamily="34" charset="0"/>
                        </a:rPr>
                        <a:t>Entorno físico de trabajo</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8D7DF"/>
                    </a:solidFill>
                  </a:tcPr>
                </a:tc>
                <a:tc vMerge="1">
                  <a:txBody>
                    <a:bodyPr/>
                    <a:lstStyle/>
                    <a:p>
                      <a:endParaRPr lang="en-US"/>
                    </a:p>
                  </a:txBody>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rPr>
                        <a:t>Entorno de trabajo físico</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rPr>
                        <a:t>Relación</a:t>
                      </a: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sym typeface="Arial" panose="020B0604020202020204" pitchFamily="34" charset="0"/>
                        </a:rPr>
                        <a:t> con supervisor/gerente</a:t>
                      </a:r>
                    </a:p>
                  </a:txBody>
                  <a:tcPr marL="91436" marR="91436" marT="45716" marB="45716" anchor="ctr" horzOverflow="overflow">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738294">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a:t>
                      </a:r>
                      <a:endParaRPr kumimoji="0" lang="x-none" altLang="en-US" sz="1400" b="1"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L="0" marR="0" marT="73145" marB="73145" anchor="ctr" horzOverflow="overflow">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1" i="0" u="none" strike="noStrike" cap="none" normalizeH="0" baseline="0" smtClean="0">
                          <a:ln>
                            <a:noFill/>
                          </a:ln>
                          <a:solidFill>
                            <a:srgbClr val="702082"/>
                          </a:solidFill>
                          <a:effectLst/>
                          <a:latin typeface="Arial" panose="020B0604020202020204" pitchFamily="34" charset="0"/>
                          <a:cs typeface="Arial" panose="020B0604020202020204" pitchFamily="34" charset="0"/>
                        </a:rPr>
                        <a:t>Distancia al trabajo</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8D7DF"/>
                    </a:solidFill>
                  </a:tcPr>
                </a:tc>
                <a:tc vMerge="1">
                  <a:txBody>
                    <a:bodyPr/>
                    <a:lstStyle/>
                    <a:p>
                      <a:endParaRPr lang="en-US"/>
                    </a:p>
                  </a:txBody>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rPr>
                        <a:t>S</a:t>
                      </a: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sym typeface="Arial" panose="020B0604020202020204" pitchFamily="34" charset="0"/>
                        </a:rPr>
                        <a:t>e</a:t>
                      </a: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rPr>
                        <a:t>g</a:t>
                      </a: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sym typeface="Arial" panose="020B0604020202020204" pitchFamily="34" charset="0"/>
                        </a:rPr>
                        <a:t>uridad laboral</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rPr>
                        <a:t>Ha</a:t>
                      </a: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sym typeface="Arial" panose="020B0604020202020204" pitchFamily="34" charset="0"/>
                        </a:rPr>
                        <a:t>bilidad </a:t>
                      </a: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rPr>
                        <a:t>para manejar el estrés del trabajo</a:t>
                      </a:r>
                    </a:p>
                  </a:txBody>
                  <a:tcPr marL="91436" marR="91436" marT="45716" marB="45716" anchor="ctr" horzOverflow="overflow">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801575">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5</a:t>
                      </a:r>
                      <a:endParaRPr kumimoji="0" lang="x-none" altLang="en-US" sz="1400" b="1"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L="0" marR="0" marT="73145" marB="73145" anchor="ctr" horzOverflow="overflow">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Acuerdos laborales f</a:t>
                      </a: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lexibles</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8D7DF"/>
                    </a:solid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Acuerdos laborales f</a:t>
                      </a: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lexibles</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8D7DF"/>
                    </a:solid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25000"/>
                        <a:buFont typeface="Arial" panose="020B0604020202020204" pitchFamily="34" charset="0"/>
                        <a:buNone/>
                        <a:tabLst/>
                      </a:pP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rPr>
                        <a:t>Habilidad para manejar el estrés del trabajo</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25000"/>
                        <a:buFont typeface="Arial" panose="020B0604020202020204" pitchFamily="34" charset="0"/>
                        <a:buNone/>
                        <a:tabLst/>
                      </a:pP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sym typeface="Arial" panose="020B0604020202020204" pitchFamily="34" charset="0"/>
                        </a:rPr>
                        <a:t>Oportunidad de </a:t>
                      </a: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rPr>
                        <a:t>aprender</a:t>
                      </a: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sym typeface="Arial" panose="020B0604020202020204" pitchFamily="34" charset="0"/>
                        </a:rPr>
                        <a:t> nuevas habilidades</a:t>
                      </a:r>
                    </a:p>
                  </a:txBody>
                  <a:tcPr marL="91436" marR="91436" marT="45716" marB="45716" anchor="ctr" horzOverflow="overflow">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738294">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a:t>
                      </a:r>
                      <a:endParaRPr kumimoji="0" lang="x-none" altLang="en-US" sz="1400" b="1"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L="0" marR="0" marT="73145" marB="73145" anchor="ctr" horzOverflow="overflow">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a:t>
                      </a: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e</a:t>
                      </a: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uridad laboral</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8D7DF"/>
                    </a:solid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a:t>
                      </a: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ncentiv</a:t>
                      </a: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a:t>
                      </a: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s a corto plazo (como bonos anual</a:t>
                      </a: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a:t>
                      </a:r>
                      <a:r>
                        <a:rPr kumimoji="0" lang="x-none"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s)</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8D7DF"/>
                    </a:solid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25000"/>
                        <a:buFont typeface="Arial" panose="020B0604020202020204" pitchFamily="34" charset="0"/>
                        <a:buNone/>
                        <a:tabLst/>
                      </a:pP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rPr>
                        <a:t>Relación con supervisor/gerente</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25000"/>
                        <a:buFont typeface="Arial" panose="020B0604020202020204" pitchFamily="34" charset="0"/>
                        <a:buNone/>
                        <a:tabLst/>
                      </a:pP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rPr>
                        <a:t>Acuerdos laborales f</a:t>
                      </a: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sym typeface="Arial" panose="020B0604020202020204" pitchFamily="34" charset="0"/>
                        </a:rPr>
                        <a:t>lexibles</a:t>
                      </a:r>
                    </a:p>
                  </a:txBody>
                  <a:tcPr marL="91436" marR="91436" marT="45716" marB="45716" anchor="ctr" horzOverflow="overflow">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738294">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7</a:t>
                      </a:r>
                      <a:endParaRPr kumimoji="0" lang="x-none" altLang="en-US" sz="1400" b="1"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L="0" marR="0" marT="73145" marB="73145" anchor="ctr" horzOverflow="overflow">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Ha</a:t>
                      </a:r>
                      <a:r>
                        <a:rPr kumimoji="0" lang="x-none"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bilidad </a:t>
                      </a:r>
                      <a:r>
                        <a:rPr kumimoji="0" lang="x-none"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para manejar el estrés del trabajo</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lnTlToBr>
                      <a:noFill/>
                    </a:lnTlToBr>
                    <a:lnBlToTr>
                      <a:noFill/>
                    </a:lnBlToTr>
                    <a:solidFill>
                      <a:srgbClr val="D8D7DF"/>
                    </a:solid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x-none"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Ha</a:t>
                      </a:r>
                      <a:r>
                        <a:rPr kumimoji="0" lang="x-none"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bilidad </a:t>
                      </a:r>
                      <a:r>
                        <a:rPr kumimoji="0" lang="x-none"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para manejar el estrés del trabajo</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lnTlToBr>
                      <a:noFill/>
                    </a:lnTlToBr>
                    <a:lnBlToTr>
                      <a:noFill/>
                    </a:lnBlToTr>
                    <a:solidFill>
                      <a:srgbClr val="C8D7DF"/>
                    </a:solid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25000"/>
                        <a:buFont typeface="Arial" panose="020B0604020202020204" pitchFamily="34" charset="0"/>
                        <a:buNone/>
                        <a:tabLst/>
                      </a:pPr>
                      <a:r>
                        <a:rPr kumimoji="0" lang="x-none" altLang="en-US" sz="1400" b="0" i="0" u="none" strike="noStrike" cap="none" normalizeH="0" baseline="0" smtClean="0">
                          <a:ln>
                            <a:noFill/>
                          </a:ln>
                          <a:solidFill>
                            <a:srgbClr val="7F7F7F"/>
                          </a:solidFill>
                          <a:effectLst/>
                          <a:latin typeface="Arial" panose="020B0604020202020204" pitchFamily="34" charset="0"/>
                          <a:cs typeface="Arial" panose="020B0604020202020204" pitchFamily="34" charset="0"/>
                          <a:sym typeface="Arial" panose="020B0604020202020204" pitchFamily="34" charset="0"/>
                        </a:rPr>
                        <a:t>Confianza en la dirección</a:t>
                      </a:r>
                    </a:p>
                  </a:txBody>
                  <a:tcPr marL="91436" marR="91436" marT="45716" marB="4571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Aft>
                          <a:spcPts val="350"/>
                        </a:spcAft>
                        <a:defRPr sz="1200" b="1">
                          <a:solidFill>
                            <a:schemeClr val="tx1"/>
                          </a:solidFill>
                          <a:latin typeface="Arial" panose="020B0604020202020204" pitchFamily="34" charset="0"/>
                        </a:defRPr>
                      </a:lvl1pPr>
                      <a:lvl2pPr marL="742950" indent="-285750">
                        <a:spcAft>
                          <a:spcPts val="350"/>
                        </a:spcAft>
                        <a:defRPr sz="1200">
                          <a:solidFill>
                            <a:schemeClr val="tx1"/>
                          </a:solidFill>
                          <a:latin typeface="Arial" panose="020B0604020202020204" pitchFamily="34" charset="0"/>
                        </a:defRPr>
                      </a:lvl2pPr>
                      <a:lvl3pPr marL="1143000" indent="-228600">
                        <a:spcAft>
                          <a:spcPts val="350"/>
                        </a:spcAft>
                        <a:buClr>
                          <a:srgbClr val="702082"/>
                        </a:buClr>
                        <a:buFont typeface="Wingdings" panose="05000000000000000000" pitchFamily="2" charset="2"/>
                        <a:defRPr sz="1200">
                          <a:solidFill>
                            <a:schemeClr val="tx1"/>
                          </a:solidFill>
                          <a:latin typeface="Arial" panose="020B0604020202020204" pitchFamily="34" charset="0"/>
                        </a:defRPr>
                      </a:lvl3pPr>
                      <a:lvl4pPr marL="1600200" indent="-228600">
                        <a:spcAft>
                          <a:spcPts val="275"/>
                        </a:spcAft>
                        <a:buClr>
                          <a:srgbClr val="63666A"/>
                        </a:buClr>
                        <a:buFont typeface="Wingdings" panose="05000000000000000000" pitchFamily="2" charset="2"/>
                        <a:defRPr sz="1000">
                          <a:solidFill>
                            <a:schemeClr val="tx1"/>
                          </a:solidFill>
                          <a:latin typeface="Arial" panose="020B0604020202020204" pitchFamily="34" charset="0"/>
                        </a:defRPr>
                      </a:lvl4pPr>
                      <a:lvl5pPr marL="2057400" indent="-228600">
                        <a:spcAft>
                          <a:spcPts val="275"/>
                        </a:spcAft>
                        <a:buClr>
                          <a:srgbClr val="000000"/>
                        </a:buClr>
                        <a:buFont typeface="Arial" panose="020B0604020202020204" pitchFamily="34" charset="0"/>
                        <a:defRPr sz="1000">
                          <a:solidFill>
                            <a:schemeClr val="tx1"/>
                          </a:solidFill>
                          <a:latin typeface="Arial" panose="020B0604020202020204" pitchFamily="34" charset="0"/>
                        </a:defRPr>
                      </a:lvl5pPr>
                      <a:lvl6pPr marL="25146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6pPr>
                      <a:lvl7pPr marL="29718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7pPr>
                      <a:lvl8pPr marL="34290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8pPr>
                      <a:lvl9pPr marL="3886200" indent="-228600" eaLnBrk="0" fontAlgn="base" hangingPunct="0">
                        <a:spcBef>
                          <a:spcPct val="0"/>
                        </a:spcBef>
                        <a:spcAft>
                          <a:spcPts val="275"/>
                        </a:spcAft>
                        <a:buClr>
                          <a:srgbClr val="000000"/>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25000"/>
                        <a:buFont typeface="Arial" panose="020B0604020202020204" pitchFamily="34" charset="0"/>
                        <a:buNone/>
                        <a:tabLst/>
                      </a:pPr>
                      <a:r>
                        <a:rPr kumimoji="0" lang="x-none" altLang="en-US" sz="1400" b="0" i="0" u="none" strike="noStrike" cap="none" normalizeH="0" baseline="0" dirty="0" smtClean="0">
                          <a:ln>
                            <a:noFill/>
                          </a:ln>
                          <a:solidFill>
                            <a:srgbClr val="7F7F7F"/>
                          </a:solidFill>
                          <a:effectLst/>
                          <a:latin typeface="Arial" panose="020B0604020202020204" pitchFamily="34" charset="0"/>
                          <a:cs typeface="Arial" panose="020B0604020202020204" pitchFamily="34" charset="0"/>
                        </a:rPr>
                        <a:t>I</a:t>
                      </a:r>
                      <a:r>
                        <a:rPr kumimoji="0" lang="x-none" altLang="en-US" sz="1400" b="0" i="0" u="none" strike="noStrike" cap="none" normalizeH="0" baseline="0" dirty="0" smtClean="0">
                          <a:ln>
                            <a:noFill/>
                          </a:ln>
                          <a:solidFill>
                            <a:srgbClr val="7F7F7F"/>
                          </a:solidFill>
                          <a:effectLst/>
                          <a:latin typeface="Arial" panose="020B0604020202020204" pitchFamily="34" charset="0"/>
                          <a:cs typeface="Arial" panose="020B0604020202020204" pitchFamily="34" charset="0"/>
                          <a:sym typeface="Arial" panose="020B0604020202020204" pitchFamily="34" charset="0"/>
                        </a:rPr>
                        <a:t>ncentiv</a:t>
                      </a:r>
                      <a:r>
                        <a:rPr kumimoji="0" lang="x-none" altLang="en-US" sz="1400" b="0" i="0" u="none" strike="noStrike" cap="none" normalizeH="0" baseline="0" dirty="0" smtClean="0">
                          <a:ln>
                            <a:noFill/>
                          </a:ln>
                          <a:solidFill>
                            <a:srgbClr val="7F7F7F"/>
                          </a:solidFill>
                          <a:effectLst/>
                          <a:latin typeface="Arial" panose="020B0604020202020204" pitchFamily="34" charset="0"/>
                          <a:cs typeface="Arial" panose="020B0604020202020204" pitchFamily="34" charset="0"/>
                        </a:rPr>
                        <a:t>o</a:t>
                      </a:r>
                      <a:r>
                        <a:rPr kumimoji="0" lang="x-none" altLang="en-US" sz="1400" b="0" i="0" u="none" strike="noStrike" cap="none" normalizeH="0" baseline="0" dirty="0" smtClean="0">
                          <a:ln>
                            <a:noFill/>
                          </a:ln>
                          <a:solidFill>
                            <a:srgbClr val="7F7F7F"/>
                          </a:solidFill>
                          <a:effectLst/>
                          <a:latin typeface="Arial" panose="020B0604020202020204" pitchFamily="34" charset="0"/>
                          <a:cs typeface="Arial" panose="020B0604020202020204" pitchFamily="34" charset="0"/>
                          <a:sym typeface="Arial" panose="020B0604020202020204" pitchFamily="34" charset="0"/>
                        </a:rPr>
                        <a:t>s a corto plazo (como bonos anual</a:t>
                      </a:r>
                      <a:r>
                        <a:rPr kumimoji="0" lang="x-none" altLang="en-US" sz="1400" b="0" i="0" u="none" strike="noStrike" cap="none" normalizeH="0" baseline="0" dirty="0" smtClean="0">
                          <a:ln>
                            <a:noFill/>
                          </a:ln>
                          <a:solidFill>
                            <a:srgbClr val="7F7F7F"/>
                          </a:solidFill>
                          <a:effectLst/>
                          <a:latin typeface="Arial" panose="020B0604020202020204" pitchFamily="34" charset="0"/>
                          <a:cs typeface="Arial" panose="020B0604020202020204" pitchFamily="34" charset="0"/>
                        </a:rPr>
                        <a:t>e</a:t>
                      </a:r>
                      <a:r>
                        <a:rPr kumimoji="0" lang="x-none" altLang="en-US" sz="1400" b="0" i="0" u="none" strike="noStrike" cap="none" normalizeH="0" baseline="0" dirty="0" smtClean="0">
                          <a:ln>
                            <a:noFill/>
                          </a:ln>
                          <a:solidFill>
                            <a:srgbClr val="7F7F7F"/>
                          </a:solidFill>
                          <a:effectLst/>
                          <a:latin typeface="Arial" panose="020B0604020202020204" pitchFamily="34" charset="0"/>
                          <a:cs typeface="Arial" panose="020B0604020202020204" pitchFamily="34" charset="0"/>
                          <a:sym typeface="Arial" panose="020B0604020202020204" pitchFamily="34" charset="0"/>
                        </a:rPr>
                        <a:t>s)</a:t>
                      </a:r>
                    </a:p>
                  </a:txBody>
                  <a:tcPr marL="91436" marR="91436" marT="45716" marB="45716" anchor="ctr" horzOverflow="overflow">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extLst>
      <p:ext uri="{BB962C8B-B14F-4D97-AF65-F5344CB8AC3E}">
        <p14:creationId xmlns:p14="http://schemas.microsoft.com/office/powerpoint/2010/main" val="1713675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2"/>
          <a:stretch>
            <a:fillRect/>
          </a:stretch>
        </p:blipFill>
        <p:spPr>
          <a:xfrm>
            <a:off x="638622" y="1643675"/>
            <a:ext cx="12346407" cy="7254664"/>
          </a:xfrm>
          <a:prstGeom prst="rect">
            <a:avLst/>
          </a:prstGeom>
        </p:spPr>
      </p:pic>
      <p:sp>
        <p:nvSpPr>
          <p:cNvPr id="3" name="CuadroTexto 2"/>
          <p:cNvSpPr txBox="1"/>
          <p:nvPr/>
        </p:nvSpPr>
        <p:spPr>
          <a:xfrm>
            <a:off x="827695" y="3716701"/>
            <a:ext cx="9440547" cy="4730014"/>
          </a:xfrm>
          <a:prstGeom prst="rect">
            <a:avLst/>
          </a:prstGeom>
          <a:noFill/>
        </p:spPr>
        <p:txBody>
          <a:bodyPr wrap="none" lIns="140723" tIns="70359" rIns="140723" bIns="70359" rtlCol="0">
            <a:spAutoFit/>
          </a:bodyPr>
          <a:lstStyle/>
          <a:p>
            <a:pPr marL="527702" indent="-527702" defTabSz="703604">
              <a:lnSpc>
                <a:spcPct val="140000"/>
              </a:lnSpc>
              <a:buClr>
                <a:srgbClr val="000000">
                  <a:lumMod val="50000"/>
                  <a:lumOff val="50000"/>
                </a:srgbClr>
              </a:buClr>
              <a:buSzPct val="90000"/>
              <a:buFontTx/>
              <a:buAutoNum type="arabicPeriod"/>
            </a:pPr>
            <a:r>
              <a:rPr lang="es-ES" sz="4300" dirty="0">
                <a:solidFill>
                  <a:srgbClr val="000000"/>
                </a:solidFill>
                <a:latin typeface="Helvetica"/>
                <a:ea typeface="ＭＳ Ｐゴシック"/>
              </a:rPr>
              <a:t>Identificación y retención de talento</a:t>
            </a:r>
          </a:p>
          <a:p>
            <a:pPr marL="527702" indent="-527702" defTabSz="703604">
              <a:lnSpc>
                <a:spcPct val="140000"/>
              </a:lnSpc>
              <a:buClr>
                <a:srgbClr val="000000">
                  <a:lumMod val="50000"/>
                  <a:lumOff val="50000"/>
                </a:srgbClr>
              </a:buClr>
              <a:buSzPct val="90000"/>
              <a:buFontTx/>
              <a:buAutoNum type="arabicPeriod"/>
            </a:pPr>
            <a:r>
              <a:rPr lang="es-ES" sz="4300" dirty="0">
                <a:solidFill>
                  <a:srgbClr val="000000"/>
                </a:solidFill>
                <a:latin typeface="Helvetica"/>
                <a:ea typeface="ＭＳ Ｐゴシック"/>
              </a:rPr>
              <a:t>Atracción</a:t>
            </a:r>
          </a:p>
          <a:p>
            <a:pPr marL="527702" indent="-527702" defTabSz="703604">
              <a:lnSpc>
                <a:spcPct val="140000"/>
              </a:lnSpc>
              <a:buClr>
                <a:srgbClr val="000000">
                  <a:lumMod val="50000"/>
                  <a:lumOff val="50000"/>
                </a:srgbClr>
              </a:buClr>
              <a:buSzPct val="90000"/>
              <a:buFontTx/>
              <a:buAutoNum type="arabicPeriod"/>
            </a:pPr>
            <a:r>
              <a:rPr lang="es-ES" sz="4300" dirty="0">
                <a:solidFill>
                  <a:srgbClr val="000000"/>
                </a:solidFill>
                <a:latin typeface="Helvetica"/>
                <a:ea typeface="ＭＳ Ｐゴシック"/>
              </a:rPr>
              <a:t>Gestión del clima</a:t>
            </a:r>
          </a:p>
          <a:p>
            <a:pPr marL="527702" indent="-527702" defTabSz="703604">
              <a:lnSpc>
                <a:spcPct val="140000"/>
              </a:lnSpc>
              <a:buClr>
                <a:srgbClr val="000000">
                  <a:lumMod val="50000"/>
                  <a:lumOff val="50000"/>
                </a:srgbClr>
              </a:buClr>
              <a:buSzPct val="90000"/>
              <a:buFontTx/>
              <a:buAutoNum type="arabicPeriod"/>
            </a:pPr>
            <a:r>
              <a:rPr lang="es-ES" sz="4300" dirty="0">
                <a:solidFill>
                  <a:srgbClr val="000000"/>
                </a:solidFill>
                <a:latin typeface="Helvetica"/>
                <a:ea typeface="ＭＳ Ｐゴシック"/>
              </a:rPr>
              <a:t>Optimización de costos</a:t>
            </a:r>
          </a:p>
          <a:p>
            <a:pPr marL="527702" indent="-527702" defTabSz="703604">
              <a:lnSpc>
                <a:spcPct val="140000"/>
              </a:lnSpc>
              <a:buClr>
                <a:srgbClr val="000000">
                  <a:lumMod val="50000"/>
                  <a:lumOff val="50000"/>
                </a:srgbClr>
              </a:buClr>
              <a:buSzPct val="90000"/>
              <a:buFontTx/>
              <a:buAutoNum type="arabicPeriod"/>
            </a:pPr>
            <a:r>
              <a:rPr lang="es-ES" sz="4300" dirty="0">
                <a:solidFill>
                  <a:srgbClr val="000000"/>
                </a:solidFill>
                <a:latin typeface="Helvetica"/>
                <a:ea typeface="ＭＳ Ｐゴシック"/>
              </a:rPr>
              <a:t>Capacitación y Desarrollo</a:t>
            </a:r>
          </a:p>
        </p:txBody>
      </p:sp>
      <p:sp>
        <p:nvSpPr>
          <p:cNvPr id="5" name="Rectangle 7"/>
          <p:cNvSpPr/>
          <p:nvPr/>
        </p:nvSpPr>
        <p:spPr>
          <a:xfrm>
            <a:off x="647275" y="400837"/>
            <a:ext cx="9502877" cy="599011"/>
          </a:xfrm>
          <a:prstGeom prst="rect">
            <a:avLst/>
          </a:prstGeom>
        </p:spPr>
        <p:txBody>
          <a:bodyPr wrap="square" lIns="105540" tIns="52769" rIns="105540" bIns="52769">
            <a:spAutoFit/>
          </a:bodyPr>
          <a:lstStyle/>
          <a:p>
            <a:pPr defTabSz="703604"/>
            <a:r>
              <a:rPr lang="es-AR" altLang="es-AR" sz="3200" b="1" i="1" dirty="0">
                <a:solidFill>
                  <a:srgbClr val="000000"/>
                </a:solidFill>
                <a:latin typeface="Georgia" panose="02040502050405020303" pitchFamily="18" charset="0"/>
                <a:ea typeface="ＭＳ Ｐゴシック"/>
              </a:rPr>
              <a:t>Agenda RH Argentina 2018</a:t>
            </a:r>
            <a:endParaRPr lang="en-US" sz="3200" b="1" i="1" dirty="0">
              <a:solidFill>
                <a:srgbClr val="000000"/>
              </a:solidFill>
              <a:latin typeface="Georgia" panose="02040502050405020303" pitchFamily="18" charset="0"/>
              <a:ea typeface="ＭＳ Ｐゴシック"/>
            </a:endParaRPr>
          </a:p>
        </p:txBody>
      </p:sp>
      <p:sp>
        <p:nvSpPr>
          <p:cNvPr id="7" name="Rectángulo 6"/>
          <p:cNvSpPr/>
          <p:nvPr/>
        </p:nvSpPr>
        <p:spPr bwMode="auto">
          <a:xfrm>
            <a:off x="0" y="9689432"/>
            <a:ext cx="14082713" cy="1000543"/>
          </a:xfrm>
          <a:prstGeom prst="rect">
            <a:avLst/>
          </a:prstGeom>
          <a:solidFill>
            <a:schemeClr val="bg1"/>
          </a:solidFill>
          <a:ln w="2857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rgbClr val="000000"/>
              </a:solidFill>
              <a:effectLst/>
              <a:latin typeface="Times" charset="0"/>
              <a:ea typeface="ＭＳ Ｐゴシック" charset="0"/>
            </a:endParaRPr>
          </a:p>
        </p:txBody>
      </p:sp>
      <p:pic>
        <p:nvPicPr>
          <p:cNvPr id="8" name="Asset 2@4x.png" descr="Asset 2@4x.png"/>
          <p:cNvPicPr>
            <a:picLocks noChangeAspect="1"/>
          </p:cNvPicPr>
          <p:nvPr/>
        </p:nvPicPr>
        <p:blipFill>
          <a:blip r:embed="rId3">
            <a:extLst/>
          </a:blip>
          <a:stretch>
            <a:fillRect/>
          </a:stretch>
        </p:blipFill>
        <p:spPr>
          <a:xfrm>
            <a:off x="11506645" y="10115019"/>
            <a:ext cx="2576068" cy="463861"/>
          </a:xfrm>
          <a:prstGeom prst="rect">
            <a:avLst/>
          </a:prstGeom>
          <a:ln w="12700">
            <a:miter lim="400000"/>
          </a:ln>
        </p:spPr>
      </p:pic>
      <p:sp>
        <p:nvSpPr>
          <p:cNvPr id="4" name="CuadroTexto 3"/>
          <p:cNvSpPr txBox="1"/>
          <p:nvPr/>
        </p:nvSpPr>
        <p:spPr>
          <a:xfrm>
            <a:off x="0" y="9882790"/>
            <a:ext cx="4247886" cy="696090"/>
          </a:xfrm>
          <a:prstGeom prst="rect">
            <a:avLst/>
          </a:prstGeom>
          <a:noFill/>
        </p:spPr>
        <p:txBody>
          <a:bodyPr wrap="square" lIns="140723" tIns="70359" rIns="140723" bIns="70359" rtlCol="0">
            <a:spAutoFit/>
          </a:bodyPr>
          <a:lstStyle/>
          <a:p>
            <a:pPr defTabSz="703604"/>
            <a:r>
              <a:rPr lang="es-ES" sz="1800" dirty="0">
                <a:solidFill>
                  <a:schemeClr val="bg1">
                    <a:lumMod val="65000"/>
                  </a:schemeClr>
                </a:solidFill>
                <a:latin typeface="Helvetica"/>
                <a:ea typeface="ＭＳ Ｐゴシック"/>
              </a:rPr>
              <a:t>Willis </a:t>
            </a:r>
            <a:r>
              <a:rPr lang="es-ES" sz="1800" dirty="0" err="1">
                <a:solidFill>
                  <a:schemeClr val="bg1">
                    <a:lumMod val="65000"/>
                  </a:schemeClr>
                </a:solidFill>
                <a:latin typeface="Helvetica"/>
                <a:ea typeface="ＭＳ Ｐゴシック"/>
              </a:rPr>
              <a:t>Towers</a:t>
            </a:r>
            <a:r>
              <a:rPr lang="es-ES" sz="1800" dirty="0">
                <a:solidFill>
                  <a:schemeClr val="bg1">
                    <a:lumMod val="65000"/>
                  </a:schemeClr>
                </a:solidFill>
                <a:latin typeface="Helvetica"/>
                <a:ea typeface="ＭＳ Ｐゴシック"/>
              </a:rPr>
              <a:t> Watson</a:t>
            </a:r>
          </a:p>
          <a:p>
            <a:pPr defTabSz="703604"/>
            <a:r>
              <a:rPr lang="es-ES" sz="1800" dirty="0">
                <a:solidFill>
                  <a:schemeClr val="bg1">
                    <a:lumMod val="65000"/>
                  </a:schemeClr>
                </a:solidFill>
                <a:latin typeface="Helvetica"/>
                <a:ea typeface="ＭＳ Ｐゴシック"/>
              </a:rPr>
              <a:t>Encuesta RH, 2018</a:t>
            </a:r>
          </a:p>
        </p:txBody>
      </p:sp>
    </p:spTree>
    <p:extLst>
      <p:ext uri="{BB962C8B-B14F-4D97-AF65-F5344CB8AC3E}">
        <p14:creationId xmlns:p14="http://schemas.microsoft.com/office/powerpoint/2010/main" val="28741299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8" y="-1"/>
            <a:ext cx="14174093" cy="10561639"/>
          </a:xfrm>
          <a:prstGeom prst="rect">
            <a:avLst/>
          </a:prstGeom>
        </p:spPr>
      </p:pic>
      <p:sp>
        <p:nvSpPr>
          <p:cNvPr id="5" name="CuadroTexto 4"/>
          <p:cNvSpPr txBox="1"/>
          <p:nvPr/>
        </p:nvSpPr>
        <p:spPr>
          <a:xfrm>
            <a:off x="112888" y="618040"/>
            <a:ext cx="9243378" cy="1065422"/>
          </a:xfrm>
          <a:prstGeom prst="rect">
            <a:avLst/>
          </a:prstGeom>
          <a:noFill/>
        </p:spPr>
        <p:txBody>
          <a:bodyPr wrap="none" lIns="140723" tIns="70359" rIns="140723" bIns="70359" rtlCol="0">
            <a:spAutoFit/>
          </a:bodyPr>
          <a:lstStyle/>
          <a:p>
            <a:pPr defTabSz="703604"/>
            <a:r>
              <a:rPr lang="es-ES" sz="6000" b="1" dirty="0">
                <a:solidFill>
                  <a:schemeClr val="bg1">
                    <a:lumMod val="65000"/>
                  </a:schemeClr>
                </a:solidFill>
                <a:latin typeface="RELAWAY"/>
                <a:cs typeface="Avenir Book"/>
              </a:rPr>
              <a:t>graciela@garone.com.ar</a:t>
            </a:r>
          </a:p>
        </p:txBody>
      </p:sp>
      <p:sp>
        <p:nvSpPr>
          <p:cNvPr id="9" name="Rectángulo 8"/>
          <p:cNvSpPr/>
          <p:nvPr/>
        </p:nvSpPr>
        <p:spPr>
          <a:xfrm>
            <a:off x="305393" y="4432347"/>
            <a:ext cx="7442943" cy="4450964"/>
          </a:xfrm>
          <a:prstGeom prst="rect">
            <a:avLst/>
          </a:prstGeom>
        </p:spPr>
        <p:txBody>
          <a:bodyPr wrap="square" lIns="140723" tIns="70359" rIns="140723" bIns="70359">
            <a:spAutoFit/>
          </a:bodyPr>
          <a:lstStyle/>
          <a:p>
            <a:pPr marL="439753" indent="-439753" defTabSz="703604">
              <a:buFont typeface="Arial"/>
              <a:buChar char="•"/>
            </a:pPr>
            <a:r>
              <a:rPr lang="es-ES_tradnl" sz="2800" dirty="0">
                <a:solidFill>
                  <a:prstClr val="black"/>
                </a:solidFill>
                <a:latin typeface="Calibri"/>
              </a:rPr>
              <a:t>Talent Wins: the new playbook for putting people first. Harvard Business Review Press, 2018.</a:t>
            </a:r>
            <a:r>
              <a:rPr lang="es-AR" sz="2800" dirty="0">
                <a:solidFill>
                  <a:prstClr val="black"/>
                </a:solidFill>
                <a:latin typeface="Calibri"/>
              </a:rPr>
              <a:t> </a:t>
            </a:r>
          </a:p>
          <a:p>
            <a:pPr marL="439753" indent="-439753" defTabSz="703604">
              <a:buFont typeface="Arial"/>
              <a:buChar char="•"/>
            </a:pPr>
            <a:r>
              <a:rPr lang="es-AR" sz="2800" dirty="0">
                <a:solidFill>
                  <a:prstClr val="black"/>
                </a:solidFill>
                <a:latin typeface="Calibri"/>
              </a:rPr>
              <a:t>Tendencias globales de capital humano. Deloitte. 2018</a:t>
            </a:r>
          </a:p>
          <a:p>
            <a:pPr marL="439753" indent="-439753" defTabSz="703604">
              <a:buFont typeface="Arial"/>
              <a:buChar char="•"/>
            </a:pPr>
            <a:r>
              <a:rPr lang="es-AR" sz="2800" dirty="0">
                <a:solidFill>
                  <a:prstClr val="black"/>
                </a:solidFill>
                <a:latin typeface="Calibri"/>
              </a:rPr>
              <a:t>2018 Fjord Trends. Accenture, 2018</a:t>
            </a:r>
          </a:p>
          <a:p>
            <a:pPr marL="439753" indent="-439753" defTabSz="703604">
              <a:buFont typeface="Arial"/>
              <a:buChar char="•"/>
            </a:pPr>
            <a:r>
              <a:rPr lang="es-AR" sz="2800" dirty="0">
                <a:solidFill>
                  <a:prstClr val="black"/>
                </a:solidFill>
                <a:latin typeface="Calibri"/>
              </a:rPr>
              <a:t>Taking aim with talent. McKinsey Quarterly. Q2-2018</a:t>
            </a:r>
          </a:p>
          <a:p>
            <a:pPr marL="439753" indent="-439753" defTabSz="703604">
              <a:buFont typeface="Arial"/>
              <a:buChar char="•"/>
            </a:pPr>
            <a:r>
              <a:rPr lang="es-AR" sz="2800" dirty="0">
                <a:solidFill>
                  <a:prstClr val="black"/>
                </a:solidFill>
                <a:latin typeface="Calibri"/>
              </a:rPr>
              <a:t>Tendencias globales de talento para 2018. Mercer</a:t>
            </a:r>
          </a:p>
        </p:txBody>
      </p:sp>
      <p:sp>
        <p:nvSpPr>
          <p:cNvPr id="3" name="CuadroTexto 2"/>
          <p:cNvSpPr txBox="1"/>
          <p:nvPr/>
        </p:nvSpPr>
        <p:spPr>
          <a:xfrm>
            <a:off x="305393" y="3641558"/>
            <a:ext cx="7283115" cy="569387"/>
          </a:xfrm>
          <a:prstGeom prst="rect">
            <a:avLst/>
          </a:prstGeom>
          <a:noFill/>
        </p:spPr>
        <p:txBody>
          <a:bodyPr wrap="square" rtlCol="0">
            <a:spAutoFit/>
          </a:bodyPr>
          <a:lstStyle/>
          <a:p>
            <a:r>
              <a:rPr lang="es-AR" b="1" u="sng" dirty="0" smtClean="0"/>
              <a:t>Bibliografía</a:t>
            </a:r>
            <a:endParaRPr lang="es-AR" b="1" u="sng" dirty="0"/>
          </a:p>
        </p:txBody>
      </p:sp>
      <p:sp>
        <p:nvSpPr>
          <p:cNvPr id="6" name="CuadroTexto 5"/>
          <p:cNvSpPr txBox="1"/>
          <p:nvPr/>
        </p:nvSpPr>
        <p:spPr>
          <a:xfrm>
            <a:off x="0" y="9818259"/>
            <a:ext cx="5502442" cy="569387"/>
          </a:xfrm>
          <a:prstGeom prst="rect">
            <a:avLst/>
          </a:prstGeom>
          <a:noFill/>
        </p:spPr>
        <p:txBody>
          <a:bodyPr wrap="square" rtlCol="0">
            <a:spAutoFit/>
          </a:bodyPr>
          <a:lstStyle/>
          <a:p>
            <a:r>
              <a:rPr lang="es-AR" dirty="0" smtClean="0">
                <a:hlinkClick r:id="rId3"/>
              </a:rPr>
              <a:t>www.garone.com.ar</a:t>
            </a:r>
            <a:endParaRPr lang="es-AR" dirty="0"/>
          </a:p>
        </p:txBody>
      </p:sp>
    </p:spTree>
    <p:extLst>
      <p:ext uri="{BB962C8B-B14F-4D97-AF65-F5344CB8AC3E}">
        <p14:creationId xmlns:p14="http://schemas.microsoft.com/office/powerpoint/2010/main" val="36763737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r="29703"/>
          <a:stretch/>
        </p:blipFill>
        <p:spPr>
          <a:xfrm>
            <a:off x="0" y="1306483"/>
            <a:ext cx="5342021" cy="9255154"/>
          </a:xfrm>
          <a:prstGeom prst="rect">
            <a:avLst/>
          </a:prstGeom>
        </p:spPr>
      </p:pic>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r="29703"/>
          <a:stretch/>
        </p:blipFill>
        <p:spPr>
          <a:xfrm rot="10800000">
            <a:off x="9116245" y="0"/>
            <a:ext cx="4966468" cy="8604501"/>
          </a:xfrm>
          <a:prstGeom prst="rect">
            <a:avLst/>
          </a:prstGeom>
        </p:spPr>
      </p:pic>
      <p:sp>
        <p:nvSpPr>
          <p:cNvPr id="3" name="CuadroTexto 2"/>
          <p:cNvSpPr txBox="1"/>
          <p:nvPr/>
        </p:nvSpPr>
        <p:spPr>
          <a:xfrm>
            <a:off x="4034497" y="1146655"/>
            <a:ext cx="6705600" cy="1015663"/>
          </a:xfrm>
          <a:prstGeom prst="rect">
            <a:avLst/>
          </a:prstGeom>
          <a:noFill/>
        </p:spPr>
        <p:txBody>
          <a:bodyPr wrap="square" rtlCol="0">
            <a:spAutoFit/>
          </a:bodyPr>
          <a:lstStyle/>
          <a:p>
            <a:r>
              <a:rPr lang="es-AR" sz="6000" b="1" dirty="0" smtClean="0">
                <a:solidFill>
                  <a:schemeClr val="tx1">
                    <a:lumMod val="65000"/>
                    <a:lumOff val="35000"/>
                  </a:schemeClr>
                </a:solidFill>
              </a:rPr>
              <a:t>Graciela Garone</a:t>
            </a:r>
            <a:endParaRPr lang="es-AR" sz="6000" b="1" dirty="0">
              <a:solidFill>
                <a:schemeClr val="tx1">
                  <a:lumMod val="65000"/>
                  <a:lumOff val="35000"/>
                </a:schemeClr>
              </a:solidFill>
            </a:endParaRPr>
          </a:p>
        </p:txBody>
      </p:sp>
      <p:sp>
        <p:nvSpPr>
          <p:cNvPr id="7" name="CuadroTexto 6"/>
          <p:cNvSpPr txBox="1"/>
          <p:nvPr/>
        </p:nvSpPr>
        <p:spPr>
          <a:xfrm>
            <a:off x="352926" y="2836287"/>
            <a:ext cx="13280607" cy="6571030"/>
          </a:xfrm>
          <a:prstGeom prst="rect">
            <a:avLst/>
          </a:prstGeom>
          <a:noFill/>
        </p:spPr>
        <p:txBody>
          <a:bodyPr wrap="square" rtlCol="0">
            <a:spAutoFit/>
          </a:bodyPr>
          <a:lstStyle/>
          <a:p>
            <a:pPr>
              <a:lnSpc>
                <a:spcPct val="150000"/>
              </a:lnSpc>
            </a:pPr>
            <a:r>
              <a:rPr lang="es-ES_tradnl" sz="2000" dirty="0">
                <a:solidFill>
                  <a:schemeClr val="tx1">
                    <a:lumMod val="65000"/>
                    <a:lumOff val="35000"/>
                  </a:schemeClr>
                </a:solidFill>
              </a:rPr>
              <a:t>Es Licenciada en Psicología, Universidad de Belgrano. Especializada en Recursos Humanos en el ciclo de extensión de la Universidad de California, Berkeley. Graduada con el Certificate Program for Advanced Human Resources, Universidad de Cornell.</a:t>
            </a:r>
            <a:endParaRPr lang="es-AR" sz="2000" dirty="0">
              <a:solidFill>
                <a:schemeClr val="tx1">
                  <a:lumMod val="65000"/>
                  <a:lumOff val="35000"/>
                </a:schemeClr>
              </a:solidFill>
            </a:endParaRPr>
          </a:p>
          <a:p>
            <a:pPr>
              <a:lnSpc>
                <a:spcPct val="150000"/>
              </a:lnSpc>
            </a:pPr>
            <a:r>
              <a:rPr lang="es-ES_tradnl" sz="2000" dirty="0">
                <a:solidFill>
                  <a:schemeClr val="tx1">
                    <a:lumMod val="65000"/>
                    <a:lumOff val="35000"/>
                  </a:schemeClr>
                </a:solidFill>
              </a:rPr>
              <a:t>En el aspecto profesional se destaca su trayectoria como Gerente de Recursos Humanos en Seagram, para Argentina, Chile y Uruguay, como Directora Asociada en el Centro Integral de Negocios Business Bureau, y como Gerente de Recursos Humanos de Facilven.</a:t>
            </a:r>
            <a:endParaRPr lang="es-AR" sz="2000" dirty="0">
              <a:solidFill>
                <a:schemeClr val="tx1">
                  <a:lumMod val="65000"/>
                  <a:lumOff val="35000"/>
                </a:schemeClr>
              </a:solidFill>
            </a:endParaRPr>
          </a:p>
          <a:p>
            <a:pPr>
              <a:lnSpc>
                <a:spcPct val="150000"/>
              </a:lnSpc>
            </a:pPr>
            <a:r>
              <a:rPr lang="es-ES_tradnl" sz="2000" dirty="0">
                <a:solidFill>
                  <a:schemeClr val="tx1">
                    <a:lumMod val="65000"/>
                    <a:lumOff val="35000"/>
                  </a:schemeClr>
                </a:solidFill>
              </a:rPr>
              <a:t>Actualmente dirige la consultora Garone &amp; Asociados. Brinda asesoramiento para la Gestión del Talento en las organizaciones. Ha desarrollado la División “e-valúa”, especializada en evaluaciones on-line, para gestionar el Clima laboral, Programas de Valoración del Desempeño, evaluaciones </a:t>
            </a:r>
            <a:r>
              <a:rPr lang="es-ES_tradnl" sz="2000" dirty="0" smtClean="0">
                <a:solidFill>
                  <a:schemeClr val="tx1">
                    <a:lumMod val="65000"/>
                    <a:lumOff val="35000"/>
                  </a:schemeClr>
                </a:solidFill>
              </a:rPr>
              <a:t>360º, </a:t>
            </a:r>
            <a:r>
              <a:rPr lang="es-ES_tradnl" sz="2000" dirty="0">
                <a:solidFill>
                  <a:schemeClr val="tx1">
                    <a:lumMod val="65000"/>
                    <a:lumOff val="35000"/>
                  </a:schemeClr>
                </a:solidFill>
              </a:rPr>
              <a:t>Gestión por Objetivos, y encuestas desarrolladas con múltiples propósitos.</a:t>
            </a:r>
            <a:endParaRPr lang="es-AR" sz="2000" dirty="0">
              <a:solidFill>
                <a:schemeClr val="tx1">
                  <a:lumMod val="65000"/>
                  <a:lumOff val="35000"/>
                </a:schemeClr>
              </a:solidFill>
            </a:endParaRPr>
          </a:p>
          <a:p>
            <a:pPr>
              <a:lnSpc>
                <a:spcPct val="150000"/>
              </a:lnSpc>
            </a:pPr>
            <a:r>
              <a:rPr lang="es-ES_tradnl" sz="2000" dirty="0">
                <a:solidFill>
                  <a:schemeClr val="tx1">
                    <a:lumMod val="65000"/>
                    <a:lumOff val="35000"/>
                  </a:schemeClr>
                </a:solidFill>
              </a:rPr>
              <a:t>Su especialidad es la Capacitación y Desarrollo Gerencial. Se destaca en la aplicación de técnicas de dinámica grupal en el proceso de aprendizaje. </a:t>
            </a:r>
            <a:endParaRPr lang="es-AR" sz="2000" dirty="0">
              <a:solidFill>
                <a:schemeClr val="tx1">
                  <a:lumMod val="65000"/>
                  <a:lumOff val="35000"/>
                </a:schemeClr>
              </a:solidFill>
            </a:endParaRPr>
          </a:p>
          <a:p>
            <a:pPr>
              <a:lnSpc>
                <a:spcPct val="150000"/>
              </a:lnSpc>
            </a:pPr>
            <a:r>
              <a:rPr lang="es-ES_tradnl" sz="2000" dirty="0">
                <a:solidFill>
                  <a:schemeClr val="tx1">
                    <a:lumMod val="65000"/>
                    <a:lumOff val="35000"/>
                  </a:schemeClr>
                </a:solidFill>
              </a:rPr>
              <a:t>Es profesora en la Maestría en Dirección Estratégica de Recursos Humanos en la U.B.A.; en el MBA y Programas Ejecutivos de la Universidad de Palermo y participa como docente invitada en Universidades del interior y exterior del país.</a:t>
            </a:r>
            <a:endParaRPr lang="es-AR" sz="2000" dirty="0">
              <a:solidFill>
                <a:schemeClr val="tx1">
                  <a:lumMod val="65000"/>
                  <a:lumOff val="35000"/>
                </a:schemeClr>
              </a:solidFill>
            </a:endParaRPr>
          </a:p>
          <a:p>
            <a:endParaRPr lang="es-AR" dirty="0"/>
          </a:p>
        </p:txBody>
      </p:sp>
    </p:spTree>
    <p:extLst>
      <p:ext uri="{BB962C8B-B14F-4D97-AF65-F5344CB8AC3E}">
        <p14:creationId xmlns:p14="http://schemas.microsoft.com/office/powerpoint/2010/main" val="2206293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679467" y="4004686"/>
            <a:ext cx="12707056" cy="6011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21407" tIns="63134" rIns="121407" bIns="63134">
            <a:spAutoFit/>
          </a:bodyPr>
          <a:lstStyle>
            <a:lvl1pPr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ＭＳ Ｐゴシック" charset="0"/>
                <a:cs typeface="Arial" charset="0"/>
              </a:defRPr>
            </a:lvl1pPr>
            <a:lvl2pPr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2pPr>
            <a:lvl3pPr marL="11430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3pPr>
            <a:lvl4pPr marL="16002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4pPr>
            <a:lvl5pPr marL="20574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5pPr>
            <a:lvl6pPr marL="25146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6pPr>
            <a:lvl7pPr marL="29718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7pPr>
            <a:lvl8pPr marL="34290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8pPr>
            <a:lvl9pPr marL="38862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9pPr>
          </a:lstStyle>
          <a:p>
            <a:pPr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Sucesivos cambios en la meta de inflación:</a:t>
            </a:r>
          </a:p>
          <a:p>
            <a:pPr marL="612900" lvl="1" indent="2144"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10% +/- 2% (presupuesto 2017)</a:t>
            </a:r>
          </a:p>
          <a:p>
            <a:pPr marL="612900" lvl="1" indent="2144"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15% (revisión diciembre 2017)</a:t>
            </a:r>
          </a:p>
          <a:p>
            <a:pPr marL="612900" lvl="1" indent="2144"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27% +/- 5% (acuerdo stand-by FMI)</a:t>
            </a:r>
          </a:p>
          <a:p>
            <a:pPr marL="612900" lvl="1" indent="2144"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a:t>
            </a:r>
          </a:p>
          <a:p>
            <a:pPr fontAlgn="base">
              <a:lnSpc>
                <a:spcPct val="114000"/>
              </a:lnSpc>
              <a:spcBef>
                <a:spcPct val="0"/>
              </a:spcBef>
              <a:spcAft>
                <a:spcPct val="0"/>
              </a:spcAft>
            </a:pPr>
            <a:endParaRPr lang="es-AR" sz="2700" u="none" baseline="0">
              <a:solidFill>
                <a:srgbClr val="333333"/>
              </a:solidFill>
              <a:latin typeface="Calibri" charset="0"/>
              <a:ea typeface="Microsoft YaHei" charset="0"/>
              <a:cs typeface="Microsoft YaHei" charset="0"/>
            </a:endParaRPr>
          </a:p>
          <a:p>
            <a:pPr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Primera ronda de negociación salarial: acuerdos en torno al 15% anual con cláusulas de revisión a partir de septiembre</a:t>
            </a:r>
          </a:p>
          <a:p>
            <a:pPr fontAlgn="base">
              <a:lnSpc>
                <a:spcPct val="114000"/>
              </a:lnSpc>
              <a:spcBef>
                <a:spcPct val="0"/>
              </a:spcBef>
              <a:spcAft>
                <a:spcPct val="0"/>
              </a:spcAft>
              <a:buFont typeface="Wingdings" charset="0"/>
              <a:buChar char="Ø"/>
            </a:pPr>
            <a:endParaRPr lang="es-AR" sz="2700" u="none" baseline="0">
              <a:solidFill>
                <a:srgbClr val="333333"/>
              </a:solidFill>
              <a:latin typeface="Calibri" charset="0"/>
              <a:ea typeface="Microsoft YaHei" charset="0"/>
              <a:cs typeface="Microsoft YaHei" charset="0"/>
            </a:endParaRPr>
          </a:p>
          <a:p>
            <a:pPr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Segunda ronda de negociación: acuerdos en torno al 25% anual</a:t>
            </a:r>
          </a:p>
          <a:p>
            <a:pPr fontAlgn="base">
              <a:lnSpc>
                <a:spcPct val="114000"/>
              </a:lnSpc>
              <a:spcBef>
                <a:spcPct val="0"/>
              </a:spcBef>
              <a:spcAft>
                <a:spcPct val="0"/>
              </a:spcAft>
              <a:buFont typeface="Wingdings" charset="0"/>
              <a:buChar char="Ø"/>
            </a:pPr>
            <a:endParaRPr lang="es-AR" sz="2700" u="none" baseline="0">
              <a:solidFill>
                <a:srgbClr val="333333"/>
              </a:solidFill>
              <a:latin typeface="Calibri" charset="0"/>
              <a:ea typeface="Microsoft YaHei" charset="0"/>
              <a:cs typeface="Microsoft YaHei" charset="0"/>
            </a:endParaRPr>
          </a:p>
          <a:p>
            <a:pPr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Primeras revisiones: incrementos acumulados en torno al 25% anual</a:t>
            </a:r>
            <a:endParaRPr lang="es-AR" sz="2700" u="none" baseline="0">
              <a:solidFill>
                <a:srgbClr val="B84A29"/>
              </a:solidFill>
              <a:latin typeface="Calibri" charset="0"/>
              <a:ea typeface="Microsoft YaHei" charset="0"/>
              <a:cs typeface="Microsoft YaHei" charset="0"/>
            </a:endParaRPr>
          </a:p>
        </p:txBody>
      </p:sp>
      <p:pic>
        <p:nvPicPr>
          <p:cNvPr id="6147" name="Picture 6" descr="encabezad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082713" cy="20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Text Box 1"/>
          <p:cNvSpPr txBox="1">
            <a:spLocks noChangeArrowheads="1"/>
          </p:cNvSpPr>
          <p:nvPr/>
        </p:nvSpPr>
        <p:spPr bwMode="auto">
          <a:xfrm>
            <a:off x="878081" y="2565572"/>
            <a:ext cx="12707056" cy="1112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21407" tIns="63134" rIns="121407" bIns="63134">
            <a:spAutoFit/>
          </a:bodyPr>
          <a:lstStyle>
            <a:lvl1pPr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ＭＳ Ｐゴシック" charset="0"/>
                <a:cs typeface="Arial" charset="0"/>
              </a:defRPr>
            </a:lvl1pPr>
            <a:lvl2pPr marL="742950" indent="-28575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2pPr>
            <a:lvl3pPr marL="11430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3pPr>
            <a:lvl4pPr marL="16002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4pPr>
            <a:lvl5pPr marL="20574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5pPr>
            <a:lvl6pPr marL="25146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6pPr>
            <a:lvl7pPr marL="29718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7pPr>
            <a:lvl8pPr marL="34290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8pPr>
            <a:lvl9pPr marL="38862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9pPr>
          </a:lstStyle>
          <a:p>
            <a:pPr algn="ctr" fontAlgn="base">
              <a:spcBef>
                <a:spcPct val="0"/>
              </a:spcBef>
              <a:spcAft>
                <a:spcPct val="0"/>
              </a:spcAft>
            </a:pPr>
            <a:r>
              <a:rPr lang="es-AR" sz="3200" b="1" u="none" baseline="0">
                <a:solidFill>
                  <a:srgbClr val="333333"/>
                </a:solidFill>
                <a:latin typeface="Calibri" charset="0"/>
                <a:ea typeface="Microsoft YaHei" charset="0"/>
                <a:cs typeface="Microsoft YaHei" charset="0"/>
              </a:rPr>
              <a:t>La negociación colectiva en 2018: insuficiencia de los acuerdos salariales del primer semestre y cláusulas de revisión</a:t>
            </a:r>
          </a:p>
        </p:txBody>
      </p:sp>
    </p:spTree>
    <p:extLst>
      <p:ext uri="{BB962C8B-B14F-4D97-AF65-F5344CB8AC3E}">
        <p14:creationId xmlns:p14="http://schemas.microsoft.com/office/powerpoint/2010/main" val="2919747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669013" y="3623288"/>
            <a:ext cx="12707056" cy="611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21407" tIns="63134" rIns="121407" bIns="63134">
            <a:spAutoFit/>
          </a:bodyPr>
          <a:lstStyle>
            <a:lvl1pPr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pitchFamily="34" charset="0"/>
                <a:cs typeface="Arial" pitchFamily="34" charset="0"/>
              </a:defRPr>
            </a:lvl1pPr>
            <a:lvl2pPr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pitchFamily="34" charset="0"/>
                <a:cs typeface="Arial" pitchFamily="34" charset="0"/>
              </a:defRPr>
            </a:lvl2pPr>
            <a:lvl3pPr marL="11430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pitchFamily="34" charset="0"/>
                <a:cs typeface="Arial" pitchFamily="34" charset="0"/>
              </a:defRPr>
            </a:lvl3pPr>
            <a:lvl4pPr marL="16002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pitchFamily="34" charset="0"/>
                <a:cs typeface="Arial" pitchFamily="34" charset="0"/>
              </a:defRPr>
            </a:lvl4pPr>
            <a:lvl5pPr marL="20574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pitchFamily="34" charset="0"/>
                <a:cs typeface="Arial" pitchFamily="34" charset="0"/>
              </a:defRPr>
            </a:lvl9pPr>
          </a:lstStyle>
          <a:p>
            <a:pPr fontAlgn="base">
              <a:lnSpc>
                <a:spcPct val="114000"/>
              </a:lnSpc>
              <a:spcBef>
                <a:spcPct val="0"/>
              </a:spcBef>
              <a:spcAft>
                <a:spcPct val="0"/>
              </a:spcAft>
              <a:buFont typeface="Wingdings" pitchFamily="2" charset="2"/>
              <a:buChar char="Ø"/>
              <a:defRPr/>
            </a:pPr>
            <a:r>
              <a:rPr lang="es-AR" altLang="es-AR" sz="2700" u="none" baseline="0" dirty="0">
                <a:solidFill>
                  <a:srgbClr val="333333"/>
                </a:solidFill>
                <a:latin typeface="Calibri"/>
                <a:ea typeface="Microsoft YaHei" pitchFamily="34" charset="-122"/>
              </a:rPr>
              <a:t>Fuerte deterioro de los salarios de convenio:</a:t>
            </a:r>
          </a:p>
        </p:txBody>
      </p:sp>
      <p:pic>
        <p:nvPicPr>
          <p:cNvPr id="7171" name="Picture 6" descr="encabezad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082713" cy="20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Text Box 1"/>
          <p:cNvSpPr txBox="1">
            <a:spLocks noChangeArrowheads="1"/>
          </p:cNvSpPr>
          <p:nvPr/>
        </p:nvSpPr>
        <p:spPr bwMode="auto">
          <a:xfrm>
            <a:off x="878081" y="2565572"/>
            <a:ext cx="12707056" cy="619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21407" tIns="63134" rIns="121407" bIns="63134">
            <a:spAutoFit/>
          </a:bodyPr>
          <a:lstStyle>
            <a:lvl1pPr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ＭＳ Ｐゴシック" charset="0"/>
                <a:cs typeface="Arial" charset="0"/>
              </a:defRPr>
            </a:lvl1pPr>
            <a:lvl2pPr marL="742950" indent="-28575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2pPr>
            <a:lvl3pPr marL="11430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3pPr>
            <a:lvl4pPr marL="16002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4pPr>
            <a:lvl5pPr marL="20574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5pPr>
            <a:lvl6pPr marL="25146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6pPr>
            <a:lvl7pPr marL="29718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7pPr>
            <a:lvl8pPr marL="34290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8pPr>
            <a:lvl9pPr marL="38862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9pPr>
          </a:lstStyle>
          <a:p>
            <a:pPr algn="ctr" fontAlgn="base">
              <a:spcBef>
                <a:spcPct val="0"/>
              </a:spcBef>
              <a:spcAft>
                <a:spcPct val="0"/>
              </a:spcAft>
            </a:pPr>
            <a:r>
              <a:rPr lang="es-AR" sz="3200" b="1" u="none" baseline="0">
                <a:solidFill>
                  <a:srgbClr val="333333"/>
                </a:solidFill>
                <a:latin typeface="HelveticaNeueLT Std Blk Cn" charset="0"/>
                <a:ea typeface="Microsoft YaHei" charset="0"/>
                <a:cs typeface="Microsoft YaHei" charset="0"/>
              </a:rPr>
              <a:t>La </a:t>
            </a:r>
            <a:r>
              <a:rPr lang="es-AR" sz="3200" b="1" u="none" baseline="0">
                <a:solidFill>
                  <a:srgbClr val="333333"/>
                </a:solidFill>
                <a:latin typeface="Calibri" charset="0"/>
                <a:ea typeface="Microsoft YaHei" charset="0"/>
                <a:cs typeface="Microsoft YaHei" charset="0"/>
              </a:rPr>
              <a:t>negociación</a:t>
            </a:r>
            <a:r>
              <a:rPr lang="es-AR" sz="3200" b="1" u="none" baseline="0">
                <a:solidFill>
                  <a:srgbClr val="333333"/>
                </a:solidFill>
                <a:latin typeface="HelveticaNeueLT Std Blk Cn" charset="0"/>
                <a:ea typeface="Microsoft YaHei" charset="0"/>
                <a:cs typeface="Microsoft YaHei" charset="0"/>
              </a:rPr>
              <a:t> colectiva en 2018: situación actual</a:t>
            </a:r>
          </a:p>
        </p:txBody>
      </p:sp>
      <p:graphicFrame>
        <p:nvGraphicFramePr>
          <p:cNvPr id="5" name="Table 4"/>
          <p:cNvGraphicFramePr>
            <a:graphicFrameLocks noGrp="1"/>
          </p:cNvGraphicFramePr>
          <p:nvPr/>
        </p:nvGraphicFramePr>
        <p:xfrm>
          <a:off x="2205651" y="4501390"/>
          <a:ext cx="9483252" cy="5320635"/>
        </p:xfrm>
        <a:graphic>
          <a:graphicData uri="http://schemas.openxmlformats.org/drawingml/2006/table">
            <a:tbl>
              <a:tblPr/>
              <a:tblGrid>
                <a:gridCol w="5688696"/>
                <a:gridCol w="3794556"/>
              </a:tblGrid>
              <a:tr h="819990">
                <a:tc>
                  <a:txBody>
                    <a:bodyPr/>
                    <a:lstStyle/>
                    <a:p>
                      <a:pPr marL="0" marR="0" lvl="0" indent="0" algn="ctr" defTabSz="1041400" rtl="0" eaLnBrk="1" fontAlgn="base" latinLnBrk="0" hangingPunct="1">
                        <a:lnSpc>
                          <a:spcPct val="107000"/>
                        </a:lnSpc>
                        <a:spcBef>
                          <a:spcPct val="0"/>
                        </a:spcBef>
                        <a:spcAft>
                          <a:spcPct val="0"/>
                        </a:spcAft>
                        <a:buClrTx/>
                        <a:buSzTx/>
                        <a:buFontTx/>
                        <a:buNone/>
                        <a:tabLst/>
                      </a:pPr>
                      <a:r>
                        <a:rPr kumimoji="0" lang="es-AR" sz="2500" b="1" i="0" u="none" strike="noStrike" cap="none" normalizeH="0" baseline="0">
                          <a:ln>
                            <a:noFill/>
                          </a:ln>
                          <a:solidFill>
                            <a:srgbClr val="FFFFFF"/>
                          </a:solidFill>
                          <a:effectLst/>
                          <a:latin typeface="Calibri" charset="0"/>
                          <a:ea typeface="ＭＳ Ｐゴシック" charset="0"/>
                          <a:cs typeface="Arial" charset="0"/>
                        </a:rPr>
                        <a:t>Actividad</a:t>
                      </a:r>
                      <a:endParaRPr kumimoji="0" lang="es-AR" sz="2500" b="1" i="0" u="none" strike="noStrike" cap="none" normalizeH="0" baseline="0">
                        <a:ln>
                          <a:noFill/>
                        </a:ln>
                        <a:solidFill>
                          <a:srgbClr val="FFFFFF"/>
                        </a:solidFill>
                        <a:effectLst/>
                        <a:latin typeface="Calibri" charset="0"/>
                        <a:ea typeface="Calibri" charset="0"/>
                        <a:cs typeface="Times New Roman" charset="0"/>
                      </a:endParaRPr>
                    </a:p>
                  </a:txBody>
                  <a:tcPr marL="58539" marR="585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041400" rtl="0" eaLnBrk="1" fontAlgn="base" latinLnBrk="0" hangingPunct="1">
                        <a:lnSpc>
                          <a:spcPct val="107000"/>
                        </a:lnSpc>
                        <a:spcBef>
                          <a:spcPct val="0"/>
                        </a:spcBef>
                        <a:spcAft>
                          <a:spcPct val="0"/>
                        </a:spcAft>
                        <a:buClrTx/>
                        <a:buSzTx/>
                        <a:buFontTx/>
                        <a:buNone/>
                        <a:tabLst/>
                      </a:pPr>
                      <a:r>
                        <a:rPr kumimoji="0" lang="es-AR" sz="2500" b="1" i="0" u="none" strike="noStrike" cap="none" normalizeH="0" baseline="0">
                          <a:ln>
                            <a:noFill/>
                          </a:ln>
                          <a:solidFill>
                            <a:srgbClr val="FFFFFF"/>
                          </a:solidFill>
                          <a:effectLst/>
                          <a:latin typeface="Calibri" charset="0"/>
                          <a:ea typeface="ＭＳ Ｐゴシック" charset="0"/>
                          <a:cs typeface="Arial" charset="0"/>
                        </a:rPr>
                        <a:t>Variación i.a.</a:t>
                      </a:r>
                    </a:p>
                    <a:p>
                      <a:pPr marL="0" marR="0" lvl="0" indent="0" algn="ctr" defTabSz="1041400" rtl="0" eaLnBrk="1" fontAlgn="base" latinLnBrk="0" hangingPunct="1">
                        <a:lnSpc>
                          <a:spcPct val="107000"/>
                        </a:lnSpc>
                        <a:spcBef>
                          <a:spcPct val="0"/>
                        </a:spcBef>
                        <a:spcAft>
                          <a:spcPct val="0"/>
                        </a:spcAft>
                        <a:buClrTx/>
                        <a:buSzTx/>
                        <a:buFontTx/>
                        <a:buNone/>
                        <a:tabLst/>
                      </a:pPr>
                      <a:r>
                        <a:rPr kumimoji="0" lang="es-AR" sz="2500" b="1" i="0" u="none" strike="noStrike" cap="none" normalizeH="0" baseline="0">
                          <a:ln>
                            <a:noFill/>
                          </a:ln>
                          <a:solidFill>
                            <a:srgbClr val="FFFFFF"/>
                          </a:solidFill>
                          <a:effectLst/>
                          <a:latin typeface="Calibri" charset="0"/>
                          <a:ea typeface="ＭＳ Ｐゴシック" charset="0"/>
                          <a:cs typeface="Arial" charset="0"/>
                        </a:rPr>
                        <a:t>IV trimestre 2017 – 2018</a:t>
                      </a:r>
                      <a:endParaRPr kumimoji="0" lang="es-AR" sz="2500" b="1" i="0" u="none" strike="noStrike" cap="none" normalizeH="0" baseline="0">
                        <a:ln>
                          <a:noFill/>
                        </a:ln>
                        <a:solidFill>
                          <a:srgbClr val="FFFFFF"/>
                        </a:solidFill>
                        <a:effectLst/>
                        <a:latin typeface="Calibri" charset="0"/>
                        <a:ea typeface="Calibri" charset="0"/>
                        <a:cs typeface="Times New Roman" charset="0"/>
                      </a:endParaRPr>
                    </a:p>
                  </a:txBody>
                  <a:tcPr marL="58539" marR="585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9995">
                <a:tc>
                  <a:txBody>
                    <a:bodyPr/>
                    <a:lstStyle/>
                    <a:p>
                      <a:pPr marL="0" marR="0" lvl="0" indent="0" algn="l" defTabSz="1041400" rtl="0" eaLnBrk="1" fontAlgn="base" latinLnBrk="0" hangingPunct="1">
                        <a:lnSpc>
                          <a:spcPct val="107000"/>
                        </a:lnSpc>
                        <a:spcBef>
                          <a:spcPct val="0"/>
                        </a:spcBef>
                        <a:spcAft>
                          <a:spcPct val="0"/>
                        </a:spcAft>
                        <a:buClrTx/>
                        <a:buSzTx/>
                        <a:buFontTx/>
                        <a:buNone/>
                        <a:tabLst/>
                      </a:pPr>
                      <a:r>
                        <a:rPr kumimoji="0" lang="es-AR" sz="2500" b="1" i="0" u="none" strike="noStrike" cap="none" normalizeH="0" baseline="0">
                          <a:ln>
                            <a:noFill/>
                          </a:ln>
                          <a:solidFill>
                            <a:srgbClr val="FFFFFF"/>
                          </a:solidFill>
                          <a:effectLst/>
                          <a:latin typeface="Calibri" charset="0"/>
                          <a:ea typeface="ＭＳ Ｐゴシック" charset="0"/>
                          <a:cs typeface="Arial" charset="0"/>
                        </a:rPr>
                        <a:t>Alimentación (CCT 244/94)</a:t>
                      </a:r>
                      <a:endParaRPr kumimoji="0" lang="es-AR" sz="2500" b="1" i="0" u="none" strike="noStrike" cap="none" normalizeH="0" baseline="0">
                        <a:ln>
                          <a:noFill/>
                        </a:ln>
                        <a:solidFill>
                          <a:srgbClr val="FFFFFF"/>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041400" rtl="0" eaLnBrk="1" fontAlgn="base" latinLnBrk="0" hangingPunct="1">
                        <a:lnSpc>
                          <a:spcPct val="107000"/>
                        </a:lnSpc>
                        <a:spcBef>
                          <a:spcPct val="0"/>
                        </a:spcBef>
                        <a:spcAft>
                          <a:spcPct val="0"/>
                        </a:spcAft>
                        <a:buClrTx/>
                        <a:buSzTx/>
                        <a:buFontTx/>
                        <a:buNone/>
                        <a:tabLst/>
                      </a:pPr>
                      <a:r>
                        <a:rPr kumimoji="0" lang="es-AR" sz="2500" b="0" i="0" u="none" strike="noStrike" cap="none" normalizeH="0" baseline="0">
                          <a:ln>
                            <a:noFill/>
                          </a:ln>
                          <a:solidFill>
                            <a:srgbClr val="000000"/>
                          </a:solidFill>
                          <a:effectLst/>
                          <a:latin typeface="Calibri" charset="0"/>
                          <a:ea typeface="ＭＳ Ｐゴシック" charset="0"/>
                          <a:cs typeface="Arial" charset="0"/>
                        </a:rPr>
                        <a:t>-17,3%</a:t>
                      </a:r>
                      <a:endParaRPr kumimoji="0" lang="es-AR" sz="2500" b="0" i="0" u="none" strike="noStrike" cap="none" normalizeH="0" baseline="0">
                        <a:ln>
                          <a:noFill/>
                        </a:ln>
                        <a:solidFill>
                          <a:srgbClr val="000000"/>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9995">
                <a:tc>
                  <a:txBody>
                    <a:bodyPr/>
                    <a:lstStyle/>
                    <a:p>
                      <a:pPr marL="0" marR="0" lvl="0" indent="0" algn="l" defTabSz="1041400" rtl="0" eaLnBrk="1" fontAlgn="base" latinLnBrk="0" hangingPunct="1">
                        <a:lnSpc>
                          <a:spcPct val="107000"/>
                        </a:lnSpc>
                        <a:spcBef>
                          <a:spcPct val="0"/>
                        </a:spcBef>
                        <a:spcAft>
                          <a:spcPct val="0"/>
                        </a:spcAft>
                        <a:buClrTx/>
                        <a:buSzTx/>
                        <a:buFontTx/>
                        <a:buNone/>
                        <a:tabLst/>
                      </a:pPr>
                      <a:r>
                        <a:rPr kumimoji="0" lang="es-AR" sz="2500" b="1" i="0" u="none" strike="noStrike" cap="none" normalizeH="0" baseline="0">
                          <a:ln>
                            <a:noFill/>
                          </a:ln>
                          <a:solidFill>
                            <a:srgbClr val="FFFFFF"/>
                          </a:solidFill>
                          <a:effectLst/>
                          <a:latin typeface="Calibri" charset="0"/>
                          <a:ea typeface="ＭＳ Ｐゴシック" charset="0"/>
                          <a:cs typeface="Arial" charset="0"/>
                        </a:rPr>
                        <a:t>SINEP (Decreto 214/06)</a:t>
                      </a:r>
                      <a:endParaRPr kumimoji="0" lang="es-AR" sz="2500" b="1" i="0" u="none" strike="noStrike" cap="none" normalizeH="0" baseline="0">
                        <a:ln>
                          <a:noFill/>
                        </a:ln>
                        <a:solidFill>
                          <a:srgbClr val="FFFFFF"/>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041400" rtl="0" eaLnBrk="1" fontAlgn="base" latinLnBrk="0" hangingPunct="1">
                        <a:lnSpc>
                          <a:spcPct val="107000"/>
                        </a:lnSpc>
                        <a:spcBef>
                          <a:spcPct val="0"/>
                        </a:spcBef>
                        <a:spcAft>
                          <a:spcPct val="0"/>
                        </a:spcAft>
                        <a:buClrTx/>
                        <a:buSzTx/>
                        <a:buFontTx/>
                        <a:buNone/>
                        <a:tabLst/>
                      </a:pPr>
                      <a:r>
                        <a:rPr kumimoji="0" lang="es-AR" sz="2500" b="0" i="0" u="none" strike="noStrike" cap="none" normalizeH="0" baseline="0">
                          <a:ln>
                            <a:noFill/>
                          </a:ln>
                          <a:solidFill>
                            <a:srgbClr val="000000"/>
                          </a:solidFill>
                          <a:effectLst/>
                          <a:latin typeface="Calibri" charset="0"/>
                          <a:ea typeface="ＭＳ Ｐゴシック" charset="0"/>
                          <a:cs typeface="Arial" charset="0"/>
                        </a:rPr>
                        <a:t>-17,2%</a:t>
                      </a:r>
                      <a:endParaRPr kumimoji="0" lang="es-AR" sz="2500" b="0" i="0" u="none" strike="noStrike" cap="none" normalizeH="0" baseline="0">
                        <a:ln>
                          <a:noFill/>
                        </a:ln>
                        <a:solidFill>
                          <a:srgbClr val="000000"/>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15340">
                <a:tc>
                  <a:txBody>
                    <a:bodyPr/>
                    <a:lstStyle/>
                    <a:p>
                      <a:pPr marL="0" marR="0" lvl="0" indent="0" algn="l" defTabSz="1041400" rtl="0" eaLnBrk="1" fontAlgn="base" latinLnBrk="0" hangingPunct="1">
                        <a:lnSpc>
                          <a:spcPct val="107000"/>
                        </a:lnSpc>
                        <a:spcBef>
                          <a:spcPct val="0"/>
                        </a:spcBef>
                        <a:spcAft>
                          <a:spcPct val="0"/>
                        </a:spcAft>
                        <a:buClrTx/>
                        <a:buSzTx/>
                        <a:buFontTx/>
                        <a:buNone/>
                        <a:tabLst/>
                      </a:pPr>
                      <a:r>
                        <a:rPr kumimoji="0" lang="es-AR" sz="2500" b="1" i="0" u="none" strike="noStrike" cap="none" normalizeH="0" baseline="0">
                          <a:ln>
                            <a:noFill/>
                          </a:ln>
                          <a:solidFill>
                            <a:srgbClr val="FFFFFF"/>
                          </a:solidFill>
                          <a:effectLst/>
                          <a:latin typeface="Calibri" charset="0"/>
                          <a:ea typeface="ＭＳ Ｐゴシック" charset="0"/>
                          <a:cs typeface="Arial" charset="0"/>
                        </a:rPr>
                        <a:t>Transporte automotor de cargas (CCT 40/89)</a:t>
                      </a:r>
                      <a:endParaRPr kumimoji="0" lang="es-AR" sz="2500" b="1" i="0" u="none" strike="noStrike" cap="none" normalizeH="0" baseline="0">
                        <a:ln>
                          <a:noFill/>
                        </a:ln>
                        <a:solidFill>
                          <a:srgbClr val="FFFFFF"/>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041400" rtl="0" eaLnBrk="1" fontAlgn="base" latinLnBrk="0" hangingPunct="1">
                        <a:lnSpc>
                          <a:spcPct val="107000"/>
                        </a:lnSpc>
                        <a:spcBef>
                          <a:spcPct val="0"/>
                        </a:spcBef>
                        <a:spcAft>
                          <a:spcPct val="0"/>
                        </a:spcAft>
                        <a:buClrTx/>
                        <a:buSzTx/>
                        <a:buFontTx/>
                        <a:buNone/>
                        <a:tabLst/>
                      </a:pPr>
                      <a:r>
                        <a:rPr kumimoji="0" lang="es-AR" sz="2500" b="0" i="0" u="none" strike="noStrike" cap="none" normalizeH="0" baseline="0">
                          <a:ln>
                            <a:noFill/>
                          </a:ln>
                          <a:solidFill>
                            <a:srgbClr val="000000"/>
                          </a:solidFill>
                          <a:effectLst/>
                          <a:latin typeface="Calibri" charset="0"/>
                          <a:ea typeface="ＭＳ Ｐゴシック" charset="0"/>
                          <a:cs typeface="Arial" charset="0"/>
                        </a:rPr>
                        <a:t>-15,2%</a:t>
                      </a:r>
                      <a:endParaRPr kumimoji="0" lang="es-AR" sz="2500" b="0" i="0" u="none" strike="noStrike" cap="none" normalizeH="0" baseline="0">
                        <a:ln>
                          <a:noFill/>
                        </a:ln>
                        <a:solidFill>
                          <a:srgbClr val="000000"/>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9995">
                <a:tc>
                  <a:txBody>
                    <a:bodyPr/>
                    <a:lstStyle/>
                    <a:p>
                      <a:pPr marL="0" marR="0" lvl="0" indent="0" algn="l" defTabSz="1041400" rtl="0" eaLnBrk="1" fontAlgn="base" latinLnBrk="0" hangingPunct="1">
                        <a:lnSpc>
                          <a:spcPct val="107000"/>
                        </a:lnSpc>
                        <a:spcBef>
                          <a:spcPct val="0"/>
                        </a:spcBef>
                        <a:spcAft>
                          <a:spcPct val="0"/>
                        </a:spcAft>
                        <a:buClrTx/>
                        <a:buSzTx/>
                        <a:buFontTx/>
                        <a:buNone/>
                        <a:tabLst/>
                      </a:pPr>
                      <a:r>
                        <a:rPr kumimoji="0" lang="es-AR" sz="2500" b="1" i="0" u="none" strike="noStrike" cap="none" normalizeH="0" baseline="0">
                          <a:ln>
                            <a:noFill/>
                          </a:ln>
                          <a:solidFill>
                            <a:srgbClr val="FFFFFF"/>
                          </a:solidFill>
                          <a:effectLst/>
                          <a:latin typeface="Calibri" charset="0"/>
                          <a:ea typeface="ＭＳ Ｐゴシック" charset="0"/>
                          <a:cs typeface="Arial" charset="0"/>
                        </a:rPr>
                        <a:t>Textiles (CCT 500/07)</a:t>
                      </a:r>
                      <a:endParaRPr kumimoji="0" lang="es-AR" sz="2500" b="1" i="0" u="none" strike="noStrike" cap="none" normalizeH="0" baseline="0">
                        <a:ln>
                          <a:noFill/>
                        </a:ln>
                        <a:solidFill>
                          <a:srgbClr val="FFFFFF"/>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041400" rtl="0" eaLnBrk="1" fontAlgn="base" latinLnBrk="0" hangingPunct="1">
                        <a:lnSpc>
                          <a:spcPct val="107000"/>
                        </a:lnSpc>
                        <a:spcBef>
                          <a:spcPct val="0"/>
                        </a:spcBef>
                        <a:spcAft>
                          <a:spcPct val="0"/>
                        </a:spcAft>
                        <a:buClrTx/>
                        <a:buSzTx/>
                        <a:buFontTx/>
                        <a:buNone/>
                        <a:tabLst/>
                      </a:pPr>
                      <a:r>
                        <a:rPr kumimoji="0" lang="es-AR" sz="2500" b="0" i="0" u="none" strike="noStrike" cap="none" normalizeH="0" baseline="0">
                          <a:ln>
                            <a:noFill/>
                          </a:ln>
                          <a:solidFill>
                            <a:srgbClr val="000000"/>
                          </a:solidFill>
                          <a:effectLst/>
                          <a:latin typeface="Calibri" charset="0"/>
                          <a:ea typeface="ＭＳ Ｐゴシック" charset="0"/>
                          <a:cs typeface="Arial" charset="0"/>
                        </a:rPr>
                        <a:t>-15,0%</a:t>
                      </a:r>
                      <a:endParaRPr kumimoji="0" lang="es-AR" sz="2500" b="0" i="0" u="none" strike="noStrike" cap="none" normalizeH="0" baseline="0">
                        <a:ln>
                          <a:noFill/>
                        </a:ln>
                        <a:solidFill>
                          <a:srgbClr val="000000"/>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9995">
                <a:tc>
                  <a:txBody>
                    <a:bodyPr/>
                    <a:lstStyle/>
                    <a:p>
                      <a:pPr marL="0" marR="0" lvl="0" indent="0" algn="l" defTabSz="1041400" rtl="0" eaLnBrk="1" fontAlgn="base" latinLnBrk="0" hangingPunct="1">
                        <a:lnSpc>
                          <a:spcPct val="107000"/>
                        </a:lnSpc>
                        <a:spcBef>
                          <a:spcPct val="0"/>
                        </a:spcBef>
                        <a:spcAft>
                          <a:spcPct val="0"/>
                        </a:spcAft>
                        <a:buClrTx/>
                        <a:buSzTx/>
                        <a:buFontTx/>
                        <a:buNone/>
                        <a:tabLst/>
                      </a:pPr>
                      <a:r>
                        <a:rPr kumimoji="0" lang="es-AR" sz="2500" b="1" i="0" u="none" strike="noStrike" cap="none" normalizeH="0" baseline="0">
                          <a:ln>
                            <a:noFill/>
                          </a:ln>
                          <a:solidFill>
                            <a:srgbClr val="FFFFFF"/>
                          </a:solidFill>
                          <a:effectLst/>
                          <a:latin typeface="Calibri" charset="0"/>
                          <a:ea typeface="ＭＳ Ｐゴシック" charset="0"/>
                          <a:cs typeface="Arial" charset="0"/>
                        </a:rPr>
                        <a:t>Industria metalúrgica (CCT 260/75)</a:t>
                      </a:r>
                      <a:endParaRPr kumimoji="0" lang="es-AR" sz="2500" b="1" i="0" u="none" strike="noStrike" cap="none" normalizeH="0" baseline="0">
                        <a:ln>
                          <a:noFill/>
                        </a:ln>
                        <a:solidFill>
                          <a:srgbClr val="FFFFFF"/>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041400" rtl="0" eaLnBrk="1" fontAlgn="base" latinLnBrk="0" hangingPunct="1">
                        <a:lnSpc>
                          <a:spcPct val="107000"/>
                        </a:lnSpc>
                        <a:spcBef>
                          <a:spcPct val="0"/>
                        </a:spcBef>
                        <a:spcAft>
                          <a:spcPct val="0"/>
                        </a:spcAft>
                        <a:buClrTx/>
                        <a:buSzTx/>
                        <a:buFontTx/>
                        <a:buNone/>
                        <a:tabLst/>
                      </a:pPr>
                      <a:r>
                        <a:rPr kumimoji="0" lang="es-AR" sz="2500" b="0" i="0" u="none" strike="noStrike" cap="none" normalizeH="0" baseline="0">
                          <a:ln>
                            <a:noFill/>
                          </a:ln>
                          <a:solidFill>
                            <a:srgbClr val="000000"/>
                          </a:solidFill>
                          <a:effectLst/>
                          <a:latin typeface="Calibri" charset="0"/>
                          <a:ea typeface="ＭＳ Ｐゴシック" charset="0"/>
                          <a:cs typeface="Arial" charset="0"/>
                        </a:rPr>
                        <a:t>-13,8%</a:t>
                      </a:r>
                      <a:endParaRPr kumimoji="0" lang="es-AR" sz="2500" b="0" i="0" u="none" strike="noStrike" cap="none" normalizeH="0" baseline="0">
                        <a:ln>
                          <a:noFill/>
                        </a:ln>
                        <a:solidFill>
                          <a:srgbClr val="000000"/>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9995">
                <a:tc>
                  <a:txBody>
                    <a:bodyPr/>
                    <a:lstStyle/>
                    <a:p>
                      <a:pPr marL="0" marR="0" lvl="0" indent="0" algn="l" defTabSz="1041400" rtl="0" eaLnBrk="1" fontAlgn="base" latinLnBrk="0" hangingPunct="1">
                        <a:lnSpc>
                          <a:spcPct val="107000"/>
                        </a:lnSpc>
                        <a:spcBef>
                          <a:spcPct val="0"/>
                        </a:spcBef>
                        <a:spcAft>
                          <a:spcPct val="0"/>
                        </a:spcAft>
                        <a:buClrTx/>
                        <a:buSzTx/>
                        <a:buFontTx/>
                        <a:buNone/>
                        <a:tabLst/>
                      </a:pPr>
                      <a:r>
                        <a:rPr kumimoji="0" lang="es-AR" sz="2500" b="1" i="0" u="none" strike="noStrike" cap="none" normalizeH="0" baseline="0">
                          <a:ln>
                            <a:noFill/>
                          </a:ln>
                          <a:solidFill>
                            <a:srgbClr val="FFFFFF"/>
                          </a:solidFill>
                          <a:effectLst/>
                          <a:latin typeface="Calibri" charset="0"/>
                          <a:ea typeface="ＭＳ Ｐゴシック" charset="0"/>
                          <a:cs typeface="Arial" charset="0"/>
                        </a:rPr>
                        <a:t>Construcción (CCT 76/75)</a:t>
                      </a:r>
                      <a:endParaRPr kumimoji="0" lang="es-AR" sz="2500" b="1" i="0" u="none" strike="noStrike" cap="none" normalizeH="0" baseline="0">
                        <a:ln>
                          <a:noFill/>
                        </a:ln>
                        <a:solidFill>
                          <a:srgbClr val="FFFFFF"/>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041400" rtl="0" eaLnBrk="1" fontAlgn="base" latinLnBrk="0" hangingPunct="1">
                        <a:lnSpc>
                          <a:spcPct val="107000"/>
                        </a:lnSpc>
                        <a:spcBef>
                          <a:spcPct val="0"/>
                        </a:spcBef>
                        <a:spcAft>
                          <a:spcPct val="0"/>
                        </a:spcAft>
                        <a:buClrTx/>
                        <a:buSzTx/>
                        <a:buFontTx/>
                        <a:buNone/>
                        <a:tabLst/>
                      </a:pPr>
                      <a:r>
                        <a:rPr kumimoji="0" lang="es-AR" sz="2500" b="0" i="0" u="none" strike="noStrike" cap="none" normalizeH="0" baseline="0">
                          <a:ln>
                            <a:noFill/>
                          </a:ln>
                          <a:solidFill>
                            <a:srgbClr val="000000"/>
                          </a:solidFill>
                          <a:effectLst/>
                          <a:latin typeface="Calibri" charset="0"/>
                          <a:ea typeface="ＭＳ Ｐゴシック" charset="0"/>
                          <a:cs typeface="Arial" charset="0"/>
                        </a:rPr>
                        <a:t>-12,7%</a:t>
                      </a:r>
                      <a:endParaRPr kumimoji="0" lang="es-AR" sz="2500" b="0" i="0" u="none" strike="noStrike" cap="none" normalizeH="0" baseline="0">
                        <a:ln>
                          <a:noFill/>
                        </a:ln>
                        <a:solidFill>
                          <a:srgbClr val="000000"/>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15340">
                <a:tc>
                  <a:txBody>
                    <a:bodyPr/>
                    <a:lstStyle/>
                    <a:p>
                      <a:pPr marL="0" marR="0" lvl="0" indent="0" algn="l" defTabSz="1041400" rtl="0" eaLnBrk="1" fontAlgn="base" latinLnBrk="0" hangingPunct="1">
                        <a:lnSpc>
                          <a:spcPct val="107000"/>
                        </a:lnSpc>
                        <a:spcBef>
                          <a:spcPct val="0"/>
                        </a:spcBef>
                        <a:spcAft>
                          <a:spcPct val="0"/>
                        </a:spcAft>
                        <a:buClrTx/>
                        <a:buSzTx/>
                        <a:buFontTx/>
                        <a:buNone/>
                        <a:tabLst/>
                      </a:pPr>
                      <a:r>
                        <a:rPr kumimoji="0" lang="es-AR" sz="2500" b="1" i="0" u="none" strike="noStrike" cap="none" normalizeH="0" baseline="0">
                          <a:ln>
                            <a:noFill/>
                          </a:ln>
                          <a:solidFill>
                            <a:srgbClr val="FFFFFF"/>
                          </a:solidFill>
                          <a:effectLst/>
                          <a:latin typeface="Calibri" charset="0"/>
                          <a:ea typeface="ＭＳ Ｐゴシック" charset="0"/>
                          <a:cs typeface="Arial" charset="0"/>
                        </a:rPr>
                        <a:t>Entidades Deportivas y Civiles (CCT 736/16)</a:t>
                      </a:r>
                      <a:endParaRPr kumimoji="0" lang="es-AR" sz="2500" b="1" i="0" u="none" strike="noStrike" cap="none" normalizeH="0" baseline="0">
                        <a:ln>
                          <a:noFill/>
                        </a:ln>
                        <a:solidFill>
                          <a:srgbClr val="FFFFFF"/>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041400" rtl="0" eaLnBrk="1" fontAlgn="base" latinLnBrk="0" hangingPunct="1">
                        <a:lnSpc>
                          <a:spcPct val="107000"/>
                        </a:lnSpc>
                        <a:spcBef>
                          <a:spcPct val="0"/>
                        </a:spcBef>
                        <a:spcAft>
                          <a:spcPct val="0"/>
                        </a:spcAft>
                        <a:buClrTx/>
                        <a:buSzTx/>
                        <a:buFontTx/>
                        <a:buNone/>
                        <a:tabLst/>
                      </a:pPr>
                      <a:r>
                        <a:rPr kumimoji="0" lang="es-AR" sz="2500" b="0" i="0" u="none" strike="noStrike" cap="none" normalizeH="0" baseline="0">
                          <a:ln>
                            <a:noFill/>
                          </a:ln>
                          <a:solidFill>
                            <a:srgbClr val="000000"/>
                          </a:solidFill>
                          <a:effectLst/>
                          <a:latin typeface="Calibri" charset="0"/>
                          <a:ea typeface="ＭＳ Ｐゴシック" charset="0"/>
                          <a:cs typeface="Arial" charset="0"/>
                        </a:rPr>
                        <a:t>-12,3%</a:t>
                      </a:r>
                      <a:endParaRPr kumimoji="0" lang="es-AR" sz="2500" b="0" i="0" u="none" strike="noStrike" cap="none" normalizeH="0" baseline="0">
                        <a:ln>
                          <a:noFill/>
                        </a:ln>
                        <a:solidFill>
                          <a:srgbClr val="000000"/>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9995">
                <a:tc>
                  <a:txBody>
                    <a:bodyPr/>
                    <a:lstStyle/>
                    <a:p>
                      <a:pPr marL="0" marR="0" lvl="0" indent="0" algn="l" defTabSz="1041400" rtl="0" eaLnBrk="1" fontAlgn="base" latinLnBrk="0" hangingPunct="1">
                        <a:lnSpc>
                          <a:spcPct val="107000"/>
                        </a:lnSpc>
                        <a:spcBef>
                          <a:spcPct val="0"/>
                        </a:spcBef>
                        <a:spcAft>
                          <a:spcPct val="0"/>
                        </a:spcAft>
                        <a:buClrTx/>
                        <a:buSzTx/>
                        <a:buFontTx/>
                        <a:buNone/>
                        <a:tabLst/>
                      </a:pPr>
                      <a:r>
                        <a:rPr kumimoji="0" lang="es-AR" sz="2500" b="1" i="0" u="none" strike="noStrike" cap="none" normalizeH="0" baseline="0">
                          <a:ln>
                            <a:noFill/>
                          </a:ln>
                          <a:solidFill>
                            <a:srgbClr val="FFFFFF"/>
                          </a:solidFill>
                          <a:effectLst/>
                          <a:latin typeface="Calibri" charset="0"/>
                          <a:ea typeface="ＭＳ Ｐゴシック" charset="0"/>
                          <a:cs typeface="Arial" charset="0"/>
                        </a:rPr>
                        <a:t>Sanidad (CCT 122/75)</a:t>
                      </a:r>
                      <a:endParaRPr kumimoji="0" lang="es-AR" sz="2500" b="1" i="0" u="none" strike="noStrike" cap="none" normalizeH="0" baseline="0">
                        <a:ln>
                          <a:noFill/>
                        </a:ln>
                        <a:solidFill>
                          <a:srgbClr val="FFFFFF"/>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041400" rtl="0" eaLnBrk="1" fontAlgn="base" latinLnBrk="0" hangingPunct="1">
                        <a:lnSpc>
                          <a:spcPct val="107000"/>
                        </a:lnSpc>
                        <a:spcBef>
                          <a:spcPct val="0"/>
                        </a:spcBef>
                        <a:spcAft>
                          <a:spcPct val="0"/>
                        </a:spcAft>
                        <a:buClrTx/>
                        <a:buSzTx/>
                        <a:buFontTx/>
                        <a:buNone/>
                        <a:tabLst/>
                      </a:pPr>
                      <a:r>
                        <a:rPr kumimoji="0" lang="es-AR" sz="2500" b="0" i="0" u="none" strike="noStrike" cap="none" normalizeH="0" baseline="0">
                          <a:ln>
                            <a:noFill/>
                          </a:ln>
                          <a:solidFill>
                            <a:srgbClr val="000000"/>
                          </a:solidFill>
                          <a:effectLst/>
                          <a:latin typeface="Calibri" charset="0"/>
                          <a:ea typeface="ＭＳ Ｐゴシック" charset="0"/>
                          <a:cs typeface="Arial" charset="0"/>
                        </a:rPr>
                        <a:t>-11,3%</a:t>
                      </a:r>
                      <a:endParaRPr kumimoji="0" lang="es-AR" sz="2500" b="0" i="0" u="none" strike="noStrike" cap="none" normalizeH="0" baseline="0">
                        <a:ln>
                          <a:noFill/>
                        </a:ln>
                        <a:solidFill>
                          <a:srgbClr val="000000"/>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9995">
                <a:tc>
                  <a:txBody>
                    <a:bodyPr/>
                    <a:lstStyle/>
                    <a:p>
                      <a:pPr marL="0" marR="0" lvl="0" indent="0" algn="l" defTabSz="1041400" rtl="0" eaLnBrk="1" fontAlgn="base" latinLnBrk="0" hangingPunct="1">
                        <a:lnSpc>
                          <a:spcPct val="107000"/>
                        </a:lnSpc>
                        <a:spcBef>
                          <a:spcPct val="0"/>
                        </a:spcBef>
                        <a:spcAft>
                          <a:spcPct val="0"/>
                        </a:spcAft>
                        <a:buClrTx/>
                        <a:buSzTx/>
                        <a:buFontTx/>
                        <a:buNone/>
                        <a:tabLst/>
                      </a:pPr>
                      <a:r>
                        <a:rPr kumimoji="0" lang="es-AR" sz="2500" b="1" i="0" u="none" strike="noStrike" cap="none" normalizeH="0" baseline="0">
                          <a:ln>
                            <a:noFill/>
                          </a:ln>
                          <a:solidFill>
                            <a:srgbClr val="FFFFFF"/>
                          </a:solidFill>
                          <a:effectLst/>
                          <a:latin typeface="Calibri" charset="0"/>
                          <a:ea typeface="ＭＳ Ｐゴシック" charset="0"/>
                          <a:cs typeface="Arial" charset="0"/>
                        </a:rPr>
                        <a:t>Comercio (CCT 130/75)</a:t>
                      </a:r>
                      <a:endParaRPr kumimoji="0" lang="es-AR" sz="2500" b="1" i="0" u="none" strike="noStrike" cap="none" normalizeH="0" baseline="0">
                        <a:ln>
                          <a:noFill/>
                        </a:ln>
                        <a:solidFill>
                          <a:srgbClr val="FFFFFF"/>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041400" rtl="0" eaLnBrk="1" fontAlgn="base" latinLnBrk="0" hangingPunct="1">
                        <a:lnSpc>
                          <a:spcPct val="107000"/>
                        </a:lnSpc>
                        <a:spcBef>
                          <a:spcPct val="0"/>
                        </a:spcBef>
                        <a:spcAft>
                          <a:spcPct val="0"/>
                        </a:spcAft>
                        <a:buClrTx/>
                        <a:buSzTx/>
                        <a:buFontTx/>
                        <a:buNone/>
                        <a:tabLst/>
                      </a:pPr>
                      <a:r>
                        <a:rPr kumimoji="0" lang="es-AR" sz="2500" b="0" i="0" u="none" strike="noStrike" cap="none" normalizeH="0" baseline="0">
                          <a:ln>
                            <a:noFill/>
                          </a:ln>
                          <a:solidFill>
                            <a:srgbClr val="000000"/>
                          </a:solidFill>
                          <a:effectLst/>
                          <a:latin typeface="Calibri" charset="0"/>
                          <a:ea typeface="ＭＳ Ｐゴシック" charset="0"/>
                          <a:cs typeface="Arial" charset="0"/>
                        </a:rPr>
                        <a:t>-10,1%</a:t>
                      </a:r>
                      <a:endParaRPr kumimoji="0" lang="es-AR" sz="2500" b="0" i="0" u="none" strike="noStrike" cap="none" normalizeH="0" baseline="0">
                        <a:ln>
                          <a:noFill/>
                        </a:ln>
                        <a:solidFill>
                          <a:srgbClr val="000000"/>
                        </a:solidFill>
                        <a:effectLst/>
                        <a:latin typeface="Calibri" charset="0"/>
                        <a:ea typeface="Calibri" charset="0"/>
                        <a:cs typeface="Times New Roman" charset="0"/>
                      </a:endParaRPr>
                    </a:p>
                  </a:txBody>
                  <a:tcPr marL="58539" marR="5853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7" name="TextBox 6"/>
          <p:cNvSpPr txBox="1"/>
          <p:nvPr/>
        </p:nvSpPr>
        <p:spPr>
          <a:xfrm>
            <a:off x="1446741" y="9404140"/>
            <a:ext cx="11285405" cy="370863"/>
          </a:xfrm>
          <a:prstGeom prst="rect">
            <a:avLst/>
          </a:prstGeom>
          <a:noFill/>
        </p:spPr>
        <p:txBody>
          <a:bodyPr lIns="123437" tIns="61718" rIns="123437" bIns="61718">
            <a:spAutoFit/>
          </a:bodyPr>
          <a:lstStyle/>
          <a:p>
            <a:pPr defTabSz="1234440" eaLnBrk="0" fontAlgn="base" hangingPunct="0">
              <a:spcBef>
                <a:spcPct val="0"/>
              </a:spcBef>
              <a:spcAft>
                <a:spcPct val="0"/>
              </a:spcAft>
            </a:pPr>
            <a:r>
              <a:rPr lang="es-AR" sz="2400" baseline="-25000">
                <a:solidFill>
                  <a:prstClr val="black"/>
                </a:solidFill>
                <a:latin typeface="Calibri" charset="0"/>
                <a:ea typeface="ＭＳ Ｐゴシック" charset="0"/>
                <a:cs typeface="Arial" charset="0"/>
              </a:rPr>
              <a:t>Fuente: Observatorio del Derecho Social de la CTA Autónoma con datos de las actas paritarias, IPC CABA y BCRA - REM</a:t>
            </a:r>
          </a:p>
        </p:txBody>
      </p:sp>
    </p:spTree>
    <p:extLst>
      <p:ext uri="{BB962C8B-B14F-4D97-AF65-F5344CB8AC3E}">
        <p14:creationId xmlns:p14="http://schemas.microsoft.com/office/powerpoint/2010/main" val="588940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669013" y="3623287"/>
            <a:ext cx="12707056" cy="6503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21407" tIns="63134" rIns="121407" bIns="63134">
            <a:spAutoFit/>
          </a:bodyPr>
          <a:lstStyle>
            <a:lvl1pPr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ＭＳ Ｐゴシック" charset="0"/>
                <a:cs typeface="Arial" charset="0"/>
              </a:defRPr>
            </a:lvl1pPr>
            <a:lvl2pPr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2pPr>
            <a:lvl3pPr marL="11430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3pPr>
            <a:lvl4pPr marL="16002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4pPr>
            <a:lvl5pPr marL="20574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5pPr>
            <a:lvl6pPr marL="25146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6pPr>
            <a:lvl7pPr marL="29718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7pPr>
            <a:lvl8pPr marL="34290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8pPr>
            <a:lvl9pPr marL="38862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9pPr>
          </a:lstStyle>
          <a:p>
            <a:pPr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Cláusulas de revisión: </a:t>
            </a:r>
          </a:p>
          <a:p>
            <a:pPr marL="612900" lvl="1" indent="2144"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Nueva ronda de negociación a partir de noviembre (comercio, construcción, industria de la alimentación, administración pública nacional, transporte automotor de cargas, transporte ferroviario)</a:t>
            </a:r>
          </a:p>
          <a:p>
            <a:pPr fontAlgn="base">
              <a:lnSpc>
                <a:spcPct val="114000"/>
              </a:lnSpc>
              <a:spcBef>
                <a:spcPct val="0"/>
              </a:spcBef>
              <a:spcAft>
                <a:spcPct val="0"/>
              </a:spcAft>
              <a:buFont typeface="Wingdings" charset="0"/>
              <a:buChar char="Ø"/>
            </a:pPr>
            <a:endParaRPr lang="es-AR" sz="2700" u="none" baseline="0">
              <a:solidFill>
                <a:srgbClr val="333333"/>
              </a:solidFill>
              <a:latin typeface="Calibri" charset="0"/>
              <a:ea typeface="Microsoft YaHei" charset="0"/>
              <a:cs typeface="Microsoft YaHei" charset="0"/>
            </a:endParaRPr>
          </a:p>
          <a:p>
            <a:pPr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Paritaria 2019: </a:t>
            </a:r>
          </a:p>
          <a:p>
            <a:pPr marL="612900" lvl="1" indent="2144"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Vencimiento de acuerdos a fin de diciembre (intermediación financiera, industria aceitera, entidades deportivas y civiles)</a:t>
            </a:r>
          </a:p>
          <a:p>
            <a:pPr marL="612900" lvl="1" indent="2144"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Punto de partida: necesidad de recomponer la caída del salario real </a:t>
            </a:r>
          </a:p>
          <a:p>
            <a:pPr marL="612900" lvl="1" indent="2144"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Difícil prever el comportamiento de las variables macroeconómicas: incertidumbre</a:t>
            </a:r>
          </a:p>
          <a:p>
            <a:pPr marL="612900" lvl="1" indent="2144"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Negociación salarial en un contexto recesivo, pero con significativas variaciones sectoriales</a:t>
            </a:r>
          </a:p>
          <a:p>
            <a:pPr marL="612900" lvl="1" indent="2144" fontAlgn="base">
              <a:lnSpc>
                <a:spcPct val="114000"/>
              </a:lnSpc>
              <a:spcBef>
                <a:spcPct val="0"/>
              </a:spcBef>
              <a:spcAft>
                <a:spcPct val="0"/>
              </a:spcAft>
              <a:buFont typeface="Wingdings" charset="0"/>
              <a:buChar char="Ø"/>
            </a:pPr>
            <a:r>
              <a:rPr lang="es-AR" sz="2700" u="none" baseline="0">
                <a:solidFill>
                  <a:srgbClr val="333333"/>
                </a:solidFill>
                <a:latin typeface="Calibri" charset="0"/>
                <a:ea typeface="Microsoft YaHei" charset="0"/>
                <a:cs typeface="Microsoft YaHei" charset="0"/>
              </a:rPr>
              <a:t>Posible acortamiento de los plazos</a:t>
            </a:r>
          </a:p>
        </p:txBody>
      </p:sp>
      <p:pic>
        <p:nvPicPr>
          <p:cNvPr id="8195" name="Picture 6" descr="encabezad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082713" cy="20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Text Box 1"/>
          <p:cNvSpPr txBox="1">
            <a:spLocks noChangeArrowheads="1"/>
          </p:cNvSpPr>
          <p:nvPr/>
        </p:nvSpPr>
        <p:spPr bwMode="auto">
          <a:xfrm>
            <a:off x="878081" y="2565572"/>
            <a:ext cx="12707056" cy="619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21407" tIns="63134" rIns="121407" bIns="63134">
            <a:spAutoFit/>
          </a:bodyPr>
          <a:lstStyle>
            <a:lvl1pPr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ＭＳ Ｐゴシック" charset="0"/>
                <a:cs typeface="Arial" charset="0"/>
              </a:defRPr>
            </a:lvl1pPr>
            <a:lvl2pPr marL="742950" indent="-28575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2pPr>
            <a:lvl3pPr marL="11430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3pPr>
            <a:lvl4pPr marL="16002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4pPr>
            <a:lvl5pPr marL="2057400" indent="-228600" defTabSz="447675">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5pPr>
            <a:lvl6pPr marL="25146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6pPr>
            <a:lvl7pPr marL="29718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7pPr>
            <a:lvl8pPr marL="34290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8pPr>
            <a:lvl9pPr marL="3886200" indent="-228600" defTabSz="447675"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0825" algn="l"/>
                <a:tab pos="10055225" algn="l"/>
              </a:tabLst>
              <a:defRPr sz="2100" u="sng" baseline="-25000">
                <a:solidFill>
                  <a:schemeClr val="tx1"/>
                </a:solidFill>
                <a:latin typeface="Arial" charset="0"/>
                <a:ea typeface="Arial" charset="0"/>
                <a:cs typeface="Arial" charset="0"/>
              </a:defRPr>
            </a:lvl9pPr>
          </a:lstStyle>
          <a:p>
            <a:pPr algn="ctr" fontAlgn="base">
              <a:spcBef>
                <a:spcPct val="0"/>
              </a:spcBef>
              <a:spcAft>
                <a:spcPct val="0"/>
              </a:spcAft>
            </a:pPr>
            <a:r>
              <a:rPr lang="es-AR" sz="3200" b="1" u="none" baseline="0">
                <a:solidFill>
                  <a:srgbClr val="333333"/>
                </a:solidFill>
                <a:latin typeface="Calibri" charset="0"/>
                <a:ea typeface="Microsoft YaHei" charset="0"/>
                <a:cs typeface="Microsoft YaHei" charset="0"/>
              </a:rPr>
              <a:t>La negociación colectiva en 2018: perspectivas en el corto plazo</a:t>
            </a:r>
          </a:p>
        </p:txBody>
      </p:sp>
    </p:spTree>
    <p:extLst>
      <p:ext uri="{BB962C8B-B14F-4D97-AF65-F5344CB8AC3E}">
        <p14:creationId xmlns:p14="http://schemas.microsoft.com/office/powerpoint/2010/main" val="286385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15"/>
          <p:cNvSpPr/>
          <p:nvPr/>
        </p:nvSpPr>
        <p:spPr>
          <a:xfrm>
            <a:off x="423885" y="509214"/>
            <a:ext cx="8892583" cy="2108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03754" tIns="143830" rIns="119857" bIns="119857" rtlCol="0" anchor="t"/>
          <a:lstStyle/>
          <a:p>
            <a:r>
              <a:rPr lang="es-AR" sz="3200" b="1" dirty="0">
                <a:solidFill>
                  <a:srgbClr val="702082"/>
                </a:solidFill>
              </a:rPr>
              <a:t>Actualidad y Tendencias del Mercado Laboral Argentino</a:t>
            </a:r>
          </a:p>
          <a:p>
            <a:endParaRPr lang="es-AR" sz="3200" b="1" dirty="0">
              <a:solidFill>
                <a:srgbClr val="702082"/>
              </a:solidFill>
            </a:endParaRPr>
          </a:p>
          <a:p>
            <a:r>
              <a:rPr lang="es-AR" sz="3200" b="1" dirty="0">
                <a:solidFill>
                  <a:srgbClr val="702082"/>
                </a:solidFill>
              </a:rPr>
              <a:t>Compensaciones y Beneficios 2018–2019</a:t>
            </a:r>
          </a:p>
          <a:p>
            <a:endParaRPr lang="es-AR" sz="4100" b="1" dirty="0">
              <a:solidFill>
                <a:srgbClr val="702082"/>
              </a:solidFill>
            </a:endParaRPr>
          </a:p>
          <a:p>
            <a:pPr>
              <a:lnSpc>
                <a:spcPct val="80000"/>
              </a:lnSpc>
              <a:spcAft>
                <a:spcPts val="200"/>
              </a:spcAft>
            </a:pPr>
            <a:r>
              <a:rPr lang="es-AR" sz="2600" b="1" dirty="0">
                <a:solidFill>
                  <a:schemeClr val="tx1"/>
                </a:solidFill>
                <a:cs typeface="Arial" panose="020B0604020202020204" pitchFamily="34" charset="0"/>
              </a:rPr>
              <a:t>Marcela Angeli</a:t>
            </a:r>
          </a:p>
          <a:p>
            <a:pPr>
              <a:lnSpc>
                <a:spcPct val="80000"/>
              </a:lnSpc>
            </a:pPr>
            <a:r>
              <a:rPr lang="es-AR" sz="2000" b="1" dirty="0">
                <a:solidFill>
                  <a:schemeClr val="tx1"/>
                </a:solidFill>
              </a:rPr>
              <a:t>Octubre 2018</a:t>
            </a:r>
          </a:p>
        </p:txBody>
      </p:sp>
      <p:sp>
        <p:nvSpPr>
          <p:cNvPr id="8" name="Footer Placeholder 2"/>
          <p:cNvSpPr>
            <a:spLocks noGrp="1"/>
          </p:cNvSpPr>
          <p:nvPr>
            <p:ph type="ftr" sz="quarter" idx="11"/>
          </p:nvPr>
        </p:nvSpPr>
        <p:spPr>
          <a:xfrm>
            <a:off x="423885" y="9985547"/>
            <a:ext cx="8128444" cy="76944"/>
          </a:xfrm>
        </p:spPr>
        <p:txBody>
          <a:bodyPr/>
          <a:lstStyle/>
          <a:p>
            <a:r>
              <a:rPr lang="en-US" dirty="0" smtClean="0"/>
              <a:t>© 2018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3449771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wtw_pres_standard_151202.potx" id="{E9D6FD98-DE76-472C-86CC-A9B61597E0EA}" vid="{883A86FD-AEB6-4F3E-8092-8DD187A81490}"/>
    </a:ext>
  </a:ext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wtw_pres_standard_151202.potx" id="{E9D6FD98-DE76-472C-86CC-A9B61597E0EA}" vid="{883A86FD-AEB6-4F3E-8092-8DD187A81490}"/>
    </a:ext>
  </a:ext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wtw_pres_standard_151202.potx" id="{E9D6FD98-DE76-472C-86CC-A9B61597E0EA}" vid="{883A86FD-AEB6-4F3E-8092-8DD187A81490}"/>
    </a:ext>
  </a:extLst>
</a:theme>
</file>

<file path=ppt/theme/theme9.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SharedContentType xmlns="Microsoft.SharePoint.Taxonomy.ContentTypeSync" SourceId="b921ac28-8646-473c-91fe-f89955a73f55" ContentTypeId="0x010100725E60EF2E824CBB9F9F6219DD094B09004AD37487D7784FA7873ECE559EE781DF"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TCT Non-Client Project Document" ma:contentTypeID="0x010100725E60EF2E824CBB9F9F6219DD094B09004AD37487D7784FA7873ECE559EE781DF00830A13BFF77E8B42832DCB442C6A3D0F" ma:contentTypeVersion="9" ma:contentTypeDescription="Create a new TCT Non-Client Project Document" ma:contentTypeScope="" ma:versionID="fba1613fde8356126cbb77cc811c9b6b">
  <xsd:schema xmlns:xsd="http://www.w3.org/2001/XMLSchema" xmlns:xs="http://www.w3.org/2001/XMLSchema" xmlns:p="http://schemas.microsoft.com/office/2006/metadata/properties" xmlns:ns2="c59350a7-2b72-42f0-b23e-ff0a25976b59" xmlns:ns3="f2553e2d-797b-4587-8377-8a3723eebfe9" xmlns:ns4="b6a90880-4d55-4aa8-a09c-16896a90cf94" xmlns:ns5="833998c7-bf19-4025-a23d-3decfa07763e" targetNamespace="http://schemas.microsoft.com/office/2006/metadata/properties" ma:root="true" ma:fieldsID="a2c8177f0ed49daf2d9c254edf70eb1d" ns2:_="" ns3:_="" ns4:_="" ns5:_="">
    <xsd:import namespace="c59350a7-2b72-42f0-b23e-ff0a25976b59"/>
    <xsd:import namespace="f2553e2d-797b-4587-8377-8a3723eebfe9"/>
    <xsd:import namespace="b6a90880-4d55-4aa8-a09c-16896a90cf94"/>
    <xsd:import namespace="833998c7-bf19-4025-a23d-3decfa07763e"/>
    <xsd:element name="properties">
      <xsd:complexType>
        <xsd:sequence>
          <xsd:element name="documentManagement">
            <xsd:complexType>
              <xsd:all>
                <xsd:element ref="ns2:TCT_PersonallyIdentifiableInformation" minOccurs="0"/>
                <xsd:element ref="ns2:TCT_PersonalHealthInformation" minOccurs="0"/>
                <xsd:element ref="ns2:TCT_ProjectPhase" minOccurs="0"/>
                <xsd:element ref="ns2:TCT_WorkDocumentReviewStatus" minOccurs="0"/>
                <xsd:element ref="ns3:TCT_PreparedBy" minOccurs="0"/>
                <xsd:element ref="ns2:TCT_PreparedDate" minOccurs="0"/>
                <xsd:element ref="ns2:TCT_PreparedByRequired" minOccurs="0"/>
                <xsd:element ref="ns3:TCT_TechnicalReviewer" minOccurs="0"/>
                <xsd:element ref="ns2:TCT_TechnicalReviewApprovalDate" minOccurs="0"/>
                <xsd:element ref="ns2:TCT_TechnicalReviewerRequired" minOccurs="0"/>
                <xsd:element ref="ns3:TCT_ConsultingReviewer" minOccurs="0"/>
                <xsd:element ref="ns2:TCT_ConsultingReviewApprovalDate" minOccurs="0"/>
                <xsd:element ref="ns2:TCT_ConsultingReviewerRequired" minOccurs="0"/>
                <xsd:element ref="ns3:TCT_EditorialReviewer" minOccurs="0"/>
                <xsd:element ref="ns2:TCT_EditorialReviewApprovalDate" minOccurs="0"/>
                <xsd:element ref="ns2:TCT_EditorialReviewerRequired" minOccurs="0"/>
                <xsd:element ref="ns3:TCT_SeniorPeerReviewer" minOccurs="0"/>
                <xsd:element ref="ns2:TCT_SeniorPeerReviewApprovalDate" minOccurs="0"/>
                <xsd:element ref="ns2:TCT_SeniorPeerReviewerRequired" minOccurs="0"/>
                <xsd:element ref="ns2:TCT_WorkReviewComments" minOccurs="0"/>
                <xsd:element ref="ns2:TCT_LOB" minOccurs="0"/>
                <xsd:element ref="ns2:TCT_Office" minOccurs="0"/>
                <xsd:element ref="ns2:TCT_Received" minOccurs="0"/>
                <xsd:element ref="ns2:TCT_Received_UTC" minOccurs="0"/>
                <xsd:element ref="ns2:TCT_Region" minOccurs="0"/>
                <xsd:element ref="ns2:TCT_Sensitivity" minOccurs="0"/>
                <xsd:element ref="ns2:TCT_Sent" minOccurs="0"/>
                <xsd:element ref="ns2:TCT_Sent_UTC" minOccurs="0"/>
                <xsd:element ref="ns2:TCT_SourceModifiedDate" minOccurs="0"/>
                <xsd:element ref="ns2:TCT_To" minOccurs="0"/>
                <xsd:element ref="ns2:TCT_To_Address" minOccurs="0"/>
                <xsd:element ref="ns2:TCT_To_Type" minOccurs="0"/>
                <xsd:element ref="ns2:TCT_ProjectName" minOccurs="0"/>
                <xsd:element ref="ns2:TCT_ProjectStatus" minOccurs="0"/>
                <xsd:element ref="ns2:TCT_ProjectType" minOccurs="0"/>
                <xsd:element ref="ns2:TCT_ProjectYear" minOccurs="0"/>
                <xsd:element ref="ns4:TCT_Attachment" minOccurs="0"/>
                <xsd:element ref="ns2:TCT_Importance" minOccurs="0"/>
                <xsd:element ref="ns2:TCT_Bcc" minOccurs="0"/>
                <xsd:element ref="ns2:TCT_Bcc_Address" minOccurs="0"/>
                <xsd:element ref="ns2:TCT_Bcc_Type" minOccurs="0"/>
                <xsd:element ref="ns2:TCT_Cc" minOccurs="0"/>
                <xsd:element ref="ns2:TCT_Cc_Address" minOccurs="0"/>
                <xsd:element ref="ns2:TCT_Cc_Type" minOccurs="0"/>
                <xsd:element ref="ns2:TCT_Conversation" minOccurs="0"/>
                <xsd:element ref="ns2:TCT_Country" minOccurs="0"/>
                <xsd:element ref="ns2:TCT_Email_Categories" minOccurs="0"/>
                <xsd:element ref="ns2:TCT_Email_Subject" minOccurs="0"/>
                <xsd:element ref="ns2:TCT_From" minOccurs="0"/>
                <xsd:element ref="ns2:TCT_From_Address" minOccurs="0"/>
                <xsd:element ref="ns2:TCT_From_Type" minOccurs="0"/>
                <xsd:element ref="ns5:Empresa" minOccurs="0"/>
                <xsd:element ref="ns5:Pa_x00ed_s" minOccurs="0"/>
                <xsd:element ref="ns5:A_x00f1_o" minOccurs="0"/>
                <xsd:element ref="ns5:Tipo_x0020_de_x0020_Archivo" minOccurs="0"/>
                <xsd:element ref="ns5:Tipo_x0020_de_x0020_Propues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350a7-2b72-42f0-b23e-ff0a25976b59" elementFormDefault="qualified">
    <xsd:import namespace="http://schemas.microsoft.com/office/2006/documentManagement/types"/>
    <xsd:import namespace="http://schemas.microsoft.com/office/infopath/2007/PartnerControls"/>
    <xsd:element name="TCT_PersonallyIdentifiableInformation" ma:index="1" nillable="true" ma:displayName="PII" ma:default="No" ma:description="Any data about an identifiable individual (such as date of birth or unique ID number)" ma:internalName="TCT_PersonallyIdentifiableInformation">
      <xsd:simpleType>
        <xsd:restriction base="dms:Choice">
          <xsd:enumeration value="Yes"/>
          <xsd:enumeration value="No"/>
        </xsd:restriction>
      </xsd:simpleType>
    </xsd:element>
    <xsd:element name="TCT_PersonalHealthInformation" ma:index="2" nillable="true" ma:displayName="PHI(US Only)" ma:default="No" ma:description="For US Projects Only.  Any information from a covered entity about health, coverage, benefits, or payments that can be linked to a specific individual.  For details, please see the FAQ section within the Resources site" ma:internalName="TCT_PersonalHealthInformation">
      <xsd:simpleType>
        <xsd:restriction base="dms:Choice">
          <xsd:enumeration value="Yes"/>
          <xsd:enumeration value="No"/>
        </xsd:restriction>
      </xsd:simpleType>
    </xsd:element>
    <xsd:element name="TCT_ProjectPhase" ma:index="3" nillable="true" ma:displayName="Project Phase" ma:internalName="TCT_ProjectPhase">
      <xsd:simpleType>
        <xsd:restriction base="dms:Choice">
          <xsd:enumeration value="Pursue"/>
          <xsd:enumeration value="Plan, incl. Project Mgmt"/>
          <xsd:enumeration value="Deliver - Data"/>
          <xsd:enumeration value="Deliver - Internal Work"/>
          <xsd:enumeration value="Deliver - Deliverables"/>
          <xsd:enumeration value="Assess and Close"/>
        </xsd:restriction>
      </xsd:simpleType>
    </xsd:element>
    <xsd:element name="TCT_WorkDocumentReviewStatus" ma:index="4" nillable="true" ma:displayName="WR Required?" ma:default="" ma:internalName="TCT_WorkDocumentReviewStatus">
      <xsd:simpleType>
        <xsd:restriction base="dms:Choice">
          <xsd:enumeration value="Yes"/>
          <xsd:enumeration value="No"/>
        </xsd:restriction>
      </xsd:simpleType>
    </xsd:element>
    <xsd:element name="TCT_PreparedDate" ma:index="6" nillable="true" ma:displayName="Doer Date" ma:format="DateOnly" ma:internalName="TCT_PreparedDate">
      <xsd:simpleType>
        <xsd:restriction base="dms:DateTime"/>
      </xsd:simpleType>
    </xsd:element>
    <xsd:element name="TCT_PreparedByRequired" ma:index="7" nillable="true" ma:displayName="Doer Not Req" ma:internalName="TCT_PreparedByRequired">
      <xsd:simpleType>
        <xsd:restriction base="dms:Boolean"/>
      </xsd:simpleType>
    </xsd:element>
    <xsd:element name="TCT_TechnicalReviewApprovalDate" ma:index="9" nillable="true" ma:displayName="TR Date" ma:format="DateOnly" ma:internalName="TCT_TechnicalReviewApprovalDate">
      <xsd:simpleType>
        <xsd:restriction base="dms:DateTime"/>
      </xsd:simpleType>
    </xsd:element>
    <xsd:element name="TCT_TechnicalReviewerRequired" ma:index="10" nillable="true" ma:displayName="TR Not Req" ma:internalName="TCT_TechnicalReviewerRequired">
      <xsd:simpleType>
        <xsd:restriction base="dms:Boolean"/>
      </xsd:simpleType>
    </xsd:element>
    <xsd:element name="TCT_ConsultingReviewApprovalDate" ma:index="12" nillable="true" ma:displayName="CR Date" ma:format="DateOnly" ma:internalName="TCT_ConsultingReviewApprovalDate">
      <xsd:simpleType>
        <xsd:restriction base="dms:DateTime"/>
      </xsd:simpleType>
    </xsd:element>
    <xsd:element name="TCT_ConsultingReviewerRequired" ma:index="13" nillable="true" ma:displayName="CR Not Req" ma:internalName="TCT_ConsultingReviewerRequired">
      <xsd:simpleType>
        <xsd:restriction base="dms:Boolean"/>
      </xsd:simpleType>
    </xsd:element>
    <xsd:element name="TCT_EditorialReviewApprovalDate" ma:index="15" nillable="true" ma:displayName="ER Date" ma:format="DateOnly" ma:internalName="TCT_EditorialReviewApprovalDate">
      <xsd:simpleType>
        <xsd:restriction base="dms:DateTime"/>
      </xsd:simpleType>
    </xsd:element>
    <xsd:element name="TCT_EditorialReviewerRequired" ma:index="16" nillable="true" ma:displayName="ER Not Req" ma:internalName="TCT_EditorialReviewerRequired">
      <xsd:simpleType>
        <xsd:restriction base="dms:Boolean"/>
      </xsd:simpleType>
    </xsd:element>
    <xsd:element name="TCT_SeniorPeerReviewApprovalDate" ma:index="18" nillable="true" ma:displayName="SPR Date" ma:format="DateOnly" ma:internalName="TCT_SeniorPeerReviewApprovalDate">
      <xsd:simpleType>
        <xsd:restriction base="dms:DateTime"/>
      </xsd:simpleType>
    </xsd:element>
    <xsd:element name="TCT_SeniorPeerReviewerRequired" ma:index="19" nillable="true" ma:displayName="SPR Not Req" ma:internalName="TCT_SeniorPeerReviewerRequired">
      <xsd:simpleType>
        <xsd:restriction base="dms:Boolean"/>
      </xsd:simpleType>
    </xsd:element>
    <xsd:element name="TCT_WorkReviewComments" ma:index="20" nillable="true" ma:displayName="WR Comments" ma:internalName="TCT_WorkReviewComments">
      <xsd:simpleType>
        <xsd:restriction base="dms:Note">
          <xsd:maxLength value="255"/>
        </xsd:restriction>
      </xsd:simpleType>
    </xsd:element>
    <xsd:element name="TCT_LOB" ma:index="21" nillable="true" ma:displayName="Line of Business" ma:internalName="TCT_LOB" ma:readOnly="true">
      <xsd:simpleType>
        <xsd:restriction base="dms:Text"/>
      </xsd:simpleType>
    </xsd:element>
    <xsd:element name="TCT_Office" ma:index="22" nillable="true" ma:displayName="Office" ma:internalName="TCT_Office" ma:readOnly="true">
      <xsd:simpleType>
        <xsd:restriction base="dms:Text"/>
      </xsd:simpleType>
    </xsd:element>
    <xsd:element name="TCT_Received" ma:index="25" nillable="true" ma:displayName="Received" ma:format="DateOnly" ma:internalName="TCT_Received">
      <xsd:simpleType>
        <xsd:restriction base="dms:DateTime"/>
      </xsd:simpleType>
    </xsd:element>
    <xsd:element name="TCT_Received_UTC" ma:index="26" nillable="true" ma:displayName="Received-UTC" ma:format="DateOnly" ma:internalName="TCT_Received_UTC">
      <xsd:simpleType>
        <xsd:restriction base="dms:DateTime"/>
      </xsd:simpleType>
    </xsd:element>
    <xsd:element name="TCT_Region" ma:index="27" nillable="true" ma:displayName="Region" ma:internalName="TCT_Region" ma:readOnly="true">
      <xsd:simpleType>
        <xsd:restriction base="dms:Text"/>
      </xsd:simpleType>
    </xsd:element>
    <xsd:element name="TCT_Sensitivity" ma:index="28" nillable="true" ma:displayName="Sensitivity" ma:internalName="TCT_Sensitivity">
      <xsd:simpleType>
        <xsd:restriction base="dms:Number"/>
      </xsd:simpleType>
    </xsd:element>
    <xsd:element name="TCT_Sent" ma:index="29" nillable="true" ma:displayName="Sent" ma:format="DateOnly" ma:internalName="TCT_Sent">
      <xsd:simpleType>
        <xsd:restriction base="dms:DateTime"/>
      </xsd:simpleType>
    </xsd:element>
    <xsd:element name="TCT_Sent_UTC" ma:index="30" nillable="true" ma:displayName="Sent-UTC" ma:format="DateOnly" ma:internalName="TCT_Sent_UTC">
      <xsd:simpleType>
        <xsd:restriction base="dms:DateTime"/>
      </xsd:simpleType>
    </xsd:element>
    <xsd:element name="TCT_SourceModifiedDate" ma:index="31" nillable="true" ma:displayName="Source Modified Date" ma:format="DateOnly" ma:internalName="TCT_SourceModifiedDate" ma:readOnly="true">
      <xsd:simpleType>
        <xsd:restriction base="dms:DateTime"/>
      </xsd:simpleType>
    </xsd:element>
    <xsd:element name="TCT_To" ma:index="32" nillable="true" ma:displayName="To" ma:internalName="TCT_To">
      <xsd:simpleType>
        <xsd:restriction base="dms:Text"/>
      </xsd:simpleType>
    </xsd:element>
    <xsd:element name="TCT_To_Address" ma:index="33" nillable="true" ma:displayName="To-Address" ma:internalName="TCT_To_Address">
      <xsd:simpleType>
        <xsd:restriction base="dms:Note">
          <xsd:maxLength value="255"/>
        </xsd:restriction>
      </xsd:simpleType>
    </xsd:element>
    <xsd:element name="TCT_To_Type" ma:index="34" nillable="true" ma:displayName="To-Type" ma:internalName="TCT_To_Type">
      <xsd:simpleType>
        <xsd:restriction base="dms:Text"/>
      </xsd:simpleType>
    </xsd:element>
    <xsd:element name="TCT_ProjectName" ma:index="35" nillable="true" ma:displayName="Project Name" ma:internalName="TCT_ProjectName" ma:readOnly="true">
      <xsd:simpleType>
        <xsd:restriction base="dms:Text"/>
      </xsd:simpleType>
    </xsd:element>
    <xsd:element name="TCT_ProjectStatus" ma:index="37" nillable="true" ma:displayName="Project Status" ma:default="" ma:hidden="true" ma:internalName="TCT_ProjectStatus">
      <xsd:simpleType>
        <xsd:restriction base="dms:Choice">
          <xsd:enumeration value="Active"/>
          <xsd:enumeration value="Closed"/>
          <xsd:enumeration value="Canceled"/>
          <xsd:enumeration value="Archived"/>
        </xsd:restriction>
      </xsd:simpleType>
    </xsd:element>
    <xsd:element name="TCT_ProjectType" ma:index="38" nillable="true" ma:displayName="Project Type" ma:internalName="TCT_ProjectType" ma:readOnly="true">
      <xsd:simpleType>
        <xsd:restriction base="dms:Choice">
          <xsd:enumeration value="Project"/>
          <xsd:enumeration value="Reference"/>
          <xsd:enumeration value="Account Management"/>
          <xsd:enumeration value="Plan Administration"/>
        </xsd:restriction>
      </xsd:simpleType>
    </xsd:element>
    <xsd:element name="TCT_ProjectYear" ma:index="39" nillable="true" ma:displayName="Project Year" ma:internalName="TCT_ProjectYear" ma:readOnly="true">
      <xsd:simpleType>
        <xsd:restriction base="dms:Text"/>
      </xsd:simpleType>
    </xsd:element>
    <xsd:element name="TCT_Importance" ma:index="42" nillable="true" ma:displayName="Importance" ma:internalName="TCT_Importance">
      <xsd:simpleType>
        <xsd:restriction base="dms:Number"/>
      </xsd:simpleType>
    </xsd:element>
    <xsd:element name="TCT_Bcc" ma:index="45" nillable="true" ma:displayName="Bcc" ma:internalName="TCT_Bcc">
      <xsd:simpleType>
        <xsd:restriction base="dms:Text"/>
      </xsd:simpleType>
    </xsd:element>
    <xsd:element name="TCT_Bcc_Address" ma:index="46" nillable="true" ma:displayName="Bcc-Address" ma:internalName="TCT_Bcc_Address">
      <xsd:simpleType>
        <xsd:restriction base="dms:Note">
          <xsd:maxLength value="255"/>
        </xsd:restriction>
      </xsd:simpleType>
    </xsd:element>
    <xsd:element name="TCT_Bcc_Type" ma:index="47" nillable="true" ma:displayName="Bcc-Type" ma:internalName="TCT_Bcc_Type">
      <xsd:simpleType>
        <xsd:restriction base="dms:Text"/>
      </xsd:simpleType>
    </xsd:element>
    <xsd:element name="TCT_Cc" ma:index="48" nillable="true" ma:displayName="Cc" ma:internalName="TCT_Cc">
      <xsd:simpleType>
        <xsd:restriction base="dms:Text"/>
      </xsd:simpleType>
    </xsd:element>
    <xsd:element name="TCT_Cc_Address" ma:index="49" nillable="true" ma:displayName="Cc-Address" ma:internalName="TCT_Cc_Address">
      <xsd:simpleType>
        <xsd:restriction base="dms:Note">
          <xsd:maxLength value="255"/>
        </xsd:restriction>
      </xsd:simpleType>
    </xsd:element>
    <xsd:element name="TCT_Cc_Type" ma:index="50" nillable="true" ma:displayName="Cc-Type" ma:internalName="TCT_Cc_Type">
      <xsd:simpleType>
        <xsd:restriction base="dms:Text"/>
      </xsd:simpleType>
    </xsd:element>
    <xsd:element name="TCT_Conversation" ma:index="51" nillable="true" ma:displayName="Conversation" ma:internalName="TCT_Conversation">
      <xsd:simpleType>
        <xsd:restriction base="dms:Text"/>
      </xsd:simpleType>
    </xsd:element>
    <xsd:element name="TCT_Country" ma:index="52" nillable="true" ma:displayName="Country" ma:internalName="TCT_Country" ma:readOnly="true">
      <xsd:simpleType>
        <xsd:restriction base="dms:Text"/>
      </xsd:simpleType>
    </xsd:element>
    <xsd:element name="TCT_Email_Categories" ma:index="53" nillable="true" ma:displayName="Email Categories" ma:internalName="TCT_Email_Categories">
      <xsd:simpleType>
        <xsd:restriction base="dms:Text"/>
      </xsd:simpleType>
    </xsd:element>
    <xsd:element name="TCT_Email_Subject" ma:index="54" nillable="true" ma:displayName="Email Subject" ma:internalName="TCT_Email_Subject">
      <xsd:simpleType>
        <xsd:restriction base="dms:Text"/>
      </xsd:simpleType>
    </xsd:element>
    <xsd:element name="TCT_From" ma:index="55" nillable="true" ma:displayName="From" ma:internalName="TCT_From">
      <xsd:simpleType>
        <xsd:restriction base="dms:Text"/>
      </xsd:simpleType>
    </xsd:element>
    <xsd:element name="TCT_From_Address" ma:index="56" nillable="true" ma:displayName="From-Address" ma:internalName="TCT_From_Address">
      <xsd:simpleType>
        <xsd:restriction base="dms:Note">
          <xsd:maxLength value="255"/>
        </xsd:restriction>
      </xsd:simpleType>
    </xsd:element>
    <xsd:element name="TCT_From_Type" ma:index="57" nillable="true" ma:displayName="From-Type" ma:internalName="TCT_From_Typ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553e2d-797b-4587-8377-8a3723eebfe9" elementFormDefault="qualified">
    <xsd:import namespace="http://schemas.microsoft.com/office/2006/documentManagement/types"/>
    <xsd:import namespace="http://schemas.microsoft.com/office/infopath/2007/PartnerControls"/>
    <xsd:element name="TCT_PreparedBy" ma:index="5" nillable="true" ma:displayName="Doer" ma:list="{1894aeea-97af-4c73-938e-1ea8f9f110ac}" ma:internalName="TCT_PreparedBy" ma:showField="ImnName" ma:web="f2553e2d-797b-4587-8377-8a3723eebfe9">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TechnicalReviewer" ma:index="8" nillable="true" ma:displayName="TR" ma:list="{1894aeea-97af-4c73-938e-1ea8f9f110ac}" ma:internalName="TCT_TechnicalReviewer" ma:showField="ImnName" ma:web="f2553e2d-797b-4587-8377-8a3723eebfe9">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ConsultingReviewer" ma:index="11" nillable="true" ma:displayName="CR" ma:list="{1894aeea-97af-4c73-938e-1ea8f9f110ac}" ma:internalName="TCT_ConsultingReviewer" ma:showField="ImnName" ma:web="f2553e2d-797b-4587-8377-8a3723eebfe9">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EditorialReviewer" ma:index="14" nillable="true" ma:displayName="ER" ma:list="{1894aeea-97af-4c73-938e-1ea8f9f110ac}" ma:internalName="TCT_EditorialReviewer" ma:showField="ImnName" ma:web="f2553e2d-797b-4587-8377-8a3723eebfe9">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SeniorPeerReviewer" ma:index="17" nillable="true" ma:displayName="SPR" ma:list="{1894aeea-97af-4c73-938e-1ea8f9f110ac}" ma:internalName="TCT_SeniorPeerReviewer" ma:showField="ImnName" ma:web="f2553e2d-797b-4587-8377-8a3723eebfe9">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a90880-4d55-4aa8-a09c-16896a90cf94" elementFormDefault="qualified">
    <xsd:import namespace="http://schemas.microsoft.com/office/2006/documentManagement/types"/>
    <xsd:import namespace="http://schemas.microsoft.com/office/infopath/2007/PartnerControls"/>
    <xsd:element name="TCT_Attachment" ma:index="40" nillable="true" ma:displayName="Attachment" ma:hidden="true" ma:internalName="TCT_Attach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33998c7-bf19-4025-a23d-3decfa07763e" elementFormDefault="qualified">
    <xsd:import namespace="http://schemas.microsoft.com/office/2006/documentManagement/types"/>
    <xsd:import namespace="http://schemas.microsoft.com/office/infopath/2007/PartnerControls"/>
    <xsd:element name="Empresa" ma:index="58" nillable="true" ma:displayName="Empresa" ma:description="Empresa" ma:internalName="Empresa">
      <xsd:simpleType>
        <xsd:restriction base="dms:Text">
          <xsd:maxLength value="255"/>
        </xsd:restriction>
      </xsd:simpleType>
    </xsd:element>
    <xsd:element name="Pa_x00ed_s" ma:index="59" nillable="true" ma:displayName="País" ma:format="Dropdown" ma:indexed="true" ma:internalName="Pa_x00ed_s">
      <xsd:simpleType>
        <xsd:restriction base="dms:Choice">
          <xsd:enumeration value="Multipaís"/>
          <xsd:enumeration value="Argentina"/>
          <xsd:enumeration value="Colombia"/>
          <xsd:enumeration value="Ecuador"/>
          <xsd:enumeration value="Paraguay"/>
          <xsd:enumeration value="Perú"/>
          <xsd:enumeration value="Uruguay"/>
          <xsd:enumeration value="Venezuela"/>
          <xsd:enumeration value="Otro"/>
        </xsd:restriction>
      </xsd:simpleType>
    </xsd:element>
    <xsd:element name="A_x00f1_o" ma:index="60" nillable="true" ma:displayName="Año" ma:default="2016" ma:format="Dropdown" ma:internalName="A_x00f1_o">
      <xsd:simpleType>
        <xsd:restriction base="dms:Choice">
          <xsd:enumeration value="2014"/>
          <xsd:enumeration value="2015"/>
          <xsd:enumeration value="2016"/>
          <xsd:enumeration value="2017"/>
        </xsd:restriction>
      </xsd:simpleType>
    </xsd:element>
    <xsd:element name="Tipo_x0020_de_x0020_Archivo" ma:index="62" nillable="true" ma:displayName="Tipo de Archivo" ma:format="Dropdown" ma:indexed="true" ma:internalName="Tipo_x0020_de_x0020_Archivo">
      <xsd:simpleType>
        <xsd:restriction base="dms:Choice">
          <xsd:enumeration value="Competencia - Metodología"/>
          <xsd:enumeration value="Competencia - Presentaciones"/>
          <xsd:enumeration value="Contactos - Mailing"/>
          <xsd:enumeration value="Contexto - Acciones Salariales"/>
          <xsd:enumeration value="Contexto - Presentaciones Industrias"/>
          <xsd:enumeration value="Contexto - Otros"/>
          <xsd:enumeration value="Información de Empresas - Planillas Salariales"/>
          <xsd:enumeration value="Información de Empresas - Planillas de Importación"/>
          <xsd:enumeration value="Información de Empresas - VQs"/>
          <xsd:enumeration value="Información de Empresas - Beneficios"/>
          <xsd:enumeration value="Información de Encuestas - Fechas Importantes"/>
          <xsd:enumeration value="Información de Encuestas - Invitaciones"/>
          <xsd:enumeration value="Información de Encuestas - Listado de Participantes"/>
          <xsd:enumeration value="Información de Encuestas - Masa de Datos"/>
          <xsd:enumeration value="Job Pricing - Modelos"/>
          <xsd:enumeration value="Materiales de Encuestas - Brochures"/>
          <xsd:enumeration value="Materiales de Encuestas - Beneficios Local"/>
          <xsd:enumeration value="Materiales de Encuestas - HRP / BDP"/>
          <xsd:enumeration value="Materiales de Encuestas - DSW"/>
          <xsd:enumeration value="Materiales de Encuestas - Guías del Participante"/>
          <xsd:enumeration value="Oracle - Cobranzas"/>
          <xsd:enumeration value="Oracle - Facturación"/>
          <xsd:enumeration value="Preparación de Encuestas (GRC) - Revisión Traducciones"/>
          <xsd:enumeration value="Preparación de Encuestas (GRC) - Invitaciones"/>
          <xsd:enumeration value="Preparación de Encuestas (GRC) - Survey Manager"/>
          <xsd:enumeration value="Presentaciones - Seminarios/Conferencias"/>
          <xsd:enumeration value="Presentaciones - Capacitaciones a Clientes / Kick-Offs"/>
          <xsd:enumeration value="Presentaciones - Capacitaciones Internas"/>
          <xsd:enumeration value="Presentaciones - Otras Presentaciones Internas"/>
          <xsd:enumeration value="Presentaciones - Prensa"/>
          <xsd:enumeration value="Professional Excellence"/>
          <xsd:enumeration value="Propuestas - Propuesta Enviada"/>
          <xsd:enumeration value="Propuestas - Carta de Aceptación Enviada"/>
          <xsd:enumeration value="Propuestas - Honorarios Calculados"/>
          <xsd:enumeration value="Propuestas - Order Form Recibidos"/>
          <xsd:enumeration value="Propuestas - Términos y Condiciones"/>
          <xsd:enumeration value="Templates - Presentaciones"/>
          <xsd:enumeration value="Trackers"/>
          <xsd:enumeration value="Otros"/>
        </xsd:restriction>
      </xsd:simpleType>
    </xsd:element>
    <xsd:element name="Tipo_x0020_de_x0020_Propuesta" ma:index="63" nillable="true" ma:displayName="Tipo de Propuesta" ma:format="Dropdown" ma:internalName="Tipo_x0020_de_x0020_Propuesta">
      <xsd:simpleType>
        <xsd:restriction base="dms:Choice">
          <xsd:enumeration value="Análisis de Competitividad"/>
          <xsd:enumeration value="Beneficios"/>
          <xsd:enumeration value="Club Survey"/>
          <xsd:enumeration value="Encuestas / Estudios a la Medida"/>
          <xsd:enumeration value="Estructuras Salariales"/>
          <xsd:enumeration value="Incentivos"/>
          <xsd:enumeration value="Job Pricing"/>
          <xsd:enumeration value="Presentaciones / Capacitaciones"/>
          <xsd:enumeration value="Productos - AGRO"/>
          <xsd:enumeration value="Productos - GI"/>
          <xsd:enumeration value="Productos - HT"/>
          <xsd:enumeration value="Productos - MEDIOS"/>
          <xsd:enumeration value="Productos - PHS"/>
          <xsd:enumeration value="Otro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TCT_LOB xmlns="c59350a7-2b72-42f0-b23e-ff0a25976b59">Data, Surveys and Technology</TCT_LOB>
    <TCT_Region xmlns="c59350a7-2b72-42f0-b23e-ff0a25976b59">The Americas</TCT_Region>
    <TCT_ProjectYear xmlns="c59350a7-2b72-42f0-b23e-ff0a25976b59">2016</TCT_ProjectYear>
    <TCT_ProjectType xmlns="c59350a7-2b72-42f0-b23e-ff0a25976b59" xsi:nil="true"/>
    <TCT_ProjectName xmlns="c59350a7-2b72-42f0-b23e-ff0a25976b59">GDS_LATAM_Argentina_2016</TCT_ProjectName>
    <TCT_Country xmlns="c59350a7-2b72-42f0-b23e-ff0a25976b59">Brazil</TCT_Country>
    <TCT_ProjectStatus xmlns="c59350a7-2b72-42f0-b23e-ff0a25976b59">Active</TCT_ProjectStatus>
    <TCT_Office xmlns="c59350a7-2b72-42f0-b23e-ff0a25976b59">Sao Paulo - Centro Empresarial Nacoes Unidas</TCT_Office>
    <TCT_TechnicalReviewApprovalDate xmlns="c59350a7-2b72-42f0-b23e-ff0a25976b59" xsi:nil="true"/>
    <TCT_TechnicalReviewerRequired xmlns="c59350a7-2b72-42f0-b23e-ff0a25976b59" xsi:nil="true"/>
    <TCT_EditorialReviewApprovalDate xmlns="c59350a7-2b72-42f0-b23e-ff0a25976b59" xsi:nil="true"/>
    <TCT_Bcc_Type xmlns="c59350a7-2b72-42f0-b23e-ff0a25976b59" xsi:nil="true"/>
    <TCT_Email_Subject xmlns="c59350a7-2b72-42f0-b23e-ff0a25976b59" xsi:nil="true"/>
    <Empresa xmlns="833998c7-bf19-4025-a23d-3decfa07763e" xsi:nil="true"/>
    <TCT_EditorialReviewer xmlns="f2553e2d-797b-4587-8377-8a3723eebfe9">
      <UserInfo>
        <DisplayName/>
        <AccountId xsi:nil="true"/>
        <AccountType/>
      </UserInfo>
    </TCT_EditorialReviewer>
    <TCT_From_Type xmlns="c59350a7-2b72-42f0-b23e-ff0a25976b59" xsi:nil="true"/>
    <TCT_PreparedDate xmlns="c59350a7-2b72-42f0-b23e-ff0a25976b59" xsi:nil="true"/>
    <TCT_Bcc xmlns="c59350a7-2b72-42f0-b23e-ff0a25976b59" xsi:nil="true"/>
    <TCT_SeniorPeerReviewerRequired xmlns="c59350a7-2b72-42f0-b23e-ff0a25976b59" xsi:nil="true"/>
    <TCT_ConsultingReviewer xmlns="f2553e2d-797b-4587-8377-8a3723eebfe9">
      <UserInfo>
        <DisplayName/>
        <AccountId xsi:nil="true"/>
        <AccountType/>
      </UserInfo>
    </TCT_ConsultingReviewer>
    <TCT_From_Address xmlns="c59350a7-2b72-42f0-b23e-ff0a25976b59" xsi:nil="true"/>
    <TCT_Received_UTC xmlns="c59350a7-2b72-42f0-b23e-ff0a25976b59" xsi:nil="true"/>
    <TCT_Sensitivity xmlns="c59350a7-2b72-42f0-b23e-ff0a25976b59" xsi:nil="true"/>
    <TCT_Importance xmlns="c59350a7-2b72-42f0-b23e-ff0a25976b59" xsi:nil="true"/>
    <A_x00f1_o xmlns="833998c7-bf19-4025-a23d-3decfa07763e">2016</A_x00f1_o>
    <Tipo_x0020_de_x0020_Archivo xmlns="833998c7-bf19-4025-a23d-3decfa07763e" xsi:nil="true"/>
    <Tipo_x0020_de_x0020_Propuesta xmlns="833998c7-bf19-4025-a23d-3decfa07763e" xsi:nil="true"/>
    <TCT_To xmlns="c59350a7-2b72-42f0-b23e-ff0a25976b59" xsi:nil="true"/>
    <TCT_Cc_Type xmlns="c59350a7-2b72-42f0-b23e-ff0a25976b59" xsi:nil="true"/>
    <TCT_WorkDocumentReviewStatus xmlns="c59350a7-2b72-42f0-b23e-ff0a25976b59" xsi:nil="true"/>
    <TCT_Email_Categories xmlns="c59350a7-2b72-42f0-b23e-ff0a25976b59" xsi:nil="true"/>
    <Pa_x00ed_s xmlns="833998c7-bf19-4025-a23d-3decfa07763e" xsi:nil="true"/>
    <TCT_PreparedBy xmlns="f2553e2d-797b-4587-8377-8a3723eebfe9">
      <UserInfo>
        <DisplayName/>
        <AccountId xsi:nil="true"/>
        <AccountType/>
      </UserInfo>
    </TCT_PreparedBy>
    <TCT_SeniorPeerReviewer xmlns="f2553e2d-797b-4587-8377-8a3723eebfe9">
      <UserInfo>
        <DisplayName/>
        <AccountId xsi:nil="true"/>
        <AccountType/>
      </UserInfo>
    </TCT_SeniorPeerReviewer>
    <TCT_ProjectPhase xmlns="c59350a7-2b72-42f0-b23e-ff0a25976b59" xsi:nil="true"/>
    <TCT_EditorialReviewerRequired xmlns="c59350a7-2b72-42f0-b23e-ff0a25976b59" xsi:nil="true"/>
    <TCT_SeniorPeerReviewApprovalDate xmlns="c59350a7-2b72-42f0-b23e-ff0a25976b59" xsi:nil="true"/>
    <TCT_Sent xmlns="c59350a7-2b72-42f0-b23e-ff0a25976b59" xsi:nil="true"/>
    <TCT_Cc_Address xmlns="c59350a7-2b72-42f0-b23e-ff0a25976b59" xsi:nil="true"/>
    <TCT_From xmlns="c59350a7-2b72-42f0-b23e-ff0a25976b59" xsi:nil="true"/>
    <TCT_ConsultingReviewApprovalDate xmlns="c59350a7-2b72-42f0-b23e-ff0a25976b59" xsi:nil="true"/>
    <TCT_WorkReviewComments xmlns="c59350a7-2b72-42f0-b23e-ff0a25976b59" xsi:nil="true"/>
    <TCT_To_Type xmlns="c59350a7-2b72-42f0-b23e-ff0a25976b59" xsi:nil="true"/>
    <TCT_PersonalHealthInformation xmlns="c59350a7-2b72-42f0-b23e-ff0a25976b59">No</TCT_PersonalHealthInformation>
    <TCT_To_Address xmlns="c59350a7-2b72-42f0-b23e-ff0a25976b59" xsi:nil="true"/>
    <TCT_ConsultingReviewerRequired xmlns="c59350a7-2b72-42f0-b23e-ff0a25976b59" xsi:nil="true"/>
    <TCT_Received xmlns="c59350a7-2b72-42f0-b23e-ff0a25976b59" xsi:nil="true"/>
    <TCT_PersonallyIdentifiableInformation xmlns="c59350a7-2b72-42f0-b23e-ff0a25976b59">No</TCT_PersonallyIdentifiableInformation>
    <TCT_PreparedByRequired xmlns="c59350a7-2b72-42f0-b23e-ff0a25976b59" xsi:nil="true"/>
    <TCT_Conversation xmlns="c59350a7-2b72-42f0-b23e-ff0a25976b59" xsi:nil="true"/>
    <TCT_Attachment xmlns="b6a90880-4d55-4aa8-a09c-16896a90cf94" xsi:nil="true"/>
    <TCT_Cc xmlns="c59350a7-2b72-42f0-b23e-ff0a25976b59" xsi:nil="true"/>
    <TCT_TechnicalReviewer xmlns="f2553e2d-797b-4587-8377-8a3723eebfe9">
      <UserInfo>
        <DisplayName/>
        <AccountId xsi:nil="true"/>
        <AccountType/>
      </UserInfo>
    </TCT_TechnicalReviewer>
    <TCT_Sent_UTC xmlns="c59350a7-2b72-42f0-b23e-ff0a25976b59" xsi:nil="true"/>
    <TCT_Bcc_Address xmlns="c59350a7-2b72-42f0-b23e-ff0a25976b59" xsi:nil="true"/>
  </documentManagement>
</p:properties>
</file>

<file path=customXml/itemProps1.xml><?xml version="1.0" encoding="utf-8"?>
<ds:datastoreItem xmlns:ds="http://schemas.openxmlformats.org/officeDocument/2006/customXml" ds:itemID="{2D3B4DB5-03CC-424A-B9A0-CA5275C33558}">
  <ds:schemaRefs>
    <ds:schemaRef ds:uri="http://schemas.microsoft.com/office/2006/metadata/customXsn"/>
  </ds:schemaRefs>
</ds:datastoreItem>
</file>

<file path=customXml/itemProps2.xml><?xml version="1.0" encoding="utf-8"?>
<ds:datastoreItem xmlns:ds="http://schemas.openxmlformats.org/officeDocument/2006/customXml" ds:itemID="{8233D6AF-C0E8-4D37-AAD2-4D29D447C562}">
  <ds:schemaRefs>
    <ds:schemaRef ds:uri="Microsoft.SharePoint.Taxonomy.ContentTypeSync"/>
  </ds:schemaRefs>
</ds:datastoreItem>
</file>

<file path=customXml/itemProps3.xml><?xml version="1.0" encoding="utf-8"?>
<ds:datastoreItem xmlns:ds="http://schemas.openxmlformats.org/officeDocument/2006/customXml" ds:itemID="{639A9E7D-EE10-4DDD-B8A4-E723989608C0}">
  <ds:schemaRefs>
    <ds:schemaRef ds:uri="http://schemas.microsoft.com/sharepoint/v3/contenttype/forms"/>
  </ds:schemaRefs>
</ds:datastoreItem>
</file>

<file path=customXml/itemProps4.xml><?xml version="1.0" encoding="utf-8"?>
<ds:datastoreItem xmlns:ds="http://schemas.openxmlformats.org/officeDocument/2006/customXml" ds:itemID="{3711A6CD-8D74-421A-B7E9-E5062E8CB6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9350a7-2b72-42f0-b23e-ff0a25976b59"/>
    <ds:schemaRef ds:uri="f2553e2d-797b-4587-8377-8a3723eebfe9"/>
    <ds:schemaRef ds:uri="b6a90880-4d55-4aa8-a09c-16896a90cf94"/>
    <ds:schemaRef ds:uri="833998c7-bf19-4025-a23d-3decfa0776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6DA3A17-2AEB-412A-A5BF-5A1D9B68694E}">
  <ds:schemaRefs>
    <ds:schemaRef ds:uri="http://schemas.microsoft.com/office/2006/documentManagement/types"/>
    <ds:schemaRef ds:uri="http://schemas.microsoft.com/office/infopath/2007/PartnerControls"/>
    <ds:schemaRef ds:uri="http://purl.org/dc/dcmitype/"/>
    <ds:schemaRef ds:uri="http://purl.org/dc/elements/1.1/"/>
    <ds:schemaRef ds:uri="http://purl.org/dc/terms/"/>
    <ds:schemaRef ds:uri="http://schemas.microsoft.com/office/2006/metadata/properties"/>
    <ds:schemaRef ds:uri="833998c7-bf19-4025-a23d-3decfa07763e"/>
    <ds:schemaRef ds:uri="http://schemas.openxmlformats.org/package/2006/metadata/core-properties"/>
    <ds:schemaRef ds:uri="b6a90880-4d55-4aa8-a09c-16896a90cf94"/>
    <ds:schemaRef ds:uri="f2553e2d-797b-4587-8377-8a3723eebfe9"/>
    <ds:schemaRef ds:uri="c59350a7-2b72-42f0-b23e-ff0a25976b5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884</TotalTime>
  <Words>3500</Words>
  <Application>Microsoft Office PowerPoint</Application>
  <PresentationFormat>Personalizado</PresentationFormat>
  <Paragraphs>810</Paragraphs>
  <Slides>53</Slides>
  <Notes>45</Notes>
  <HiddenSlides>0</HiddenSlides>
  <MMClips>0</MMClips>
  <ScaleCrop>false</ScaleCrop>
  <HeadingPairs>
    <vt:vector size="6" baseType="variant">
      <vt:variant>
        <vt:lpstr>Fuentes usadas</vt:lpstr>
      </vt:variant>
      <vt:variant>
        <vt:i4>17</vt:i4>
      </vt:variant>
      <vt:variant>
        <vt:lpstr>Tema</vt:lpstr>
      </vt:variant>
      <vt:variant>
        <vt:i4>9</vt:i4>
      </vt:variant>
      <vt:variant>
        <vt:lpstr>Títulos de diapositiva</vt:lpstr>
      </vt:variant>
      <vt:variant>
        <vt:i4>53</vt:i4>
      </vt:variant>
    </vt:vector>
  </HeadingPairs>
  <TitlesOfParts>
    <vt:vector size="79" baseType="lpstr">
      <vt:lpstr>Microsoft YaHei</vt:lpstr>
      <vt:lpstr>MS PGothic</vt:lpstr>
      <vt:lpstr>MS PGothic</vt:lpstr>
      <vt:lpstr>Arial</vt:lpstr>
      <vt:lpstr>Arial Rounded MT Bold</vt:lpstr>
      <vt:lpstr>Avenir Book</vt:lpstr>
      <vt:lpstr>Calibri</vt:lpstr>
      <vt:lpstr>Calibri Light</vt:lpstr>
      <vt:lpstr>Georgia</vt:lpstr>
      <vt:lpstr>Helvetica</vt:lpstr>
      <vt:lpstr>HelveticaNeueLT Std Blk Cn</vt:lpstr>
      <vt:lpstr>Raleway</vt:lpstr>
      <vt:lpstr>RELAWAY</vt:lpstr>
      <vt:lpstr>Tahoma</vt:lpstr>
      <vt:lpstr>Times</vt:lpstr>
      <vt:lpstr>Times New Roman</vt:lpstr>
      <vt:lpstr>Wingdings</vt:lpstr>
      <vt:lpstr>WTW</vt:lpstr>
      <vt:lpstr>Tema de Office</vt:lpstr>
      <vt:lpstr>1_WTW</vt:lpstr>
      <vt:lpstr>1_Tema de Office</vt:lpstr>
      <vt:lpstr>3_Presentación en blanco</vt:lpstr>
      <vt:lpstr>4_Tema de Office</vt:lpstr>
      <vt:lpstr>3_Tema de Office</vt:lpstr>
      <vt:lpstr>2_WTW</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Nulchis, Andrea (CAPITAL FEDERAL)</dc:creator>
  <cp:lastModifiedBy>Usuario</cp:lastModifiedBy>
  <cp:revision>118</cp:revision>
  <dcterms:created xsi:type="dcterms:W3CDTF">2017-09-06T18:55:59Z</dcterms:created>
  <dcterms:modified xsi:type="dcterms:W3CDTF">2018-10-25T15:00:05Z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0x010100725E60EF2E824CBB9F9F6219DD094B09004AD37487D7784FA7873ECE559EE781DF00830A13BFF77E8B42832DCB442C6A3D0F</vt:lpwstr>
  </property>
</Properties>
</file>